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58" r:id="rId5"/>
    <p:sldId id="290" r:id="rId6"/>
    <p:sldId id="275" r:id="rId7"/>
    <p:sldId id="259" r:id="rId8"/>
    <p:sldId id="260" r:id="rId9"/>
    <p:sldId id="261" r:id="rId10"/>
    <p:sldId id="269" r:id="rId11"/>
    <p:sldId id="266" r:id="rId12"/>
    <p:sldId id="277" r:id="rId13"/>
    <p:sldId id="262" r:id="rId14"/>
    <p:sldId id="268" r:id="rId15"/>
    <p:sldId id="291" r:id="rId16"/>
    <p:sldId id="271" r:id="rId17"/>
    <p:sldId id="286" r:id="rId18"/>
    <p:sldId id="292" r:id="rId19"/>
    <p:sldId id="279" r:id="rId20"/>
    <p:sldId id="280" r:id="rId21"/>
    <p:sldId id="284" r:id="rId22"/>
    <p:sldId id="283" r:id="rId23"/>
    <p:sldId id="293" r:id="rId24"/>
    <p:sldId id="281" r:id="rId25"/>
    <p:sldId id="282" r:id="rId26"/>
    <p:sldId id="285" r:id="rId27"/>
    <p:sldId id="287" r:id="rId28"/>
    <p:sldId id="288" r:id="rId29"/>
    <p:sldId id="294" r:id="rId30"/>
    <p:sldId id="272" r:id="rId31"/>
    <p:sldId id="273" r:id="rId32"/>
    <p:sldId id="295" r:id="rId33"/>
    <p:sldId id="289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8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95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19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5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7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4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3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2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3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1F82-E4B0-454E-B3BD-EE0E8902F19D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D54A-2AED-4F55-9F4B-AF12BA5E7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2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2.wdp"/><Relationship Id="rId7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hdphoto" Target="../media/hdphoto2.wdp"/><Relationship Id="rId7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hdphoto" Target="../media/hdphoto2.wdp"/><Relationship Id="rId7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hdphoto" Target="../media/hdphoto2.wdp"/><Relationship Id="rId7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microsoft.com/office/2007/relationships/hdphoto" Target="../media/hdphoto2.wdp"/><Relationship Id="rId7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2.wdp"/><Relationship Id="rId7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3.png"/><Relationship Id="rId7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.png"/><Relationship Id="rId7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3.png"/><Relationship Id="rId7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CDA23-8CB8-2D6E-9A77-B82249E07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" y="811902"/>
            <a:ext cx="8196943" cy="2387600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- детский  сад № 104 «Золотая рыбка» г. Орска</a:t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 теме: 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200" dirty="0"/>
            </a:b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финансовой грамотности у дошкольников старшего возраста </a:t>
            </a:r>
            <a:b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игровую деятельность»</a:t>
            </a:r>
            <a:b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A44999-FF6C-055A-0E24-E9FF216E3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7746" y="5246792"/>
            <a:ext cx="5156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Арапова Е.В., </a:t>
            </a: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ВКК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32AE52-353B-C865-7421-5B71EC60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9" b="94343" l="10000" r="90000">
                        <a14:foregroundMark x1="27625" y1="42020" x2="27625" y2="42020"/>
                        <a14:foregroundMark x1="22875" y1="46667" x2="22875" y2="46667"/>
                        <a14:foregroundMark x1="24000" y1="66263" x2="24000" y2="66263"/>
                        <a14:foregroundMark x1="23500" y1="68687" x2="23500" y2="68687"/>
                        <a14:foregroundMark x1="27500" y1="68081" x2="27500" y2="68081"/>
                        <a14:foregroundMark x1="28750" y1="89697" x2="28750" y2="89697"/>
                        <a14:foregroundMark x1="24875" y1="71515" x2="24875" y2="71515"/>
                        <a14:foregroundMark x1="24625" y1="72929" x2="24625" y2="72929"/>
                        <a14:foregroundMark x1="24625" y1="89899" x2="24625" y2="89899"/>
                        <a14:foregroundMark x1="26625" y1="85859" x2="26625" y2="85859"/>
                        <a14:foregroundMark x1="33000" y1="88687" x2="33000" y2="88687"/>
                        <a14:foregroundMark x1="35750" y1="86061" x2="35750" y2="86061"/>
                        <a14:foregroundMark x1="66000" y1="79394" x2="66000" y2="79394"/>
                        <a14:foregroundMark x1="70750" y1="79394" x2="70750" y2="79394"/>
                        <a14:foregroundMark x1="68625" y1="80000" x2="68625" y2="80000"/>
                        <a14:foregroundMark x1="35625" y1="87273" x2="35625" y2="87273"/>
                        <a14:foregroundMark x1="63375" y1="94343" x2="63375" y2="94343"/>
                        <a14:foregroundMark x1="69750" y1="58990" x2="69750" y2="58990"/>
                        <a14:foregroundMark x1="62125" y1="59798" x2="62125" y2="59798"/>
                        <a14:foregroundMark x1="61000" y1="56970" x2="61000" y2="56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45" y="2679793"/>
            <a:ext cx="5996342" cy="37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02A5E-ABF0-20F6-2591-2B3B2A5C0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6E780-AD4B-7B9E-36D2-BBF38AC7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283B4D-2B02-C662-5CCB-F695C23B0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28" y="365126"/>
            <a:ext cx="7886700" cy="44386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95CB1-F2D1-BCC5-8050-C0735324A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AB6263-3CC2-F2AB-C77C-3C0EE7617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28A45-0A09-4774-7B2C-31EC277B0820}"/>
              </a:ext>
            </a:extLst>
          </p:cNvPr>
          <p:cNvSpPr txBox="1"/>
          <p:nvPr/>
        </p:nvSpPr>
        <p:spPr>
          <a:xfrm>
            <a:off x="1686187" y="808987"/>
            <a:ext cx="6033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169CE-AD28-0E49-5710-3DF9A80E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80" y="1587102"/>
            <a:ext cx="6166523" cy="46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5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57101-7325-FCD3-38B0-EAFD7EFD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7E50-6364-713F-284B-38DDBE1A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A65521-1785-7D9A-8404-527F4904F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09DA3-1445-489C-6C97-391C3B16F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B9E24-DACE-8B87-C665-2A85C03B9674}"/>
              </a:ext>
            </a:extLst>
          </p:cNvPr>
          <p:cNvSpPr txBox="1"/>
          <p:nvPr/>
        </p:nvSpPr>
        <p:spPr>
          <a:xfrm>
            <a:off x="1482506" y="5506266"/>
            <a:ext cx="6617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6C2D1F-FFC5-9357-3691-C894CAA3A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b="8804"/>
          <a:stretch/>
        </p:blipFill>
        <p:spPr>
          <a:xfrm>
            <a:off x="376320" y="186580"/>
            <a:ext cx="3989203" cy="5140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191E96-E2D5-AEA1-8B54-229D89CE3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19" y="186351"/>
            <a:ext cx="3871923" cy="51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7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939F-AB3C-8C72-3C7A-01BCA9464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D8D81-104F-E087-6874-581B33D10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D88B2B-1AEA-F966-DB5D-B147AB0EDFE7}"/>
              </a:ext>
            </a:extLst>
          </p:cNvPr>
          <p:cNvSpPr/>
          <p:nvPr/>
        </p:nvSpPr>
        <p:spPr>
          <a:xfrm>
            <a:off x="1280629" y="350567"/>
            <a:ext cx="6582742" cy="74725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 ФИНАНСОВОЙ ГРАМОТНОСТИ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75B9E44-119F-3DBC-7FC4-E2C3FDFC1C60}"/>
              </a:ext>
            </a:extLst>
          </p:cNvPr>
          <p:cNvSpPr/>
          <p:nvPr/>
        </p:nvSpPr>
        <p:spPr>
          <a:xfrm>
            <a:off x="2074607" y="1273277"/>
            <a:ext cx="904567" cy="21041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8F3F74-815F-4212-73B9-8A7EE33E9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23" y="1206447"/>
            <a:ext cx="944962" cy="212159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F651FFD-6234-992D-C311-241624A30276}"/>
              </a:ext>
            </a:extLst>
          </p:cNvPr>
          <p:cNvSpPr/>
          <p:nvPr/>
        </p:nvSpPr>
        <p:spPr>
          <a:xfrm>
            <a:off x="1044654" y="3533089"/>
            <a:ext cx="2964471" cy="9849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Игровые методы обучения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731814-DB33-A1B4-91F6-C34EB8689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144" y="3524332"/>
            <a:ext cx="2981202" cy="993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00A27C-B129-3467-94BD-5D3B5DBF3437}"/>
              </a:ext>
            </a:extLst>
          </p:cNvPr>
          <p:cNvSpPr txBox="1"/>
          <p:nvPr/>
        </p:nvSpPr>
        <p:spPr>
          <a:xfrm>
            <a:off x="5086213" y="3836533"/>
            <a:ext cx="3345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Словесные методы обучения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213AFD-E167-91AB-ED52-32C6FC5AD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964" y="4518066"/>
            <a:ext cx="2209562" cy="22095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877364-3C0F-B85E-0928-E8A977C5D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5353" l="4626" r="96871">
                        <a14:foregroundMark x1="25306" y1="10155" x2="25306" y2="10155"/>
                        <a14:foregroundMark x1="28707" y1="3270" x2="28707" y2="3270"/>
                        <a14:foregroundMark x1="4626" y1="55250" x2="4626" y2="55250"/>
                        <a14:foregroundMark x1="11701" y1="73494" x2="11701" y2="73494"/>
                        <a14:foregroundMark x1="18639" y1="80207" x2="18639" y2="80207"/>
                        <a14:foregroundMark x1="53469" y1="92427" x2="53469" y2="92427"/>
                        <a14:foregroundMark x1="94830" y1="46127" x2="94830" y2="46127"/>
                        <a14:foregroundMark x1="94150" y1="73838" x2="94150" y2="73838"/>
                        <a14:foregroundMark x1="93061" y1="70568" x2="93061" y2="70568"/>
                        <a14:foregroundMark x1="91020" y1="73838" x2="91020" y2="73838"/>
                        <a14:foregroundMark x1="89796" y1="71256" x2="89796" y2="71256"/>
                        <a14:foregroundMark x1="90340" y1="74182" x2="90340" y2="74182"/>
                        <a14:foregroundMark x1="74422" y1="95353" x2="74422" y2="95353"/>
                        <a14:foregroundMark x1="75102" y1="53528" x2="75102" y2="53528"/>
                        <a14:foregroundMark x1="62041" y1="43890" x2="62041" y2="43890"/>
                        <a14:foregroundMark x1="66667" y1="60413" x2="66667" y2="60413"/>
                        <a14:foregroundMark x1="72109" y1="67298" x2="72109" y2="67298"/>
                        <a14:foregroundMark x1="68571" y1="61618" x2="68571" y2="61618"/>
                        <a14:foregroundMark x1="54558" y1="66437" x2="54558" y2="66437"/>
                        <a14:foregroundMark x1="47755" y1="54733" x2="47755" y2="54733"/>
                        <a14:foregroundMark x1="48435" y1="57487" x2="48435" y2="57487"/>
                        <a14:foregroundMark x1="52381" y1="69191" x2="52381" y2="69191"/>
                        <a14:foregroundMark x1="48707" y1="74699" x2="48707" y2="74699"/>
                        <a14:foregroundMark x1="36871" y1="82960" x2="36871" y2="82960"/>
                        <a14:foregroundMark x1="38367" y1="75387" x2="38367" y2="75387"/>
                        <a14:foregroundMark x1="20408" y1="65404" x2="20408" y2="65404"/>
                        <a14:foregroundMark x1="47347" y1="85714" x2="47347" y2="85714"/>
                        <a14:foregroundMark x1="42721" y1="82960" x2="42721" y2="82960"/>
                        <a14:foregroundMark x1="37959" y1="82788" x2="37687" y2="83477"/>
                        <a14:foregroundMark x1="40680" y1="78657" x2="40680" y2="78657"/>
                        <a14:foregroundMark x1="21361" y1="68503" x2="21361" y2="68503"/>
                        <a14:foregroundMark x1="68299" y1="59897" x2="68299" y2="59897"/>
                        <a14:foregroundMark x1="77279" y1="62651" x2="77279" y2="62651"/>
                        <a14:foregroundMark x1="60136" y1="90189" x2="60136" y2="90189"/>
                        <a14:foregroundMark x1="53878" y1="88985" x2="53878" y2="88985"/>
                        <a14:foregroundMark x1="70204" y1="72978" x2="70204" y2="72978"/>
                        <a14:foregroundMark x1="88844" y1="83993" x2="88844" y2="83993"/>
                        <a14:foregroundMark x1="93741" y1="59725" x2="93741" y2="59725"/>
                        <a14:foregroundMark x1="91837" y1="55077" x2="91837" y2="55077"/>
                        <a14:foregroundMark x1="91293" y1="51119" x2="91293" y2="51119"/>
                        <a14:foregroundMark x1="56054" y1="62134" x2="56054" y2="62134"/>
                        <a14:foregroundMark x1="27347" y1="44750" x2="27347" y2="44750"/>
                        <a14:foregroundMark x1="27483" y1="83649" x2="27483" y2="83649"/>
                        <a14:foregroundMark x1="49116" y1="55077" x2="49116" y2="55077"/>
                        <a14:foregroundMark x1="50612" y1="60929" x2="50612" y2="60929"/>
                        <a14:foregroundMark x1="50204" y1="59036" x2="50204" y2="59036"/>
                        <a14:foregroundMark x1="50340" y1="57487" x2="50340" y2="57487"/>
                        <a14:foregroundMark x1="48707" y1="55938" x2="48707" y2="55938"/>
                        <a14:foregroundMark x1="51429" y1="67298" x2="51429" y2="67298"/>
                        <a14:foregroundMark x1="90340" y1="38898" x2="90340" y2="38898"/>
                        <a14:foregroundMark x1="93469" y1="38554" x2="93469" y2="38554"/>
                        <a14:foregroundMark x1="93741" y1="67126" x2="93741" y2="67126"/>
                        <a14:foregroundMark x1="91837" y1="64200" x2="91837" y2="64200"/>
                        <a14:foregroundMark x1="96871" y1="59208" x2="96871" y2="59208"/>
                        <a14:foregroundMark x1="92925" y1="73666" x2="92925" y2="73666"/>
                        <a14:foregroundMark x1="94830" y1="70568" x2="94830" y2="70568"/>
                        <a14:foregroundMark x1="87347" y1="73666" x2="87347" y2="73666"/>
                        <a14:foregroundMark x1="88844" y1="74010" x2="88844" y2="74010"/>
                        <a14:foregroundMark x1="91293" y1="69880" x2="91293" y2="69880"/>
                        <a14:foregroundMark x1="92789" y1="74699" x2="92789" y2="74699"/>
                        <a14:foregroundMark x1="96463" y1="71084" x2="96463" y2="71084"/>
                        <a14:foregroundMark x1="50748" y1="67298" x2="50748" y2="67298"/>
                        <a14:foregroundMark x1="32245" y1="78657" x2="32245" y2="78657"/>
                        <a14:foregroundMark x1="30476" y1="78141" x2="30476" y2="78141"/>
                        <a14:foregroundMark x1="30068" y1="79174" x2="30068" y2="79174"/>
                        <a14:foregroundMark x1="15918" y1="78485" x2="15918" y2="78485"/>
                        <a14:foregroundMark x1="13741" y1="72806" x2="13741" y2="72806"/>
                        <a14:foregroundMark x1="25306" y1="80034" x2="25306" y2="80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9636" y="4907747"/>
            <a:ext cx="1809289" cy="1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2C73D-2A92-8094-991F-5AB0C338C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2CA7F-E393-6318-0047-141B2ADD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6CC8A8-24DC-A55E-4380-DCC3054EB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7744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методы обучения:</a:t>
            </a:r>
          </a:p>
          <a:p>
            <a:pPr marL="0" indent="0">
              <a:buNone/>
            </a:pP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Зарплата 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</a:t>
            </a:r>
          </a:p>
          <a:p>
            <a:pPr>
              <a:buFontTx/>
              <a:buChar char="-"/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060BF2-64BF-F2ED-1744-9C8C8AAB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667" y="3218688"/>
            <a:ext cx="3784107" cy="37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47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325B9-1BB9-67F0-3141-34C22CCF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19AD7-6707-B64F-79BE-3934327E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0D2AC-8089-457E-5D44-3B846E3DD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356" y="365126"/>
            <a:ext cx="6055287" cy="543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  <a:p>
            <a:pPr marL="0" indent="0">
              <a:buNone/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97B39-FA74-8C28-9E80-3783B2005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2BA82-CF76-B407-137B-0F84DDBE4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970A0-E9C3-DB16-F0B5-D69D40C2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58" b="18875"/>
          <a:stretch/>
        </p:blipFill>
        <p:spPr>
          <a:xfrm>
            <a:off x="147435" y="1251358"/>
            <a:ext cx="3811104" cy="4170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C02A3F-2067-8B53-5B8F-07FE5542E1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97" y="1620421"/>
            <a:ext cx="4806854" cy="361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27F3B-DADE-07DC-2751-1F2892CE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8B086-C550-521E-7E73-69730DC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ABC5715-DC64-30FE-46C3-198DAB57B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81" y="1027907"/>
            <a:ext cx="3820739" cy="21491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2D30A-57EF-7837-4AD3-E9BA09821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95A4E8-43F9-7792-4C97-C405B19F2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0E4004-DA70-EDCC-F1A4-04919DA5AA01}"/>
              </a:ext>
            </a:extLst>
          </p:cNvPr>
          <p:cNvSpPr txBox="1"/>
          <p:nvPr/>
        </p:nvSpPr>
        <p:spPr>
          <a:xfrm>
            <a:off x="358153" y="264773"/>
            <a:ext cx="8522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ХУДОЖЕСТВЕННОЙ ЛИТЕРАТУРЫ И ФОЛЬКЛОРА»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AC5082-C0C4-DE9C-6308-DE4134CD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59" y="1027907"/>
            <a:ext cx="3163133" cy="21272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BE9D5-5F4B-2294-CC81-4458AF548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187" y="3429000"/>
            <a:ext cx="2253973" cy="29920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71D640-1CC3-D284-B16F-511B92202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3842" y="3423361"/>
            <a:ext cx="1686187" cy="29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D293-746F-3206-C05E-6AD6EECDD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7651D-8C9B-6834-606A-13030D1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18697-D714-D99C-FF0C-F062CF64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54" y="964639"/>
            <a:ext cx="7886700" cy="16070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бесед «Финансовая грамотность в народной мудрости (и раскраски к ним)»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Комикс «История о Рублике и его друзьях», «История о рублике и карточке»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FB13E7-6C52-589B-1263-939A929F1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E4686C-2BBD-A351-B5C5-D1C6A93C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A27C5-11A2-42D1-BDEF-CD3CF4A7EB39}"/>
              </a:ext>
            </a:extLst>
          </p:cNvPr>
          <p:cNvSpPr txBox="1"/>
          <p:nvPr/>
        </p:nvSpPr>
        <p:spPr>
          <a:xfrm>
            <a:off x="1161302" y="264773"/>
            <a:ext cx="708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«ЧТЕНИЕ ХУДОЖЕСТВЕННОЙ ЛИТЕРАТУРЫ И ФОЛЬКЛОРА»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0B20E-6F4E-3D68-D5CF-4ABC06EC8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67" y="3069225"/>
            <a:ext cx="3472353" cy="26151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6902D6-73A9-9A59-CC21-4A2AF3BE9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23" y="2792027"/>
            <a:ext cx="3152737" cy="3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69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F4B4-83F5-C4CE-B6B7-345CD7C35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4C223-8BEA-7789-9B2B-1EF6B866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F00B26-8419-BD02-1E74-586CFD74B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82DAC3-C81E-E53F-284E-76539D18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D6049-184F-20E5-3C61-0C7C7AE35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AA2B15-95FA-011E-C9B3-AC94B428221B}"/>
              </a:ext>
            </a:extLst>
          </p:cNvPr>
          <p:cNvSpPr txBox="1"/>
          <p:nvPr/>
        </p:nvSpPr>
        <p:spPr>
          <a:xfrm>
            <a:off x="1159329" y="702284"/>
            <a:ext cx="6825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532C99-136F-1C95-F0C9-D74F08C19163}"/>
              </a:ext>
            </a:extLst>
          </p:cNvPr>
          <p:cNvSpPr txBox="1"/>
          <p:nvPr/>
        </p:nvSpPr>
        <p:spPr>
          <a:xfrm>
            <a:off x="396957" y="1241640"/>
            <a:ext cx="804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ЛИСТЫ ПО ФИНАНСОВОЙ ГРАМОТНОСТИ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ИНДИВИДУАЛЬНОЙ РАБОТЫ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334EA-7F88-1ADD-29C8-7159B066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38" y="2118410"/>
            <a:ext cx="4405339" cy="33177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52EA1A-75F1-843B-4B39-6DCF3FB0BE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12297" r="18248" b="7594"/>
          <a:stretch/>
        </p:blipFill>
        <p:spPr>
          <a:xfrm>
            <a:off x="5038117" y="2189640"/>
            <a:ext cx="3477233" cy="30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9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0E4F0-4697-5B8F-2536-5950B2D8C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233CC-89B6-A7AF-5488-3E730769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BA94C-82D1-3CD2-5D27-6B75298F5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0141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 методы обучения:</a:t>
            </a:r>
          </a:p>
          <a:p>
            <a:pPr marL="0" indent="0">
              <a:buNone/>
            </a:pPr>
            <a:endParaRPr lang="ru-RU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воспитательные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развивающие</a:t>
            </a:r>
          </a:p>
          <a:p>
            <a:pPr>
              <a:buFontTx/>
              <a:buChar char="-"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</a:p>
          <a:p>
            <a:pPr>
              <a:buFontTx/>
              <a:buChar char="-"/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b="1" i="1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B73C5F-7668-A3F7-6F33-21DC48BB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54" y="3841077"/>
            <a:ext cx="3149313" cy="24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7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96A3C-D9AF-0C2A-1A18-DFBAFA467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284C6-8878-FD93-314B-0AE2F8F9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2E10D-FF80-B09A-AB4B-8D182B49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33715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07032-B355-EB4A-06E5-FFBD449CA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C3564-47C6-22C8-D64B-CCC9C8D11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23AA7-BB23-8D7E-8C4D-0CB09AA2046D}"/>
              </a:ext>
            </a:extLst>
          </p:cNvPr>
          <p:cNvSpPr txBox="1"/>
          <p:nvPr/>
        </p:nvSpPr>
        <p:spPr>
          <a:xfrm>
            <a:off x="1257299" y="702284"/>
            <a:ext cx="6462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5819A4-65CF-D500-D181-175EE9F0C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0" y="1326753"/>
            <a:ext cx="3083911" cy="40948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2F1BE7-E411-3004-F059-7CE12CF6A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9334" y="1066616"/>
            <a:ext cx="1587171" cy="21074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61010B-DA48-5C59-C000-1B2FAAE0A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5" y="3044376"/>
            <a:ext cx="2107448" cy="15871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CC24B7C-0CA7-48FE-223A-D4898136C6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6" y="4716464"/>
            <a:ext cx="2107448" cy="1587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9AF8A5-F5C1-0970-EBF4-839F44E0ADE6}"/>
              </a:ext>
            </a:extLst>
          </p:cNvPr>
          <p:cNvSpPr txBox="1"/>
          <p:nvPr/>
        </p:nvSpPr>
        <p:spPr>
          <a:xfrm>
            <a:off x="5736642" y="1504335"/>
            <a:ext cx="34073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ЧЕМОДАН ЗНАНИЙ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выглядели древние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разных стран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 деньгах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можно купить, а что нет?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о деньгах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 денег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можно хранить деньги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4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C99C-4181-9B05-0BAB-A5432FB6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CE66-F850-EE8E-C89C-3E7FD88E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60" y="1840397"/>
            <a:ext cx="8245148" cy="14240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просвещение и воспитание детей дошкольного возраста – это новое направление в дошкольной педагогике, так как финансовая грамотность является глобальной социальной проблемой, неотделимой от ребенка с самых ранних лет его жизни.</a:t>
            </a:r>
            <a:br>
              <a:rPr lang="ru-RU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1C340E-50EE-61E0-DF94-676C21CA0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47CA9-0515-5307-EBAC-BDF57DAA9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21224"/>
            <a:ext cx="1686187" cy="1751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5DF828-A406-6293-2532-962636E54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850" y="3132818"/>
            <a:ext cx="599898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2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259A-CFE8-F150-591B-543D24E68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D87CC-8752-A41B-D422-B345B190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D014C2-3124-7442-5E5E-C380E9F61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232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C06A59-BCAC-5B4A-DAFD-837FACF7F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BD15F-AE0B-A785-6568-5FBBDD36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09FF0-B8B7-F052-1D9B-DACDC6A18AEB}"/>
              </a:ext>
            </a:extLst>
          </p:cNvPr>
          <p:cNvSpPr txBox="1"/>
          <p:nvPr/>
        </p:nvSpPr>
        <p:spPr>
          <a:xfrm>
            <a:off x="1686187" y="702284"/>
            <a:ext cx="603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8DB631-F72B-26E3-5553-9E16CB21B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0431" y="1326754"/>
            <a:ext cx="3083911" cy="4094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292061-BAB1-E8D6-0271-6BCCC3238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58" y="1326652"/>
            <a:ext cx="1876107" cy="24910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96E9F22-691B-DC98-D8A4-9547B63A23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958" y="4012251"/>
            <a:ext cx="1876107" cy="24910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F98E693-03C6-771B-2E03-F388F5A1DD23}"/>
              </a:ext>
            </a:extLst>
          </p:cNvPr>
          <p:cNvSpPr txBox="1"/>
          <p:nvPr/>
        </p:nvSpPr>
        <p:spPr>
          <a:xfrm>
            <a:off x="106292" y="1225504"/>
            <a:ext cx="4090151" cy="4049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ЧЕМОДАН ЗНАНИЙ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для малышей»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«Экономика»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и когда лучше продавать?»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Монеты 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Купюры мира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тень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Купить «надо» или «хочу»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можно купить, а что нет?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сказки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 - дешево»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 о деньгах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18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78F8B-7FFD-ED07-5BB5-AC802AC3E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438A8-1FD7-D132-30FB-F77FB4BD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AD1FE-DE21-1BF1-32A2-E6E3A69C0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2A113-ABF7-6303-7043-BCDB3569C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F2F17-EA9D-0E41-ECB7-C5D3C105A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0C258-63BE-5B04-6E2C-69EAAF565330}"/>
              </a:ext>
            </a:extLst>
          </p:cNvPr>
          <p:cNvSpPr txBox="1"/>
          <p:nvPr/>
        </p:nvSpPr>
        <p:spPr>
          <a:xfrm>
            <a:off x="1322614" y="702284"/>
            <a:ext cx="6776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BF69E-2EE5-F8C8-69B6-5D4040E67CEE}"/>
              </a:ext>
            </a:extLst>
          </p:cNvPr>
          <p:cNvSpPr txBox="1"/>
          <p:nvPr/>
        </p:nvSpPr>
        <p:spPr>
          <a:xfrm>
            <a:off x="396957" y="1241640"/>
            <a:ext cx="438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купить за деньги, а что нет?»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10B5F-FED7-2DE7-FE8E-0F8F6D8D637A}"/>
              </a:ext>
            </a:extLst>
          </p:cNvPr>
          <p:cNvSpPr txBox="1"/>
          <p:nvPr/>
        </p:nvSpPr>
        <p:spPr>
          <a:xfrm>
            <a:off x="4300191" y="122550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«Семейный бюджет»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53D4FA-187E-9F0A-E1AD-A8A406E7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9" y="1987818"/>
            <a:ext cx="4405340" cy="3317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509069-5D7B-55B5-DCE6-BA8FAA9DE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6"/>
          <a:stretch/>
        </p:blipFill>
        <p:spPr>
          <a:xfrm>
            <a:off x="5073732" y="2162730"/>
            <a:ext cx="3024918" cy="300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B660-6BC7-0EF6-8FF0-AAF7A44F2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B48D0-2A81-677D-F5B6-D3B83BC77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4D39A-EF16-5875-5512-7059BF3A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3693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DDD58-94A6-7BEB-F656-824AA6E82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B37A3-BC03-0867-5A9A-C203340EE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51551-18C5-4291-BB56-2CA4C4C1E62C}"/>
              </a:ext>
            </a:extLst>
          </p:cNvPr>
          <p:cNvSpPr txBox="1"/>
          <p:nvPr/>
        </p:nvSpPr>
        <p:spPr>
          <a:xfrm>
            <a:off x="1469571" y="702284"/>
            <a:ext cx="6518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89203B-6A84-11A4-EC87-35D6C7C46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" b="2842"/>
          <a:stretch/>
        </p:blipFill>
        <p:spPr>
          <a:xfrm>
            <a:off x="3876015" y="2307924"/>
            <a:ext cx="4111747" cy="2920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09CC27-4C4C-23BD-035B-3E9B6FC59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r="21618"/>
          <a:stretch/>
        </p:blipFill>
        <p:spPr>
          <a:xfrm>
            <a:off x="843093" y="1797256"/>
            <a:ext cx="2588701" cy="3434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1D36D1-5D4B-FC94-16D0-6F81D752A4C9}"/>
              </a:ext>
            </a:extLst>
          </p:cNvPr>
          <p:cNvSpPr txBox="1"/>
          <p:nvPr/>
        </p:nvSpPr>
        <p:spPr>
          <a:xfrm>
            <a:off x="0" y="1347303"/>
            <a:ext cx="411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«Покупки»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36ADC-A034-BA76-BCE0-5F3741876188}"/>
              </a:ext>
            </a:extLst>
          </p:cNvPr>
          <p:cNvSpPr txBox="1"/>
          <p:nvPr/>
        </p:nvSpPr>
        <p:spPr>
          <a:xfrm>
            <a:off x="3608222" y="160252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 ЛИПУЧКАХ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можно купить за деньги, а что нет?»</a:t>
            </a:r>
          </a:p>
        </p:txBody>
      </p:sp>
    </p:spTree>
    <p:extLst>
      <p:ext uri="{BB962C8B-B14F-4D97-AF65-F5344CB8AC3E}">
        <p14:creationId xmlns:p14="http://schemas.microsoft.com/office/powerpoint/2010/main" val="1241761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EEDA-BE66-98D7-F139-FBF10FE38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A2438-E61C-4561-67EA-AFA4056A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B1CAFC-C812-55F5-D6CB-38D847192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343" y="365126"/>
            <a:ext cx="7886700" cy="4651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8D7A41-5DAE-6896-EBE6-AA776D5D4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D8FAC5-1791-18BD-844C-CD43A614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E0C3C-335E-A97A-D465-220CD72284F7}"/>
              </a:ext>
            </a:extLst>
          </p:cNvPr>
          <p:cNvSpPr txBox="1"/>
          <p:nvPr/>
        </p:nvSpPr>
        <p:spPr>
          <a:xfrm>
            <a:off x="1453243" y="702284"/>
            <a:ext cx="6678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608F58-FC86-E8CF-4954-18E1C7D73CFE}"/>
              </a:ext>
            </a:extLst>
          </p:cNvPr>
          <p:cNvSpPr txBox="1"/>
          <p:nvPr/>
        </p:nvSpPr>
        <p:spPr>
          <a:xfrm>
            <a:off x="396957" y="1241640"/>
            <a:ext cx="8045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РАССКРАСКА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сорока карту потеряла»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4F4ECD-5655-02EF-6D4A-249D3C341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16" y="2102018"/>
            <a:ext cx="2498695" cy="33177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CEDFDD-9086-C8BE-6A52-48B92E03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204" y="2102018"/>
            <a:ext cx="2497747" cy="33165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D2BC86-21DE-9E02-C951-658A269A8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100" y="2102018"/>
            <a:ext cx="2497747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10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C35B-E064-F7FB-EA18-476F57BD5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477E-7034-081F-CC58-1E80398F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F3D469-AD5D-9908-BDE5-A39DDF825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3999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42A55-CA73-9ECD-A233-674279575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E23825-F9DF-BBEB-F482-7BF35006A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1FF9C-2210-A054-18C7-4C8E8C74BD14}"/>
              </a:ext>
            </a:extLst>
          </p:cNvPr>
          <p:cNvSpPr txBox="1"/>
          <p:nvPr/>
        </p:nvSpPr>
        <p:spPr>
          <a:xfrm>
            <a:off x="712016" y="702284"/>
            <a:ext cx="7239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8D7E64-6964-ED84-A1EB-BB251E0C5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1" y="1326754"/>
            <a:ext cx="3083911" cy="4094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27C3D4-B5E4-0B53-DB94-CEBFB6A2B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956"/>
          <a:stretch/>
        </p:blipFill>
        <p:spPr>
          <a:xfrm>
            <a:off x="3430436" y="1573528"/>
            <a:ext cx="2283128" cy="15140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6EEC0C-2612-37EB-D8DE-F55C9C10D4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3956"/>
          <a:stretch/>
        </p:blipFill>
        <p:spPr>
          <a:xfrm>
            <a:off x="3430436" y="3186767"/>
            <a:ext cx="2283128" cy="1514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901B64-869C-B1E4-E171-02257EB9E3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r="3956"/>
          <a:stretch/>
        </p:blipFill>
        <p:spPr>
          <a:xfrm>
            <a:off x="3430436" y="4815614"/>
            <a:ext cx="2283128" cy="16062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767BEA-A590-BBFD-F6B9-D0D42873C44A}"/>
              </a:ext>
            </a:extLst>
          </p:cNvPr>
          <p:cNvSpPr txBox="1"/>
          <p:nvPr/>
        </p:nvSpPr>
        <p:spPr>
          <a:xfrm>
            <a:off x="5736643" y="2027847"/>
            <a:ext cx="3407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ЗАНИМАТЕЛЬНЫХ ЗАДАЧ И РЕБУСОВ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мир финансов»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10 отличий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ребусы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«Шаги к успеху»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«Буратино идет в театр»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4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3DA7B-53BA-3137-92FA-A11D524B5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829B-B612-CB38-0E04-D995AAF1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502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8D6B1E-5634-56D0-CA8F-635F8CF5F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639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784989-E3DB-4FEC-D5AD-50508DCA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163F36-F331-C5D4-A158-8391AEAC9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3D3F2-DC2D-52DD-859A-05066DE3B8E6}"/>
              </a:ext>
            </a:extLst>
          </p:cNvPr>
          <p:cNvSpPr txBox="1"/>
          <p:nvPr/>
        </p:nvSpPr>
        <p:spPr>
          <a:xfrm>
            <a:off x="1420587" y="702284"/>
            <a:ext cx="6510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CC4884-8A12-2445-C832-C93C7BD4B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2210" r="8983" b="5654"/>
          <a:stretch/>
        </p:blipFill>
        <p:spPr>
          <a:xfrm>
            <a:off x="3819824" y="3814578"/>
            <a:ext cx="4111747" cy="29206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B667C1-320C-BF90-DBD3-733E52E10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8845" r="10261" b="11601"/>
          <a:stretch/>
        </p:blipFill>
        <p:spPr>
          <a:xfrm>
            <a:off x="5064015" y="1260297"/>
            <a:ext cx="1872643" cy="24845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02A66E-D342-0896-C091-9A9D1F699825}"/>
              </a:ext>
            </a:extLst>
          </p:cNvPr>
          <p:cNvSpPr txBox="1"/>
          <p:nvPr/>
        </p:nvSpPr>
        <p:spPr>
          <a:xfrm>
            <a:off x="688923" y="1612261"/>
            <a:ext cx="41117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АЛЬБОМ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«Поговорим о финансах»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деньги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экономить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и поговорки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деньги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зарабатывать деньги?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идут налоги?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налоги?</a:t>
            </a:r>
          </a:p>
        </p:txBody>
      </p:sp>
    </p:spTree>
    <p:extLst>
      <p:ext uri="{BB962C8B-B14F-4D97-AF65-F5344CB8AC3E}">
        <p14:creationId xmlns:p14="http://schemas.microsoft.com/office/powerpoint/2010/main" val="56954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ECDB-3C57-4F2F-FCE2-129973E1B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4240C-7331-7A97-904F-1B436951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1AF223-D753-1B23-DC27-45868EBD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33715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5FA744-64C2-9A7D-3EFB-C10CB8572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79A87A-975C-7189-181F-EFEF62DB4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0EB99A-6F50-797F-6C42-6A1ECD96100B}"/>
              </a:ext>
            </a:extLst>
          </p:cNvPr>
          <p:cNvSpPr txBox="1"/>
          <p:nvPr/>
        </p:nvSpPr>
        <p:spPr>
          <a:xfrm>
            <a:off x="1240971" y="702284"/>
            <a:ext cx="6478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9425D-ABCB-85D7-8246-FC2A6BC8AC04}"/>
              </a:ext>
            </a:extLst>
          </p:cNvPr>
          <p:cNvSpPr txBox="1"/>
          <p:nvPr/>
        </p:nvSpPr>
        <p:spPr>
          <a:xfrm>
            <a:off x="396957" y="1241640"/>
            <a:ext cx="438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«Семейный бюджет»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6DCAD-EFD8-2415-B44D-58D4867B2707}"/>
              </a:ext>
            </a:extLst>
          </p:cNvPr>
          <p:cNvSpPr txBox="1"/>
          <p:nvPr/>
        </p:nvSpPr>
        <p:spPr>
          <a:xfrm>
            <a:off x="4300191" y="1225504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«Супермаркет»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AE46B7-C13D-6D4C-9213-9271F9B65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389" y="1987818"/>
            <a:ext cx="4405339" cy="3317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CE678F-9CBD-DC9C-90A9-1DC4018A4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r="12068"/>
          <a:stretch/>
        </p:blipFill>
        <p:spPr>
          <a:xfrm>
            <a:off x="5100781" y="1987817"/>
            <a:ext cx="3342097" cy="33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F43C2-ED16-6E3B-30E9-F92E8D84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1A1EC-BCF0-0E21-5478-04A17AEFB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E00F04-DB73-EC5F-8824-AA63ABB4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43265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8C0F40-6255-1F14-0730-DD0C47AF5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40559-6B36-C1BA-C163-C50488269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81D1-1D95-A327-7606-1B2B55664589}"/>
              </a:ext>
            </a:extLst>
          </p:cNvPr>
          <p:cNvSpPr txBox="1"/>
          <p:nvPr/>
        </p:nvSpPr>
        <p:spPr>
          <a:xfrm>
            <a:off x="865649" y="702284"/>
            <a:ext cx="741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A7496-F72A-4B78-4E64-A69F7B06CDD1}"/>
              </a:ext>
            </a:extLst>
          </p:cNvPr>
          <p:cNvSpPr txBox="1"/>
          <p:nvPr/>
        </p:nvSpPr>
        <p:spPr>
          <a:xfrm>
            <a:off x="396957" y="1241640"/>
            <a:ext cx="357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ТЕНЕВОЕ ЛОТО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AC8B7-B706-B31F-F4FE-C92B08CCF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39" y="2118410"/>
            <a:ext cx="4405337" cy="3317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53B43C-F384-8BD0-B265-04CE5BD0B627}"/>
              </a:ext>
            </a:extLst>
          </p:cNvPr>
          <p:cNvSpPr txBox="1"/>
          <p:nvPr/>
        </p:nvSpPr>
        <p:spPr>
          <a:xfrm>
            <a:off x="4703076" y="1225504"/>
            <a:ext cx="357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ИГР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грамотность»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4292A3-F579-842B-1A60-9AC62F842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72" y="1930613"/>
            <a:ext cx="3011281" cy="39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98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B2004-4E42-8776-F09A-B6E4F333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071FD-B5B7-A286-AFE2-CA01EE36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A56600-E82A-88EC-D42E-373CF8C7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232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BFE8DF-010D-768E-EDF4-22866FBCA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B717D1-5837-EEF0-1157-D2F4F5E56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396957" y="5041359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7BA78E-CE5D-6D96-CB23-B400A5EC4043}"/>
              </a:ext>
            </a:extLst>
          </p:cNvPr>
          <p:cNvSpPr txBox="1"/>
          <p:nvPr/>
        </p:nvSpPr>
        <p:spPr>
          <a:xfrm>
            <a:off x="1257301" y="702284"/>
            <a:ext cx="6462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EE1FA5-6F38-68AD-6C7C-128853E80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4" y="1241640"/>
            <a:ext cx="3530614" cy="2658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A7F0F-C90F-DDB4-7ECA-441B56174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0" y="1225504"/>
            <a:ext cx="3552039" cy="2675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695E102-B9C6-4270-0F98-C5C63C067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9" y="4022236"/>
            <a:ext cx="3678941" cy="27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50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9D940-0130-4604-1A50-EE1CFBE7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5F86B-528E-6F3E-6CC7-D162AC73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4430A-DA8D-B494-451D-2A1C8C9E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365126"/>
            <a:ext cx="7886700" cy="52322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экономического воспитания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2C639-8223-9C26-9503-9E39C09E4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57CDD-B47A-0FED-9EEC-DD605B9B7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396957" y="5041359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EEBA0D-78B7-5468-12A6-0A5455549F20}"/>
              </a:ext>
            </a:extLst>
          </p:cNvPr>
          <p:cNvSpPr txBox="1"/>
          <p:nvPr/>
        </p:nvSpPr>
        <p:spPr>
          <a:xfrm>
            <a:off x="1273629" y="702284"/>
            <a:ext cx="6446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«ФИНАНСОВЫЙ ГОРОДОК»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6FED56-4438-25A3-E9AB-07D7FF9A6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84" y="1241640"/>
            <a:ext cx="3530613" cy="26589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BDD57E-F875-338B-6651-6F7C8CAF3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1370" y="1225504"/>
            <a:ext cx="3552038" cy="26751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37F024-7B27-EA78-5F81-3D7D3F5CFB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2529" y="4022236"/>
            <a:ext cx="3678940" cy="27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2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E2723-BEF4-3F14-21A9-018C1F57C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3783A-8959-01EC-C7F4-D62E3781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93" y="187620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формировании полезных привычек в сфере финансов, начиная с раннего возраста, это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жизни.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dirty="0"/>
            </a:br>
            <a:r>
              <a:rPr lang="ru-RU" sz="2700" dirty="0"/>
              <a:t>        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F830AA-45B2-581E-A73D-CDF5EDE22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7CDF6-7A19-750B-8973-A01FC3071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6234D6-8F04-178F-EFCC-301AB8687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1" y="2905056"/>
            <a:ext cx="5739614" cy="32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5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36FCF-DC95-9705-F2D3-3C6D23C29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D4146-D3AA-CB03-BBD7-1BC8C7E7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0621BBD-8C1A-7947-4148-5A40E2AC7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r="309"/>
          <a:stretch/>
        </p:blipFill>
        <p:spPr>
          <a:xfrm>
            <a:off x="119361" y="1284605"/>
            <a:ext cx="5110457" cy="317715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8E847-EF03-33A9-BAC1-63FAE3B88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E067CF-73A4-8D42-2981-64FDEB0F8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78858-5634-BF2E-02E4-B6EFE2529147}"/>
              </a:ext>
            </a:extLst>
          </p:cNvPr>
          <p:cNvSpPr txBox="1"/>
          <p:nvPr/>
        </p:nvSpPr>
        <p:spPr>
          <a:xfrm>
            <a:off x="149676" y="383545"/>
            <a:ext cx="72308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«ИНТЕРАКТИВНЫЕ СРЕДСТВА ОБУЧЕНИЯ»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380A1C-673E-2164-1FC8-5FACC711C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12330" r="4435" b="16990"/>
          <a:stretch/>
        </p:blipFill>
        <p:spPr>
          <a:xfrm>
            <a:off x="5561183" y="926811"/>
            <a:ext cx="3285532" cy="1898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797981-2410-5A66-8F73-A293798AC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t="2407" r="656" b="16846"/>
          <a:stretch/>
        </p:blipFill>
        <p:spPr>
          <a:xfrm>
            <a:off x="5561183" y="2968873"/>
            <a:ext cx="3285532" cy="20496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B57A60-E732-F393-4EA5-39831C11E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t="14480" r="3139" b="18423"/>
          <a:stretch/>
        </p:blipFill>
        <p:spPr>
          <a:xfrm>
            <a:off x="2009707" y="4786523"/>
            <a:ext cx="3220111" cy="180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8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89CCB-4098-D2EB-2A3E-3D9569C63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E93C4-660B-1F7C-5C94-0781A073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D383085-F282-3D3C-454D-B168B9797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230246"/>
            <a:ext cx="4259719" cy="32054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B6FA2C-616F-DA6C-5979-ABE5339F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011153-D268-AD53-F716-A6E39D4CD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C5972C-2169-24D1-0A07-C0CA3873E5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9" y="228914"/>
            <a:ext cx="4259719" cy="32081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3FF828-6480-8CF0-7ECD-0BC6EEE65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83" y="3679886"/>
            <a:ext cx="5071833" cy="281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8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5354E-4AE3-12AC-E6F8-43EAA8129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4D1C4-0BFF-3648-9D7D-7A63CB01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DA3400-1E96-017B-47C6-F8536F7FD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639" y="230246"/>
            <a:ext cx="4259719" cy="32054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973875-2B64-AE27-F996-A56AB6367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FF9B8-B6D6-6829-CA35-1D2EC1B29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B9A1ED-3522-D8E7-8AE4-7CE845341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629" y="228914"/>
            <a:ext cx="4259719" cy="32081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9C31C8-F230-83F5-65E7-ECE644E85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3283" y="3629983"/>
            <a:ext cx="3917433" cy="29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7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25ACC-E87E-E207-724E-FEA618943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83933-3AE0-1B4D-0664-5F0BB022B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1DCB7-7A45-E34F-7CCC-A158AE6F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E9C12-3AFB-3B81-02C2-81BB8B388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1EF600-C88A-AFBB-F987-1724917A5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2" y="610055"/>
            <a:ext cx="6713955" cy="50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76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533B-DFE7-6A35-C637-7F4C4B89E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2B5F6-BF60-E225-F499-B7C385C2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7526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CD38F3-B26C-5CB9-9C5E-296B23C37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13" y="771946"/>
            <a:ext cx="7886700" cy="81672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В ДЕНЬГАХ СЧАСТЬЕ!»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9E244-001A-D780-2B6D-927B2EDE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89779" l="6374" r="92418">
                        <a14:foregroundMark x1="10769" y1="16841" x2="10769" y2="16841"/>
                        <a14:foregroundMark x1="6374" y1="19280" x2="6374" y2="19280"/>
                        <a14:foregroundMark x1="45055" y1="70151" x2="45055" y2="70151"/>
                        <a14:foregroundMark x1="50549" y1="61905" x2="50549" y2="61905"/>
                        <a14:foregroundMark x1="47143" y1="49826" x2="47143" y2="49826"/>
                        <a14:foregroundMark x1="54396" y1="39605" x2="54396" y2="39605"/>
                        <a14:foregroundMark x1="63297" y1="30314" x2="63297" y2="30314"/>
                        <a14:foregroundMark x1="63297" y1="30314" x2="63297" y2="30314"/>
                        <a14:foregroundMark x1="62527" y1="34379" x2="62527" y2="34379"/>
                        <a14:foregroundMark x1="75495" y1="55052" x2="75495" y2="55052"/>
                        <a14:foregroundMark x1="53077" y1="73171" x2="53077" y2="73171"/>
                        <a14:foregroundMark x1="74396" y1="65505" x2="74396" y2="65505"/>
                        <a14:foregroundMark x1="39890" y1="78630" x2="39890" y2="78630"/>
                        <a14:foregroundMark x1="81429" y1="45645" x2="81429" y2="45645"/>
                        <a14:foregroundMark x1="57033" y1="86643" x2="57033" y2="86643"/>
                        <a14:foregroundMark x1="85055" y1="41580" x2="84066" y2="41812"/>
                        <a14:foregroundMark x1="92418" y1="45412" x2="92418" y2="45412"/>
                        <a14:foregroundMark x1="61209" y1="30314" x2="61209" y2="30314"/>
                        <a14:foregroundMark x1="61648" y1="45412" x2="61648" y2="45412"/>
                        <a14:foregroundMark x1="35495" y1="32520" x2="35495" y2="32520"/>
                        <a14:foregroundMark x1="47912" y1="80604" x2="47912" y2="80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66" y="1334248"/>
            <a:ext cx="5834496" cy="552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61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F6275-DE0F-A77B-8FFE-EE3500E1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395C6-EE98-268E-0330-7431FA80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1" y="489857"/>
            <a:ext cx="8284951" cy="278584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отношение к деньгам закладывается в детстве, но о том, чтобы включить в образовательную деятельность дошкольников 5-7 лет основы экономического воспитания речь не идет.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F811E-2E93-2118-B97A-A3316E9DD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010AD-FD9F-13C6-028F-185D9C154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0EF98-56AE-1F94-4CE0-8B47B0679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4036" r="319" b="9349"/>
          <a:stretch/>
        </p:blipFill>
        <p:spPr>
          <a:xfrm>
            <a:off x="1270081" y="2466087"/>
            <a:ext cx="6603838" cy="38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24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78CAE-1282-2379-F0C9-5CC13625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F8EEE-1418-721E-4BEC-E2DC408A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1" y="1950141"/>
            <a:ext cx="8284951" cy="1325563"/>
          </a:xfrm>
        </p:spPr>
        <p:txBody>
          <a:bodyPr>
            <a:normAutofit fontScale="90000"/>
          </a:bodyPr>
          <a:lstStyle/>
          <a:p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91C43C-F499-0199-B630-FFAD80E88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55" y="230105"/>
            <a:ext cx="4454359" cy="33546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470773-D2D7-B48B-CA0F-23E591CD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6" y="3782961"/>
            <a:ext cx="3628797" cy="27329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B7B38D-5B2B-5B27-BF24-5681A2F92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73" y="3782961"/>
            <a:ext cx="362879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3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F5411-C806-6CB8-E64B-00D870082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8885FB-3BC8-BDF3-D131-17898F271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AFA91D-0743-B998-7B3E-F376A9FCA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792"/>
            <a:ext cx="9055509" cy="523878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i="1" dirty="0"/>
              <a:t>«Финансовая грамотность через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b="1" i="1" dirty="0"/>
              <a:t>игровую деятельность»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A1B08E-A993-EB98-74BE-DAF45FB5E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8EF3C-D7B6-FDAC-0AA5-D9A7DF4A2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A30C2F-FFEF-31E2-E192-F3040C3BB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67" y="1436427"/>
            <a:ext cx="2818440" cy="3742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8E7FDC-CCCC-ECC0-4E30-A30686AF6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" t="1367" r="231" b="9051"/>
          <a:stretch/>
        </p:blipFill>
        <p:spPr>
          <a:xfrm>
            <a:off x="3843539" y="1436427"/>
            <a:ext cx="5109554" cy="37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8A2DA-DF81-1340-30E0-916DD3D24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1FFEC-D7B8-FBC1-1A6A-8DCCE4A1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1294636"/>
            <a:ext cx="854423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создание условий для обеспечения положительной динамики роста финансовой грамотности воспитанников посредством внедрения в образовательную деятельность приемов игровой технологии.</a:t>
            </a:r>
            <a:br>
              <a:rPr lang="ru-RU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C700AB-859C-EB3B-1C7D-F84FA16C2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45" y="1825625"/>
            <a:ext cx="5777710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9BCFDB-1C1C-4D5A-7094-3A091DDC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64453-E196-A52D-F020-A5EF949D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1B368-B59A-13B8-75D1-A47FAC97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EE692-77A2-C899-2257-05A64D41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6984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BA652-97F6-1A74-BA0B-A093C2417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88" y="211074"/>
            <a:ext cx="8937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дошкольникам первичные финансовые и экономические представления;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словарный запас дошкольников основными финансово- экономическими понятиями, соответствующими их возрасту;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разумных экономических потребностей, умению соизмерять потребности с реальными возможностями их удовлетворения;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мотивацию к бережливости, накоплению, полезным тратам;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28512-E016-10C9-1A2D-B27C1EA3A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3F9EEA-595E-BA5C-D910-2931E82AB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AF6039-973F-83D3-F775-BBB64D727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8"/>
          <a:stretch/>
        </p:blipFill>
        <p:spPr>
          <a:xfrm>
            <a:off x="3679682" y="4171651"/>
            <a:ext cx="2208297" cy="25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4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7C1D6-A445-6218-4942-A651680F3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3E920-E9F5-883B-95B0-626B4A20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700" dirty="0"/>
            </a:br>
            <a:br>
              <a:rPr lang="ru-RU" sz="2700" b="1" i="1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C25A9-22D0-6A9A-01A7-60939A883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45904"/>
            <a:ext cx="8426860" cy="25507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Положить начало формированию финансово экономического мышления;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формированию основных качеств по умению принятия самостоятельных решений;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умение рационально организовывать свою трудовую деятельность.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12BAB8-64F2-BD52-723B-6F58D7BD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000" l="10000" r="92778">
                        <a14:foregroundMark x1="57778" y1="7889" x2="57778" y2="7889"/>
                        <a14:foregroundMark x1="56778" y1="4000" x2="56778" y2="4000"/>
                        <a14:foregroundMark x1="39444" y1="63556" x2="39444" y2="63556"/>
                        <a14:foregroundMark x1="38222" y1="61667" x2="38222" y2="61667"/>
                        <a14:foregroundMark x1="36000" y1="61333" x2="36000" y2="61333"/>
                        <a14:foregroundMark x1="66889" y1="93667" x2="66889" y2="93667"/>
                        <a14:foregroundMark x1="72778" y1="97000" x2="72778" y2="97000"/>
                        <a14:foregroundMark x1="85111" y1="64556" x2="85111" y2="64556"/>
                        <a14:foregroundMark x1="69444" y1="63889" x2="69444" y2="63889"/>
                        <a14:foregroundMark x1="64333" y1="66667" x2="64333" y2="66667"/>
                        <a14:foregroundMark x1="53889" y1="74778" x2="53889" y2="74778"/>
                        <a14:foregroundMark x1="56000" y1="77222" x2="56000" y2="77222"/>
                        <a14:foregroundMark x1="50222" y1="81667" x2="50222" y2="81667"/>
                        <a14:foregroundMark x1="47333" y1="82000" x2="47333" y2="82000"/>
                        <a14:foregroundMark x1="44000" y1="80222" x2="44000" y2="80222"/>
                        <a14:foregroundMark x1="57778" y1="73556" x2="57778" y2="73556"/>
                        <a14:foregroundMark x1="54333" y1="71000" x2="54333" y2="71000"/>
                        <a14:foregroundMark x1="54111" y1="79000" x2="54111" y2="79000"/>
                        <a14:foregroundMark x1="88778" y1="63111" x2="88778" y2="63111"/>
                        <a14:foregroundMark x1="91333" y1="68556" x2="91333" y2="68556"/>
                        <a14:foregroundMark x1="92778" y1="73667" x2="92778" y2="73667"/>
                        <a14:foregroundMark x1="83333" y1="62000" x2="83333" y2="62000"/>
                        <a14:foregroundMark x1="85000" y1="58889" x2="85000" y2="58889"/>
                        <a14:foregroundMark x1="90111" y1="77778" x2="90111" y2="77778"/>
                        <a14:foregroundMark x1="90889" y1="81000" x2="90889" y2="81000"/>
                        <a14:foregroundMark x1="92444" y1="73556" x2="92444" y2="73556"/>
                        <a14:foregroundMark x1="89556" y1="70000" x2="89556" y2="70000"/>
                        <a14:foregroundMark x1="89000" y1="65222" x2="89000" y2="65222"/>
                        <a14:foregroundMark x1="86556" y1="61000" x2="86556" y2="61000"/>
                        <a14:foregroundMark x1="81222" y1="65333" x2="81222" y2="65333"/>
                        <a14:foregroundMark x1="81444" y1="60333" x2="81444" y2="60333"/>
                        <a14:foregroundMark x1="89556" y1="69778" x2="89556" y2="69778"/>
                        <a14:foregroundMark x1="92111" y1="71889" x2="92111" y2="71889"/>
                        <a14:foregroundMark x1="86444" y1="66333" x2="86444" y2="66333"/>
                        <a14:foregroundMark x1="86667" y1="63889" x2="86667" y2="63889"/>
                        <a14:foregroundMark x1="36444" y1="62111" x2="36444" y2="62111"/>
                        <a14:foregroundMark x1="36556" y1="63000" x2="36556" y2="63000"/>
                        <a14:foregroundMark x1="81889" y1="58111" x2="81889" y2="5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69" y="5421573"/>
            <a:ext cx="1424031" cy="1424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99CADB-8AD0-6F33-5A20-8B2EFE7B9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0" b="87900" l="13100" r="92700">
                        <a14:foregroundMark x1="46100" y1="57200" x2="46100" y2="57200"/>
                        <a14:foregroundMark x1="76400" y1="70200" x2="76400" y2="70200"/>
                        <a14:foregroundMark x1="87200" y1="74300" x2="87200" y2="74300"/>
                        <a14:foregroundMark x1="92700" y1="66900" x2="92700" y2="66900"/>
                        <a14:foregroundMark x1="13100" y1="68200" x2="13100" y2="68200"/>
                        <a14:foregroundMark x1="53000" y1="56900" x2="53000" y2="56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3" b="2317"/>
          <a:stretch/>
        </p:blipFill>
        <p:spPr>
          <a:xfrm>
            <a:off x="0" y="5257800"/>
            <a:ext cx="1686187" cy="17515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D6E58A-D25B-A862-1516-22F34BE73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3" y="246468"/>
            <a:ext cx="3835274" cy="28884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D9B34-732B-85FE-DBE9-E75B13238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03" y="246467"/>
            <a:ext cx="3835274" cy="288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8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474</TotalTime>
  <Words>796</Words>
  <Application>Microsoft Office PowerPoint</Application>
  <PresentationFormat>Экран (4:3)</PresentationFormat>
  <Paragraphs>163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Тема Office</vt:lpstr>
      <vt:lpstr>МДОАУ «ЦРР - детский  сад № 104 «Золотая рыбка» г. Орска  Опыт работы по теме:   «Формирование основ финансовой грамотности у дошкольников старшего возраста  через игровую деятельность» </vt:lpstr>
      <vt:lpstr>Финансовое просвещение и воспитание детей дошкольного возраста – это новое направление в дошкольной педагогике, так как финансовая грамотность является глобальной социальной проблемой, неотделимой от ребенка с самых ранних лет его жизни.   </vt:lpstr>
      <vt:lpstr>Актуальность заключается в формировании полезных привычек в сфере финансов, начиная с раннего возраста, это поможет избежать детям многих ошибок по мере взросления и приобретения финансовой самостоятельности, а также заложит основу финансовой безопасности и благополучия на протяжении жизни.            </vt:lpstr>
      <vt:lpstr>Правильное отношение к деньгам закладывается в детстве, но о том, чтобы включить в образовательную деятельность дошкольников 5-7 лет основы экономического воспитания речь не идет.  </vt:lpstr>
      <vt:lpstr>   </vt:lpstr>
      <vt:lpstr>    </vt:lpstr>
      <vt:lpstr>Цель:    создание условий для обеспечения положительной динамики роста финансовой грамотности воспитанников посредством внедрения в образовательную деятельность приемов игровой технологии.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ф</cp:lastModifiedBy>
  <cp:revision>13</cp:revision>
  <dcterms:created xsi:type="dcterms:W3CDTF">2025-02-09T11:57:31Z</dcterms:created>
  <dcterms:modified xsi:type="dcterms:W3CDTF">2025-02-23T11:33:32Z</dcterms:modified>
</cp:coreProperties>
</file>