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61" r:id="rId4"/>
    <p:sldId id="262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602EB-9EA9-412A-B9BA-2CA7966B8433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4276-0A21-48B9-9969-3EF25CCD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5986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602EB-9EA9-412A-B9BA-2CA7966B8433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4276-0A21-48B9-9969-3EF25CCD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708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602EB-9EA9-412A-B9BA-2CA7966B8433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4276-0A21-48B9-9969-3EF25CCD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179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602EB-9EA9-412A-B9BA-2CA7966B8433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4276-0A21-48B9-9969-3EF25CCD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720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602EB-9EA9-412A-B9BA-2CA7966B8433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4276-0A21-48B9-9969-3EF25CCD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31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602EB-9EA9-412A-B9BA-2CA7966B8433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4276-0A21-48B9-9969-3EF25CCD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88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602EB-9EA9-412A-B9BA-2CA7966B8433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4276-0A21-48B9-9969-3EF25CCD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061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602EB-9EA9-412A-B9BA-2CA7966B8433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4276-0A21-48B9-9969-3EF25CCD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850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602EB-9EA9-412A-B9BA-2CA7966B8433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4276-0A21-48B9-9969-3EF25CCD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91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602EB-9EA9-412A-B9BA-2CA7966B8433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4276-0A21-48B9-9969-3EF25CCD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130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602EB-9EA9-412A-B9BA-2CA7966B8433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4276-0A21-48B9-9969-3EF25CCD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16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602EB-9EA9-412A-B9BA-2CA7966B8433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D4276-0A21-48B9-9969-3EF25CCD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0431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880" y="1167943"/>
            <a:ext cx="10515600" cy="2852737"/>
          </a:xfrm>
        </p:spPr>
        <p:txBody>
          <a:bodyPr>
            <a:normAutofit fontScale="90000"/>
          </a:bodyPr>
          <a:lstStyle/>
          <a:p>
            <a:pPr algn="l"/>
            <a:br>
              <a:rPr lang="ru-RU" b="1" dirty="0"/>
            </a:br>
            <a:br>
              <a:rPr lang="ru-RU" b="1" dirty="0"/>
            </a:br>
            <a:br>
              <a:rPr lang="ru-RU" b="1" dirty="0"/>
            </a:br>
            <a:br>
              <a:rPr lang="ru-RU" b="1" dirty="0"/>
            </a:br>
            <a:r>
              <a:rPr lang="ru-RU" sz="4900" b="1" i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Нейропсихологические игры для детей, испытывающих трудности в письме (играем дома)</a:t>
            </a:r>
            <a:br>
              <a:rPr lang="ru-RU" sz="36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</a:br>
            <a:r>
              <a:rPr lang="ru-RU" sz="4400" i="1" dirty="0"/>
              <a:t> </a:t>
            </a:r>
            <a:br>
              <a:rPr lang="ru-RU" sz="4400" dirty="0"/>
            </a:br>
            <a:r>
              <a:rPr lang="ru-RU" b="1" dirty="0"/>
              <a:t> 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>
          <a:xfrm>
            <a:off x="553554" y="6107906"/>
            <a:ext cx="11827289" cy="1500187"/>
          </a:xfrm>
        </p:spPr>
        <p:txBody>
          <a:bodyPr>
            <a:normAutofit/>
          </a:bodyPr>
          <a:lstStyle/>
          <a:p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Занятие  2   «Нейропсихологические игры для дружной компании»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658490" y="4399944"/>
            <a:ext cx="672235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с учителем-логопедом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Кузнецовой Еленой Владимировной</a:t>
            </a:r>
            <a:r>
              <a:rPr kumimoji="0" lang="ru-RU" sz="3200" b="0" i="1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4127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85172"/>
            <a:ext cx="10515600" cy="484621"/>
          </a:xfrm>
        </p:spPr>
        <p:txBody>
          <a:bodyPr>
            <a:noAutofit/>
          </a:bodyPr>
          <a:lstStyle/>
          <a:p>
            <a:pPr algn="ctr"/>
            <a:r>
              <a:rPr lang="ru-RU" sz="3200" b="1" i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</a:rPr>
              <a:t>Нейропсихологические игры для дружной компании</a:t>
            </a:r>
            <a:endParaRPr lang="ru-RU" sz="3200" dirty="0">
              <a:solidFill>
                <a:schemeClr val="accent4">
                  <a:lumMod val="40000"/>
                  <a:lumOff val="60000"/>
                </a:schemeClr>
              </a:solidFill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31270" y="569793"/>
            <a:ext cx="75648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Для игр потребуется – ребенок, взрослый, мяч, фасоль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1024" y="980221"/>
            <a:ext cx="11709952" cy="3659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u="sng" dirty="0">
                <a:solidFill>
                  <a:schemeClr val="bg1"/>
                </a:solidFill>
                <a:ea typeface="Times New Roman" panose="02020603050405020304" pitchFamily="18" charset="0"/>
              </a:rPr>
              <a:t>Мельница</a:t>
            </a:r>
            <a:endParaRPr lang="ru-RU" sz="2400" u="sng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i="1" dirty="0">
                <a:solidFill>
                  <a:schemeClr val="bg1"/>
                </a:solidFill>
                <a:ea typeface="Times New Roman" panose="02020603050405020304" pitchFamily="18" charset="0"/>
              </a:rPr>
              <a:t>Условия игры</a:t>
            </a:r>
            <a:r>
              <a:rPr lang="ru-RU" sz="2400" dirty="0">
                <a:solidFill>
                  <a:schemeClr val="bg1"/>
                </a:solidFill>
                <a:ea typeface="Times New Roman" panose="02020603050405020304" pitchFamily="18" charset="0"/>
              </a:rPr>
              <a:t>: Все играющие становятся в круг на расстоянии не меньше 2-х метров друг от друга. Один из игроков получает мяч и передает его другому, тот третьему и т.д. постепенно скорость передачи увеличивается. Игрок, который упустил мяч или бросил его неправильно, выбывает из игры. Побеждает тот, кто остается в игре последним. Можно усложнить тем, что кто-то будет отбивать ритм, под который игроки будут перебрасывать друг другу мяч</a:t>
            </a:r>
          </a:p>
          <a:p>
            <a:pPr algn="just">
              <a:lnSpc>
                <a:spcPts val="1470"/>
              </a:lnSpc>
              <a:spcAft>
                <a:spcPts val="0"/>
              </a:spcAft>
            </a:pPr>
            <a:endParaRPr lang="ru-RU" sz="2800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algn="just">
              <a:lnSpc>
                <a:spcPts val="1470"/>
              </a:lnSpc>
              <a:spcAft>
                <a:spcPts val="0"/>
              </a:spcAft>
            </a:pPr>
            <a:endParaRPr lang="ru-RU" sz="2800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algn="just">
              <a:lnSpc>
                <a:spcPts val="1470"/>
              </a:lnSpc>
              <a:spcAft>
                <a:spcPts val="0"/>
              </a:spcAft>
            </a:pPr>
            <a:endParaRPr lang="ru-RU" sz="2800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algn="just">
              <a:lnSpc>
                <a:spcPts val="1470"/>
              </a:lnSpc>
              <a:spcAft>
                <a:spcPts val="0"/>
              </a:spcAft>
            </a:pPr>
            <a:endParaRPr lang="ru-RU" sz="2000" dirty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algn="just">
              <a:lnSpc>
                <a:spcPts val="147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</a:rPr>
              <a:t>                                                             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3035" y="3814916"/>
            <a:ext cx="3622879" cy="26994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6ACC98C-4B84-4ECE-BA79-2ED1BACC8DAE}"/>
              </a:ext>
            </a:extLst>
          </p:cNvPr>
          <p:cNvSpPr/>
          <p:nvPr/>
        </p:nvSpPr>
        <p:spPr>
          <a:xfrm>
            <a:off x="550607" y="3710451"/>
            <a:ext cx="60960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1470"/>
              </a:lnSpc>
              <a:spcAft>
                <a:spcPts val="0"/>
              </a:spcAft>
            </a:pPr>
            <a:endParaRPr lang="ru-RU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400" b="1" u="sng" dirty="0">
                <a:solidFill>
                  <a:schemeClr val="bg1"/>
                </a:solidFill>
                <a:ea typeface="Times New Roman" panose="02020603050405020304" pitchFamily="18" charset="0"/>
              </a:rPr>
              <a:t>Золушка</a:t>
            </a:r>
            <a:endParaRPr lang="ru-RU" sz="2400" u="sng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i="1" dirty="0">
                <a:solidFill>
                  <a:schemeClr val="bg1"/>
                </a:solidFill>
                <a:ea typeface="Times New Roman" panose="02020603050405020304" pitchFamily="18" charset="0"/>
              </a:rPr>
              <a:t>Условия игры:</a:t>
            </a:r>
            <a:r>
              <a:rPr lang="ru-RU" sz="2400" dirty="0">
                <a:solidFill>
                  <a:schemeClr val="bg1"/>
                </a:solidFill>
                <a:ea typeface="Times New Roman" panose="02020603050405020304" pitchFamily="18" charset="0"/>
              </a:rPr>
              <a:t> В игре участвует 2 человека. На столе стоит ведерко с фасолью (белой, коричневой и цветной). Нужно по команде разобрать и разложить фасоль на 3 кучки  по цвету. Выигрывает тот, кто первый справился с задачей.</a:t>
            </a:r>
          </a:p>
          <a:p>
            <a:pPr algn="just">
              <a:lnSpc>
                <a:spcPts val="1470"/>
              </a:lnSpc>
              <a:spcAft>
                <a:spcPts val="0"/>
              </a:spcAft>
            </a:pPr>
            <a:endParaRPr lang="ru-RU" sz="1400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204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8504" y="29045"/>
            <a:ext cx="10515600" cy="48462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i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</a:rPr>
              <a:t>Нейропсихологические игры для дружной компании</a:t>
            </a:r>
            <a:endParaRPr lang="ru-RU" sz="3200" dirty="0">
              <a:solidFill>
                <a:schemeClr val="accent4">
                  <a:lumMod val="40000"/>
                  <a:lumOff val="60000"/>
                </a:schemeClr>
              </a:solidFill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17033" y="507470"/>
            <a:ext cx="684110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Для игр потребуется – взрослый, ребенок и его друзья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7311" y="974264"/>
            <a:ext cx="11340548" cy="1682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u="sng" dirty="0">
                <a:solidFill>
                  <a:schemeClr val="bg1"/>
                </a:solidFill>
                <a:ea typeface="Times New Roman" panose="02020603050405020304" pitchFamily="18" charset="0"/>
              </a:rPr>
              <a:t>Аисты-лягушки</a:t>
            </a:r>
            <a:endParaRPr lang="ru-RU" u="sng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i="1" dirty="0">
                <a:solidFill>
                  <a:schemeClr val="bg1"/>
                </a:solidFill>
                <a:ea typeface="Times New Roman" panose="02020603050405020304" pitchFamily="18" charset="0"/>
              </a:rPr>
              <a:t>Условия игры.</a:t>
            </a:r>
            <a:r>
              <a:rPr lang="ru-RU" dirty="0">
                <a:solidFill>
                  <a:schemeClr val="bg1"/>
                </a:solidFill>
                <a:ea typeface="Times New Roman" panose="02020603050405020304" pitchFamily="18" charset="0"/>
              </a:rPr>
              <a:t> Все игроки идут по кругу или передвигаются по комнате в свободном направлении. Когда ведущий хлопнет в ладоши один раз, дети должны остановиться и принять позу “аиста” (стоять на одной ноге, руки в стороны). Когда ведущий хлопнет два раза, игроки принимают позу “лягушки” (присесть, пятки вместе, носки и колени в стороны, руки между ступнями ног на полу). На три хлопка играющие возобновляют ходьбу.</a:t>
            </a:r>
          </a:p>
          <a:p>
            <a:pPr algn="just">
              <a:lnSpc>
                <a:spcPts val="1470"/>
              </a:lnSpc>
              <a:spcAft>
                <a:spcPts val="0"/>
              </a:spcAft>
            </a:pPr>
            <a:endParaRPr lang="ru-RU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947" y="2744532"/>
            <a:ext cx="2570922" cy="27153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08D7C10-049C-4A15-A994-BFF54CDAC295}"/>
              </a:ext>
            </a:extLst>
          </p:cNvPr>
          <p:cNvSpPr/>
          <p:nvPr/>
        </p:nvSpPr>
        <p:spPr>
          <a:xfrm>
            <a:off x="167311" y="4791884"/>
            <a:ext cx="93716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u="sng" dirty="0">
                <a:solidFill>
                  <a:schemeClr val="bg1"/>
                </a:solidFill>
                <a:ea typeface="Times New Roman" panose="02020603050405020304" pitchFamily="18" charset="0"/>
              </a:rPr>
              <a:t>Поиграем с картинками</a:t>
            </a:r>
            <a:endParaRPr lang="ru-RU" u="sng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i="1" dirty="0">
                <a:solidFill>
                  <a:schemeClr val="bg1"/>
                </a:solidFill>
                <a:ea typeface="Times New Roman" panose="02020603050405020304" pitchFamily="18" charset="0"/>
              </a:rPr>
              <a:t>Условия игры: </a:t>
            </a:r>
            <a:r>
              <a:rPr lang="ru-RU" dirty="0">
                <a:solidFill>
                  <a:schemeClr val="bg1"/>
                </a:solidFill>
                <a:ea typeface="Times New Roman" panose="02020603050405020304" pitchFamily="18" charset="0"/>
              </a:rPr>
              <a:t>Перед ребёнком выкладывается ряд картинок по определённой теме. Ребёнком проговаривается, что на них изображено и для чего предназначено. Затем даётся установка, что ребёнок должен внимательно посмотреть и запомнить в какой последовательности они расположены. После этого картинки убираются из поля зрения и выкладываются только после называния ребёнком.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F609AC4-CE98-4EE3-BF2F-93C3760C3FE6}"/>
              </a:ext>
            </a:extLst>
          </p:cNvPr>
          <p:cNvSpPr/>
          <p:nvPr/>
        </p:nvSpPr>
        <p:spPr>
          <a:xfrm>
            <a:off x="139307" y="2483560"/>
            <a:ext cx="937014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u="sng" dirty="0">
                <a:solidFill>
                  <a:schemeClr val="bg1"/>
                </a:solidFill>
                <a:ea typeface="Times New Roman" panose="02020603050405020304" pitchFamily="18" charset="0"/>
              </a:rPr>
              <a:t>Цветные ладошки</a:t>
            </a:r>
            <a:endParaRPr lang="ru-RU" u="sng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i="1" dirty="0">
                <a:solidFill>
                  <a:schemeClr val="bg1"/>
                </a:solidFill>
                <a:ea typeface="Times New Roman" panose="02020603050405020304" pitchFamily="18" charset="0"/>
              </a:rPr>
              <a:t>Условия игры</a:t>
            </a:r>
            <a:r>
              <a:rPr lang="ru-RU" dirty="0">
                <a:solidFill>
                  <a:schemeClr val="bg1"/>
                </a:solidFill>
                <a:ea typeface="Times New Roman" panose="02020603050405020304" pitchFamily="18" charset="0"/>
              </a:rPr>
              <a:t>: взрослы и дети заранее вырезают из картона три силуэта детской ладошки: красный, желтый, зеленый. Затем все участники игры договариваются, что, когда ведущий (сначала взрослый, а затем — кто-то из детей) поднимет зеленую ладонь — «</a:t>
            </a:r>
            <a:r>
              <a:rPr lang="ru-RU" dirty="0" err="1">
                <a:solidFill>
                  <a:schemeClr val="bg1"/>
                </a:solidFill>
                <a:ea typeface="Times New Roman" panose="02020603050405020304" pitchFamily="18" charset="0"/>
              </a:rPr>
              <a:t>кричалку</a:t>
            </a:r>
            <a:r>
              <a:rPr lang="ru-RU" dirty="0">
                <a:solidFill>
                  <a:schemeClr val="bg1"/>
                </a:solidFill>
                <a:ea typeface="Times New Roman" panose="02020603050405020304" pitchFamily="18" charset="0"/>
              </a:rPr>
              <a:t>», — можно бегать, кричать, прыгать; желтая ладонь — «</a:t>
            </a:r>
            <a:r>
              <a:rPr lang="ru-RU" dirty="0" err="1">
                <a:solidFill>
                  <a:schemeClr val="bg1"/>
                </a:solidFill>
                <a:ea typeface="Times New Roman" panose="02020603050405020304" pitchFamily="18" charset="0"/>
              </a:rPr>
              <a:t>шепталка</a:t>
            </a:r>
            <a:r>
              <a:rPr lang="ru-RU" dirty="0">
                <a:solidFill>
                  <a:schemeClr val="bg1"/>
                </a:solidFill>
                <a:ea typeface="Times New Roman" panose="02020603050405020304" pitchFamily="18" charset="0"/>
              </a:rPr>
              <a:t>» — позволяет двигаться и переговариваться шепотом; по сигналу «</a:t>
            </a:r>
            <a:r>
              <a:rPr lang="ru-RU" dirty="0" err="1">
                <a:solidFill>
                  <a:schemeClr val="bg1"/>
                </a:solidFill>
                <a:ea typeface="Times New Roman" panose="02020603050405020304" pitchFamily="18" charset="0"/>
              </a:rPr>
              <a:t>молчалки</a:t>
            </a:r>
            <a:r>
              <a:rPr lang="ru-RU" dirty="0">
                <a:solidFill>
                  <a:schemeClr val="bg1"/>
                </a:solidFill>
                <a:ea typeface="Times New Roman" panose="02020603050405020304" pitchFamily="18" charset="0"/>
              </a:rPr>
              <a:t>» — красной ладошки — дети должны замереть на месте или лечь на пол и не шевелиться. Заканчивать игру следует «</a:t>
            </a:r>
            <a:r>
              <a:rPr lang="ru-RU" dirty="0" err="1">
                <a:solidFill>
                  <a:schemeClr val="bg1"/>
                </a:solidFill>
                <a:ea typeface="Times New Roman" panose="02020603050405020304" pitchFamily="18" charset="0"/>
              </a:rPr>
              <a:t>молчалками</a:t>
            </a:r>
            <a:r>
              <a:rPr lang="ru-RU" dirty="0">
                <a:solidFill>
                  <a:schemeClr val="bg1"/>
                </a:solidFill>
                <a:ea typeface="Times New Roman" panose="02020603050405020304" pitchFamily="18" charset="0"/>
              </a:rPr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2080199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19739" y="335547"/>
            <a:ext cx="10515600" cy="48462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i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</a:rPr>
              <a:t>Нейропсихологические игры для дружной компании</a:t>
            </a:r>
            <a:endParaRPr lang="ru-RU" sz="3200" dirty="0">
              <a:solidFill>
                <a:schemeClr val="accent4">
                  <a:lumMod val="40000"/>
                  <a:lumOff val="60000"/>
                </a:schemeClr>
              </a:solidFill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33227" y="1002454"/>
            <a:ext cx="684110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Для игр потребуется – взрослый,</a:t>
            </a:r>
            <a:r>
              <a:rPr kumimoji="0" lang="ru-RU" sz="2200" b="1" i="0" u="none" strike="noStrike" kern="1200" cap="none" spc="0" normalizeH="0" noProof="0" dirty="0">
                <a:ln>
                  <a:noFill/>
                </a:ln>
                <a:solidFill>
                  <a:srgbClr val="5B9BD5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ребенок и его друзья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49014" y="1770183"/>
            <a:ext cx="1153933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u="sng" dirty="0">
                <a:solidFill>
                  <a:schemeClr val="bg1"/>
                </a:solidFill>
                <a:ea typeface="Times New Roman" panose="02020603050405020304" pitchFamily="18" charset="0"/>
              </a:rPr>
              <a:t>Какой предмет я загадала?</a:t>
            </a:r>
            <a:endParaRPr lang="ru-RU" sz="2000" u="sng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000" i="1" dirty="0">
                <a:solidFill>
                  <a:schemeClr val="bg1"/>
                </a:solidFill>
                <a:ea typeface="Times New Roman" panose="02020603050405020304" pitchFamily="18" charset="0"/>
              </a:rPr>
              <a:t>Условия игры: </a:t>
            </a:r>
            <a:r>
              <a:rPr lang="ru-RU" sz="2000" dirty="0">
                <a:solidFill>
                  <a:schemeClr val="bg1"/>
                </a:solidFill>
                <a:ea typeface="Times New Roman" panose="02020603050405020304" pitchFamily="18" charset="0"/>
              </a:rPr>
              <a:t>Раскладываются предметы на разном расстоянии друг от друга. Ребенку, в зависимости от его возможности, дается инструкция. Например, подойди к предмету, который находится справа от мяча, но ближе, чем кукла. Или подойди к предмету, который ближе всего к тебе, дальше всего от мяча</a:t>
            </a:r>
          </a:p>
          <a:p>
            <a:pPr algn="just">
              <a:spcAft>
                <a:spcPts val="0"/>
              </a:spcAft>
            </a:pPr>
            <a:endParaRPr lang="ru-RU" sz="2000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000" b="1" u="sng" dirty="0">
                <a:solidFill>
                  <a:schemeClr val="bg1"/>
                </a:solidFill>
                <a:ea typeface="Times New Roman" panose="02020603050405020304" pitchFamily="18" charset="0"/>
              </a:rPr>
              <a:t>Обезьянки</a:t>
            </a:r>
            <a:endParaRPr lang="ru-RU" sz="2000" u="sng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000" i="1" dirty="0">
                <a:solidFill>
                  <a:schemeClr val="bg1"/>
                </a:solidFill>
                <a:ea typeface="Times New Roman" panose="02020603050405020304" pitchFamily="18" charset="0"/>
              </a:rPr>
              <a:t>Условия игры: </a:t>
            </a:r>
            <a:r>
              <a:rPr lang="ru-RU" sz="2000" dirty="0">
                <a:solidFill>
                  <a:schemeClr val="bg1"/>
                </a:solidFill>
                <a:ea typeface="Times New Roman" panose="02020603050405020304" pitchFamily="18" charset="0"/>
              </a:rPr>
              <a:t>Ребенку предлагается по сигналу открыть одновременно рот, глаза и ладони и так же по сигналу одновременно закрыть</a:t>
            </a:r>
          </a:p>
          <a:p>
            <a:pPr algn="just">
              <a:spcAft>
                <a:spcPts val="0"/>
              </a:spcAft>
            </a:pPr>
            <a:endParaRPr lang="ru-RU" sz="2000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000" b="1" u="sng" dirty="0">
                <a:solidFill>
                  <a:schemeClr val="bg1"/>
                </a:solidFill>
                <a:ea typeface="Times New Roman" panose="02020603050405020304" pitchFamily="18" charset="0"/>
              </a:rPr>
              <a:t>Снежный ком</a:t>
            </a:r>
            <a:endParaRPr lang="ru-RU" sz="2000" u="sng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000" i="1" dirty="0">
                <a:solidFill>
                  <a:schemeClr val="bg1"/>
                </a:solidFill>
                <a:ea typeface="Times New Roman" panose="02020603050405020304" pitchFamily="18" charset="0"/>
              </a:rPr>
              <a:t>Условия игры.</a:t>
            </a:r>
            <a:r>
              <a:rPr lang="ru-RU" sz="2000" dirty="0">
                <a:solidFill>
                  <a:schemeClr val="bg1"/>
                </a:solidFill>
                <a:ea typeface="Times New Roman" panose="02020603050405020304" pitchFamily="18" charset="0"/>
              </a:rPr>
              <a:t> Выбирается тема игры: города, животные, растения, имена и т.п. игроки садятся в круг. Первый игрок называет слово по данной тематике, например “слон” (если тема игры – “Животные”). Второй игрок должен повторить первое слово и добавить свое, например, “слон”, “жираф”. Третий говорит: “слон”, “жираф”, “крокодил”. И так далее по кругу до тех пор, пока кто-нибудь не ошибется. Тогда он выбывает из игры и следит, чтобы не ошибались остальные</a:t>
            </a:r>
            <a:endParaRPr lang="ru-RU" sz="2000" dirty="0">
              <a:solidFill>
                <a:schemeClr val="bg1"/>
              </a:solidFill>
              <a:effectLst/>
              <a:ea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453" y="-129847"/>
            <a:ext cx="2861491" cy="19000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92627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635</Words>
  <Application>Microsoft Office PowerPoint</Application>
  <PresentationFormat>Широкоэкранный</PresentationFormat>
  <Paragraphs>34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    Нейропсихологические игры для детей, испытывающих трудности в письме (играем дома)     </vt:lpstr>
      <vt:lpstr>Нейропсихологические игры для дружной компании</vt:lpstr>
      <vt:lpstr>Нейропсихологические игры для дружной компании</vt:lpstr>
      <vt:lpstr>Нейропсихологические игры для дружной компании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«Нейропсихологические игры для детей, испытывающих трудности в письме (играем дома)»   </dc:title>
  <dc:creator>LedaUser</dc:creator>
  <cp:lastModifiedBy>Ксения Миргородская</cp:lastModifiedBy>
  <cp:revision>25</cp:revision>
  <dcterms:created xsi:type="dcterms:W3CDTF">2020-05-22T08:46:18Z</dcterms:created>
  <dcterms:modified xsi:type="dcterms:W3CDTF">2020-06-09T08:04:06Z</dcterms:modified>
</cp:coreProperties>
</file>