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4" r:id="rId3"/>
    <p:sldId id="257" r:id="rId4"/>
    <p:sldId id="269" r:id="rId5"/>
    <p:sldId id="270" r:id="rId6"/>
    <p:sldId id="268" r:id="rId7"/>
    <p:sldId id="271" r:id="rId8"/>
    <p:sldId id="259" r:id="rId9"/>
    <p:sldId id="273" r:id="rId10"/>
    <p:sldId id="27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8000"/>
    <a:srgbClr val="3333CC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80" autoAdjust="0"/>
    <p:restoredTop sz="94639" autoAdjust="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96A91-BADA-4310-89CD-5E559FFB7D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C9CF0-969B-4C55-BFE4-8B345D8060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B508-6A12-423C-BF36-90D9B3B70C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58B0BC-9256-4715-9C34-6B01DFB79AA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A04A4-44D9-4595-9474-4DF318E449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56E9F-A66D-44A2-B321-EA7B37451B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EA090-D434-47ED-AD87-F3C4135CB9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16042-4F9B-4C9E-90B2-01769F7EC1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641E4-8756-4797-A274-68A6CDFA12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65319-9CFC-41C5-A30B-2A689D83A2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9B801-45A1-4CE7-A4D1-3B56DFD2F6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97DA38-0C40-4160-BCF5-F9D385A649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613556266_113-p-foni-dlya-prezentatsii-strogie-delovie-1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90601" y="1600200"/>
            <a:ext cx="7543800" cy="175432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>
                  <a:solidFill>
                    <a:schemeClr val="tx2">
                      <a:lumMod val="75000"/>
                      <a:lumOff val="25000"/>
                    </a:schemeClr>
                  </a:solidFill>
                </a:ln>
              </a:rPr>
              <a:t>АДАПТАЦИЯ</a:t>
            </a:r>
          </a:p>
          <a:p>
            <a:pPr algn="ctr">
              <a:defRPr/>
            </a:pPr>
            <a:r>
              <a:rPr lang="ru-RU" sz="5400" b="1" dirty="0">
                <a:ln w="11430">
                  <a:solidFill>
                    <a:schemeClr val="tx2">
                      <a:lumMod val="75000"/>
                      <a:lumOff val="25000"/>
                    </a:schemeClr>
                  </a:solidFill>
                </a:ln>
              </a:rPr>
              <a:t>ПЕРВОКЛАССНИКОВ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609600" y="261938"/>
            <a:ext cx="80772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800" b="1">
                <a:ea typeface="Calibri" pitchFamily="34" charset="0"/>
                <a:cs typeface="Times New Roman" pitchFamily="18" charset="0"/>
              </a:rPr>
              <a:t>Памятка родителям первоклассников</a:t>
            </a:r>
          </a:p>
          <a:p>
            <a:pPr algn="ctr" eaLnBrk="0" hangingPunct="0"/>
            <a:endParaRPr lang="ru-RU" sz="28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Обсудите с ребёнком те правила и нормы, с которыми он встретился в школе. Объясните их необходимость и целесообразность.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Ваш ребёнок пришёл в школу, чтобы учиться. Ребёнок имеет право на ошибку.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Составьте вместе с первоклассником распорядок дня, следите за его соблюдением.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Не пропускайте трудности, возможные у ребёнка на начальном этапе овладения учебными навыками.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Поддержите первоклассника в его желании добиться успеха. В каждой работе обязательно найдите, за что его можно похвалить.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Если вас что-то беспокоит в поведении ребёнка, его учебных делах, не стесняйтесь обращаться за советом  к учителю или школьному психологу.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С поступлением в школу в жизни вашего ребёнка появился  человек более авторитетный, чем вы. Это учитель. Уважайте мнение первоклассника о своём педагоге.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·       Учение – нелёгкий и ответственный труд. У первоклассника должно оставаться достаточно времени для игровых занятий.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5984" y="285728"/>
            <a:ext cx="678180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Несколько советов психолога</a:t>
            </a:r>
            <a:br>
              <a:rPr lang="ru-RU" sz="28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«Как прожить хотя бы один день без нервотрёпки»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643174" y="1524000"/>
            <a:ext cx="6272226" cy="502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Будите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ребёнка спокойно. Проснувшись, он должен увидеть Вашу улыбку и услышать ваш голос.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торопитесь. Умение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рассчитать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время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Ваша задача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Если вам это плохо удаётся, вины ребёнка в этом нет.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прощайтесь, предупреждая и направляя: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«Смотри, не балуйся!», «Чтобы сегодня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не было отметок!».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Пожелайте удачи, найдите несколько ласковых слов.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Забудьте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фразу: «Что ты сегодня получил?». Встречая ребёнка после школы, не обрушивайте на него тысячу вопросов, дайте немного расслабиться, вспомните, как Вы сами чувствуете себя после рабочего дня.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 видите, что ребёнок огорчён, молчит – не допытывайтесь; пусть успокоится и тогда расскажет всё сам.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Выслушав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замечания учителя, не торопитесь устраивать взбучку. Постарайтесь, чтобы Ваш разговор с учителем проходил без ребёнка.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школы не торопитесь садиться за уроки. Ребёнку необходимо 2 часа отдыха. Занятия вечерами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бесполезны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2" name="Picture 4" descr="FAM4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89712" y="2428868"/>
            <a:ext cx="2515360" cy="1882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8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68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8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40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660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352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72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17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FSBRICK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643570" y="4429132"/>
            <a:ext cx="3097212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04800"/>
            <a:ext cx="6843730" cy="448152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-Не заставляйте делать все упражнения сразу: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20 минут занятий – 10 минут перерыв.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 время приготовления уроков не сидите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«над душой».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Дайте ребёнку работать самому. Если нужна Ваша помощь – наберитесь терпения: спокойный тон, поддержка необходимы.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общении с ребёнком старайтесь избегать условий: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«Если ты сделаешь, то..».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Найдите в течение дня хотя бы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полчаса,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когда будете принадлежать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только ребёнку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Выбирайте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единую тактику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общения с ребёнком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взрослых в семье. Все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разногласия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 поводу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педтактики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решайте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без него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Будьте внимательны к жалобам ребёнка на головную боль, усталость, плохое самочувствие. Чаще всего это объективные показатели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переутомления.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Учтите, что даже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«большие дети»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очень любят сказку перед сном, песенку, ласковое поглаживание. Всё это успокоит ребёнка и поможет снять напряжение, накопившееся за день.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3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1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4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4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БЛАГОДАРЮ ЗА ВНИМАНИЕ</a:t>
            </a:r>
            <a:endParaRPr lang="ru-RU" b="1" dirty="0" smtClean="0"/>
          </a:p>
        </p:txBody>
      </p:sp>
      <p:pic>
        <p:nvPicPr>
          <p:cNvPr id="8" name="Рисунок 7" descr="vector-children-on-clock-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1214422"/>
            <a:ext cx="5484385" cy="52891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/>
          <p:cNvSpPr>
            <a:spLocks noChangeArrowheads="1"/>
          </p:cNvSpPr>
          <p:nvPr/>
        </p:nvSpPr>
        <p:spPr bwMode="auto">
          <a:xfrm>
            <a:off x="457200" y="457200"/>
            <a:ext cx="81534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Адаптация к школе </a:t>
            </a:r>
            <a:r>
              <a:rPr lang="ru-RU"/>
              <a:t>- </a:t>
            </a:r>
            <a:r>
              <a:rPr lang="ru-RU" sz="2400"/>
              <a:t>это процесс привыкания к новым школьным условиям, который каждый первоклассник переживает и осознает по-своему. </a:t>
            </a:r>
          </a:p>
        </p:txBody>
      </p:sp>
      <p:sp>
        <p:nvSpPr>
          <p:cNvPr id="3075" name="Прямоугольник 3"/>
          <p:cNvSpPr>
            <a:spLocks noChangeArrowheads="1"/>
          </p:cNvSpPr>
          <p:nvPr/>
        </p:nvSpPr>
        <p:spPr bwMode="auto">
          <a:xfrm>
            <a:off x="285720" y="3429000"/>
            <a:ext cx="453866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/>
              <a:t>Адаптированность</a:t>
            </a:r>
            <a:r>
              <a:rPr lang="ru-RU" sz="2400" b="1" dirty="0"/>
              <a:t> </a:t>
            </a:r>
            <a:r>
              <a:rPr lang="ru-RU" sz="2400" dirty="0"/>
              <a:t>– уровень фактического приспособления человека, его социального статуса и самоощущения, удовлетворенности или неудовлетворенности собой и своей жизнью</a:t>
            </a:r>
            <a:r>
              <a:rPr lang="ru-RU" dirty="0"/>
              <a:t>. </a:t>
            </a:r>
          </a:p>
        </p:txBody>
      </p:sp>
      <p:pic>
        <p:nvPicPr>
          <p:cNvPr id="4" name="Рисунок 3" descr="44513-on-people-of-ladder-books-are-th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3643305" y="1073023"/>
            <a:ext cx="5608487" cy="5666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81000"/>
            <a:ext cx="8839200" cy="57451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b="1" dirty="0" smtClean="0">
                <a:latin typeface="Comic Sans MS" pitchFamily="66" charset="0"/>
              </a:rPr>
              <a:t>Условия адаптации: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ru-RU" sz="3600" b="1" i="1" dirty="0" smtClean="0">
              <a:solidFill>
                <a:srgbClr val="33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dirty="0" smtClean="0">
                <a:solidFill>
                  <a:srgbClr val="D60093"/>
                </a:solidFill>
                <a:latin typeface="Comic Sans MS" pitchFamily="66" charset="0"/>
              </a:rPr>
              <a:t>Физиологические           Психологические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ru-RU" sz="1600" dirty="0" smtClean="0">
              <a:solidFill>
                <a:srgbClr val="3333CC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ru-RU" sz="1600" dirty="0" smtClean="0">
              <a:solidFill>
                <a:srgbClr val="3333CC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Изменение режима дня                           -психологический климат в семье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Необходимость игры                              - самооценка ребёнка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Правильная посадка                               - </a:t>
            </a:r>
            <a:r>
              <a:rPr lang="ru-RU" sz="1600" dirty="0" err="1" smtClean="0">
                <a:solidFill>
                  <a:srgbClr val="3333CC"/>
                </a:solidFill>
                <a:latin typeface="Comic Sans MS" pitchFamily="66" charset="0"/>
              </a:rPr>
              <a:t>самоценность</a:t>
            </a: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 ребёнка для родителей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Организация правильного питания       - формирование интереса к школе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Развитие двигательной активности       - дружеское общение с одноклассниками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Воспитание самостоятельности и         - недопустимость физического воздействия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ответственности                                          - предоставление самостоятельности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                                                                      - учёт темперамента ребёнка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                                                                      - организация контроля за учёбой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                                                                      - поощрение за успехи и достижения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                                                                      - моральное стимулирование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3333CC"/>
                </a:solidFill>
                <a:latin typeface="Comic Sans MS" pitchFamily="66" charset="0"/>
              </a:rPr>
              <a:t>                                                                      - развитие самоконтроля и самооценки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24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61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61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457200" y="236538"/>
            <a:ext cx="822960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 dirty="0">
                <a:ea typeface="Calibri" pitchFamily="34" charset="0"/>
                <a:cs typeface="Times New Roman" pitchFamily="18" charset="0"/>
              </a:rPr>
              <a:t>Физиологические условия адаптации первоклассников к школе</a:t>
            </a:r>
          </a:p>
          <a:p>
            <a:pPr eaLnBrk="0" hangingPunct="0"/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- организовать перерывы в процессе выполнения уроков, наполняя их двигательной активностью;</a:t>
            </a: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- во время выполнения домашних заданий обращать внимание на  правильную посадку во избежание искривления позвоночника, на освещение рабочего места для предупреждения близорукости;</a:t>
            </a: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- тренировать мелкие мышцы кистей рук</a:t>
            </a: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- обязательно вводить в рацион витаминные препараты, овощи, фрукты;</a:t>
            </a: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- создавать условия для занятия спортом;</a:t>
            </a: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- воспитывать самостоятельность и ответственность ребёнка как главные качества сохранения собственного здоровья.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685800" y="1295400"/>
            <a:ext cx="8153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1.            Недопустимо применять физические меры воздействия, запугивание, критику в адрес ребёнка, особенно в присутствии  других людей.</a:t>
            </a:r>
          </a:p>
          <a:p>
            <a:r>
              <a:rPr lang="ru-RU" sz="2000"/>
              <a:t>2.            Желательно познакомиться с одноклассниками и пообщаться с ними после уроков.</a:t>
            </a:r>
          </a:p>
          <a:p>
            <a:r>
              <a:rPr lang="ru-RU" sz="2000"/>
              <a:t>3.            Необходимо проявлять интерес к школьным делам ребёнка, к школе, классу, к каждому прожитому в школе дню.</a:t>
            </a:r>
          </a:p>
          <a:p>
            <a:r>
              <a:rPr lang="ru-RU" sz="2000"/>
              <a:t>4.            Следует помнить, что первое условие успеха в школе – самоценность ребёнка для родителей.</a:t>
            </a:r>
          </a:p>
          <a:p>
            <a:r>
              <a:rPr lang="ru-RU" sz="2000"/>
              <a:t>5.            Создавать  благоприятный климат в семье.</a:t>
            </a:r>
          </a:p>
          <a:p>
            <a:r>
              <a:rPr lang="ru-RU" sz="2000"/>
              <a:t>6.            Предоставлять ребёнку самостоятельность в учебной работе и вместе с тем обоснованно контролировать его учебную деятельность.</a:t>
            </a:r>
          </a:p>
          <a:p>
            <a:r>
              <a:rPr lang="ru-RU" sz="2000"/>
              <a:t>7.            Поощрять ребёнка, и  не  только за учебные успехи. </a:t>
            </a:r>
          </a:p>
        </p:txBody>
      </p:sp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914400" y="152400"/>
            <a:ext cx="716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>
                <a:ea typeface="Calibri" pitchFamily="34" charset="0"/>
                <a:cs typeface="Times New Roman" pitchFamily="18" charset="0"/>
              </a:rPr>
              <a:t>Психологические условия адаптации первоклассников к школе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609600" y="573088"/>
            <a:ext cx="8229600" cy="551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200" b="1">
                <a:ea typeface="Calibri" pitchFamily="34" charset="0"/>
                <a:cs typeface="Times New Roman" pitchFamily="18" charset="0"/>
              </a:rPr>
              <a:t>Современный первоклассник имеет следующие особенности:</a:t>
            </a: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1.            У детей большие различия паспортного и физиологического развития. Сегодня нет ни одного класса, где был бы ровный контингент учащихся.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2.            У детей обширная информированность практически по любым вопросам. Но она совершенно бессистемна.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3.            У современных детей сильнее ощущение своего «Я» и более свободное независимое поведение. 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4.            Наличие недоверчивости к словам и поступкам взрослых. Нет веры во всё сказанное ими.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5.            У современных детей более слабое здоровье.</a:t>
            </a:r>
          </a:p>
          <a:p>
            <a:pPr eaLnBrk="0" hangingPunct="0"/>
            <a:r>
              <a:rPr lang="ru-RU">
                <a:ea typeface="Calibri" pitchFamily="34" charset="0"/>
                <a:cs typeface="Times New Roman" pitchFamily="18" charset="0"/>
              </a:rPr>
              <a:t>6.            Они в большинстве своём перестали играть в коллективные «дворовые» игры. Их заменили телевизоры, компьютеры. И как следствие - дети приходят в школу не обладая навыками общения со сверстниками, плохо понимают, как себя вести, какие существуют нормы поведения в обществе.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533400" y="381000"/>
            <a:ext cx="8305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/>
              <a:t>Что обеспечит успех ребёнка в школе?</a:t>
            </a:r>
          </a:p>
          <a:p>
            <a:pPr algn="ctr"/>
            <a:r>
              <a:rPr lang="ru-RU" sz="2000" b="1" dirty="0"/>
              <a:t>Что больше всего способствует возникновению желания учиться?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Физическое </a:t>
            </a:r>
            <a:r>
              <a:rPr lang="ru-RU" dirty="0"/>
              <a:t>здоровье.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Развитый </a:t>
            </a:r>
            <a:r>
              <a:rPr lang="ru-RU" dirty="0"/>
              <a:t>интеллект.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Умение </a:t>
            </a:r>
            <a:r>
              <a:rPr lang="ru-RU" dirty="0"/>
              <a:t>общаться и способность взаимодействовать со сверстниками.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Умение </a:t>
            </a:r>
            <a:r>
              <a:rPr lang="ru-RU" dirty="0"/>
              <a:t>считать и читать.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Выносливость </a:t>
            </a:r>
            <a:r>
              <a:rPr lang="ru-RU" dirty="0"/>
              <a:t>и работоспособность.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Аккуратность </a:t>
            </a:r>
            <a:r>
              <a:rPr lang="ru-RU" dirty="0"/>
              <a:t>и дисциплинированность.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Хорошая </a:t>
            </a:r>
            <a:r>
              <a:rPr lang="ru-RU" dirty="0"/>
              <a:t>память и внимание.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Инициативность</a:t>
            </a:r>
            <a:r>
              <a:rPr lang="ru-RU" dirty="0"/>
              <a:t>, воля и способность действовать самостоятельно.</a:t>
            </a:r>
          </a:p>
        </p:txBody>
      </p:sp>
      <p:pic>
        <p:nvPicPr>
          <p:cNvPr id="3" name="Рисунок 2" descr="eco-green-growth-1.png"/>
          <p:cNvPicPr>
            <a:picLocks noChangeAspect="1"/>
          </p:cNvPicPr>
          <p:nvPr/>
        </p:nvPicPr>
        <p:blipFill>
          <a:blip r:embed="rId2" cstate="print"/>
          <a:srcRect l="6779" t="6780" r="6780" b="6779"/>
          <a:stretch>
            <a:fillRect/>
          </a:stretch>
        </p:blipFill>
        <p:spPr>
          <a:xfrm>
            <a:off x="2214546" y="3571876"/>
            <a:ext cx="3714776" cy="3000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642918"/>
            <a:ext cx="8205814" cy="599124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Правила, которые помогут  ребёнку в общении: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отнимай чужого, но и своё не отдавай.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Попросили - дай, пытаются отнять - защищайся.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дерись без причины.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Зовут играть – иди, не зовут – спроси разрешения играть вместе, это не стыдно.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Играй честно, не подводи своих товарищей.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дразни никого, не канючь, не выпрашивай ничего.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Из-за отметок не плачь, будь гордым. С учителем из-за отметок не спорь и не обижайся.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Старайся всё делать вовремя и думай о хороших результатах. Они обязательно у тебя будут.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ябедничай и не наговаривай ни на кого.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Старайся быть аккуратным.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Почаще говори: давай дружить, давай играть.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Помни! Ты не лучше всех, ты не хуже всех! Ты – неповторимый для самого себя, родителей, учителей, друзей!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ru-RU" sz="2800" b="1" dirty="0" smtClean="0">
              <a:latin typeface="Comic Sans MS" pitchFamily="66" charset="0"/>
            </a:endParaRPr>
          </a:p>
        </p:txBody>
      </p:sp>
      <p:pic>
        <p:nvPicPr>
          <p:cNvPr id="4" name="Рисунок 3" descr="Report-ic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388" y="142852"/>
            <a:ext cx="2060175" cy="2060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9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2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32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96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44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200"/>
                            </p:stCondLst>
                            <p:childTnLst>
                              <p:par>
                                <p:cTn id="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80"/>
                            </p:stCondLst>
                            <p:childTnLst>
                              <p:par>
                                <p:cTn id="5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120"/>
                            </p:stCondLst>
                            <p:childTnLst>
                              <p:par>
                                <p:cTn id="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8520"/>
                            </p:stCondLst>
                            <p:childTnLst>
                              <p:par>
                                <p:cTn id="6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9480"/>
                            </p:stCondLst>
                            <p:childTnLst>
                              <p:par>
                                <p:cTn id="7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1040"/>
                            </p:stCondLst>
                            <p:childTnLst>
                              <p:par>
                                <p:cTn id="7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304800" y="323850"/>
            <a:ext cx="683896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ru-RU" sz="2000" b="1" dirty="0" smtClean="0">
                <a:ea typeface="Calibri" pitchFamily="34" charset="0"/>
                <a:cs typeface="Times New Roman" pitchFamily="18" charset="0"/>
              </a:rPr>
              <a:t>Портрет школьника, прошедшего адаптацию</a:t>
            </a:r>
            <a:endParaRPr lang="ru-RU" sz="2000" b="1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000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dirty="0">
                <a:ea typeface="Calibri" pitchFamily="34" charset="0"/>
                <a:cs typeface="Times New Roman" pitchFamily="18" charset="0"/>
              </a:rPr>
              <a:t>Первокласснику в школе нравится, он идет туда с удовольствием, охотно рассказывает о своих успехах и неудачах. В то же время, он понимает, что главная цель его пребывания в школе - учение, а не экскурсии на природу и не наблюдение за хомячками в живом уголке. </a:t>
            </a:r>
            <a:endParaRPr lang="ru-RU" dirty="0" smtClean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dirty="0" smtClean="0">
                <a:ea typeface="Calibri" pitchFamily="34" charset="0"/>
                <a:cs typeface="Times New Roman" pitchFamily="18" charset="0"/>
              </a:rPr>
              <a:t>Первоклассник 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не слишком устает: он активен, жизнерадостен, любопытен, редко простужается, хорошо спит, почти никогда не жалуется на боль в животе, голове, горле. </a:t>
            </a:r>
            <a:endParaRPr lang="ru-RU" dirty="0" smtClean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dirty="0" smtClean="0">
                <a:ea typeface="Calibri" pitchFamily="34" charset="0"/>
                <a:cs typeface="Times New Roman" pitchFamily="18" charset="0"/>
              </a:rPr>
              <a:t>Первоклассник 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достаточно самостоятелен: без проблем переодевается на физкультуру (легко завязывает шнурки, застегивает пуговицы), уверенно ориентируется в школьном здании (может купить булочку в столовой, сходить в туалет), при необходимости сумеет обратиться за помощью к кому-нибудь из взрослых. </a:t>
            </a:r>
            <a:endParaRPr lang="ru-RU" dirty="0" smtClean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dirty="0" smtClean="0">
                <a:ea typeface="Calibri" pitchFamily="34" charset="0"/>
                <a:cs typeface="Times New Roman" pitchFamily="18" charset="0"/>
              </a:rPr>
              <a:t>У 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него появились друзья-одноклассники, и вы знаете их имена. Ему нравится его учительница и большинство учителей, ведущих дополнительные предметы в классе. На вопрос: "А может быть, лучше вернуться в детский сад?" он решительно отвечает: "Нет!" </a:t>
            </a:r>
          </a:p>
        </p:txBody>
      </p:sp>
      <p:pic>
        <p:nvPicPr>
          <p:cNvPr id="3" name="Рисунок 2" descr="hello_html_32b9b7b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740" y="1500174"/>
            <a:ext cx="2443260" cy="25216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1320</Words>
  <Application>Microsoft Office PowerPoint</Application>
  <PresentationFormat>Экран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Несколько советов психолога «Как прожить хотя бы один день без нервотрёпки»</vt:lpstr>
      <vt:lpstr>Слайд 12</vt:lpstr>
      <vt:lpstr>БЛАГОДАРЮ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Кристина</cp:lastModifiedBy>
  <cp:revision>15</cp:revision>
  <cp:lastPrinted>1601-01-01T00:00:00Z</cp:lastPrinted>
  <dcterms:created xsi:type="dcterms:W3CDTF">1601-01-01T00:00:00Z</dcterms:created>
  <dcterms:modified xsi:type="dcterms:W3CDTF">2021-08-17T04:59:23Z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