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8" r:id="rId2"/>
    <p:sldId id="257" r:id="rId3"/>
    <p:sldId id="258" r:id="rId4"/>
    <p:sldId id="275" r:id="rId5"/>
    <p:sldId id="259" r:id="rId6"/>
    <p:sldId id="260" r:id="rId7"/>
    <p:sldId id="261" r:id="rId8"/>
    <p:sldId id="264" r:id="rId9"/>
    <p:sldId id="265" r:id="rId10"/>
    <p:sldId id="267" r:id="rId11"/>
    <p:sldId id="270" r:id="rId12"/>
    <p:sldId id="269" r:id="rId13"/>
    <p:sldId id="271" r:id="rId14"/>
    <p:sldId id="272" r:id="rId15"/>
    <p:sldId id="277" r:id="rId16"/>
    <p:sldId id="276"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0000"/>
    <a:srgbClr val="0000FF"/>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535" autoAdjust="0"/>
    <p:restoredTop sz="94660" autoAdjust="0"/>
  </p:normalViewPr>
  <p:slideViewPr>
    <p:cSldViewPr>
      <p:cViewPr>
        <p:scale>
          <a:sx n="81" d="100"/>
          <a:sy n="81" d="100"/>
        </p:scale>
        <p:origin x="-1182" y="78"/>
      </p:cViewPr>
      <p:guideLst>
        <p:guide orient="horz" pos="2160"/>
        <p:guide pos="2880"/>
      </p:guideLst>
    </p:cSldViewPr>
  </p:slideViewPr>
  <p:outlineViewPr>
    <p:cViewPr>
      <p:scale>
        <a:sx n="33" d="100"/>
        <a:sy n="33" d="100"/>
      </p:scale>
      <p:origin x="0" y="673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ECA9B4-021F-4F04-ABCD-3D9F4105193F}" type="datetimeFigureOut">
              <a:rPr lang="ru-RU" smtClean="0"/>
              <a:pPr/>
              <a:t>28.01.2025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3DD0D7-922F-403F-B13C-0E2D5F60C532}" type="slidenum">
              <a:rPr lang="ru-RU" smtClean="0"/>
              <a:pPr/>
              <a:t>‹#›</a:t>
            </a:fld>
            <a:endParaRPr lang="ru-RU"/>
          </a:p>
        </p:txBody>
      </p:sp>
    </p:spTree>
    <p:extLst>
      <p:ext uri="{BB962C8B-B14F-4D97-AF65-F5344CB8AC3E}">
        <p14:creationId xmlns:p14="http://schemas.microsoft.com/office/powerpoint/2010/main" xmlns="" val="342714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A3DD0D7-922F-403F-B13C-0E2D5F60C532}"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28.01.2025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28.01.2025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28.01.2025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prstGeom prst="rect">
            <a:avLst/>
          </a:prstGeom>
        </p:spPr>
        <p:txBody>
          <a:bodyPr wrap="square">
            <a:spAutoFit/>
          </a:bodyPr>
          <a:lstStyle/>
          <a:p>
            <a:pPr algn="ctr"/>
            <a:r>
              <a:rPr lang="ru-RU" sz="2000" b="1" i="1" dirty="0" smtClean="0">
                <a:solidFill>
                  <a:srgbClr val="002060"/>
                </a:solidFill>
                <a:latin typeface="Bookman Old Style" pitchFamily="18" charset="0"/>
              </a:rPr>
              <a:t>МДОАУ «Детский сад № 79 «Аистенок» г. Орска</a:t>
            </a:r>
            <a:endParaRPr lang="ru-RU" sz="2000" b="1" dirty="0">
              <a:solidFill>
                <a:srgbClr val="002060"/>
              </a:solidFill>
            </a:endParaRPr>
          </a:p>
        </p:txBody>
      </p:sp>
      <p:sp>
        <p:nvSpPr>
          <p:cNvPr id="4" name="TextBox 3"/>
          <p:cNvSpPr txBox="1"/>
          <p:nvPr/>
        </p:nvSpPr>
        <p:spPr>
          <a:xfrm>
            <a:off x="1000100" y="1142984"/>
            <a:ext cx="7429552" cy="3139321"/>
          </a:xfrm>
          <a:prstGeom prst="rect">
            <a:avLst/>
          </a:prstGeom>
          <a:noFill/>
        </p:spPr>
        <p:txBody>
          <a:bodyPr wrap="square" rtlCol="0">
            <a:spAutoFit/>
          </a:bodyPr>
          <a:lstStyle/>
          <a:p>
            <a:pPr algn="ctr"/>
            <a:r>
              <a:rPr lang="ru-RU" sz="3600" b="1" i="1" dirty="0" smtClean="0">
                <a:solidFill>
                  <a:schemeClr val="accent5">
                    <a:lumMod val="75000"/>
                  </a:schemeClr>
                </a:solidFill>
              </a:rPr>
              <a:t>Презентация опыта работы на тему:</a:t>
            </a:r>
            <a:endParaRPr lang="ru-RU" sz="3600" dirty="0" smtClean="0">
              <a:solidFill>
                <a:schemeClr val="accent5">
                  <a:lumMod val="75000"/>
                </a:schemeClr>
              </a:solidFill>
            </a:endParaRPr>
          </a:p>
          <a:p>
            <a:pPr algn="ctr"/>
            <a:r>
              <a:rPr lang="ru-RU" sz="3600" b="1" i="1" dirty="0" smtClean="0">
                <a:solidFill>
                  <a:srgbClr val="FF0000"/>
                </a:solidFill>
              </a:rPr>
              <a:t>«Сенсорное развитие детей    посредством дидактической игры»</a:t>
            </a:r>
            <a:endParaRPr lang="ru-RU" sz="3600" dirty="0" smtClean="0">
              <a:solidFill>
                <a:srgbClr val="FF0000"/>
              </a:solidFill>
            </a:endParaRPr>
          </a:p>
          <a:p>
            <a:endParaRPr lang="ru-RU" dirty="0"/>
          </a:p>
        </p:txBody>
      </p:sp>
      <p:sp>
        <p:nvSpPr>
          <p:cNvPr id="5" name="Прямоугольник 4"/>
          <p:cNvSpPr/>
          <p:nvPr/>
        </p:nvSpPr>
        <p:spPr>
          <a:xfrm>
            <a:off x="3131841" y="4725144"/>
            <a:ext cx="5760640" cy="830997"/>
          </a:xfrm>
          <a:prstGeom prst="rect">
            <a:avLst/>
          </a:prstGeom>
        </p:spPr>
        <p:txBody>
          <a:bodyPr wrap="square">
            <a:spAutoFit/>
          </a:bodyPr>
          <a:lstStyle/>
          <a:p>
            <a:pPr algn="ctr"/>
            <a:r>
              <a:rPr lang="ru-RU" sz="2000" b="1" dirty="0" smtClean="0">
                <a:solidFill>
                  <a:srgbClr val="002060"/>
                </a:solidFill>
                <a:latin typeface="Bookman Old Style" pitchFamily="18" charset="0"/>
              </a:rPr>
              <a:t>  </a:t>
            </a:r>
            <a:r>
              <a:rPr lang="ru-RU" sz="2400" b="1" dirty="0" smtClean="0">
                <a:solidFill>
                  <a:srgbClr val="002060"/>
                </a:solidFill>
                <a:latin typeface="Bookman Old Style" pitchFamily="18" charset="0"/>
              </a:rPr>
              <a:t>Воспитатель:  </a:t>
            </a:r>
          </a:p>
          <a:p>
            <a:pPr algn="ctr"/>
            <a:r>
              <a:rPr lang="ru-RU" sz="2400" b="1" dirty="0" smtClean="0">
                <a:solidFill>
                  <a:srgbClr val="002060"/>
                </a:solidFill>
                <a:latin typeface="Bookman Old Style" pitchFamily="18" charset="0"/>
              </a:rPr>
              <a:t>Котова Ксения Сергеевна</a:t>
            </a:r>
            <a:r>
              <a:rPr lang="ru-RU" sz="2400" i="1" dirty="0">
                <a:latin typeface="Bookman Old Style" pitchFamily="18" charset="0"/>
              </a:rPr>
              <a:t> </a:t>
            </a:r>
          </a:p>
        </p:txBody>
      </p:sp>
      <p:sp>
        <p:nvSpPr>
          <p:cNvPr id="6" name="Прямоугольник 5"/>
          <p:cNvSpPr/>
          <p:nvPr/>
        </p:nvSpPr>
        <p:spPr>
          <a:xfrm>
            <a:off x="3491880" y="6211669"/>
            <a:ext cx="1802096" cy="369332"/>
          </a:xfrm>
          <a:prstGeom prst="rect">
            <a:avLst/>
          </a:prstGeom>
        </p:spPr>
        <p:txBody>
          <a:bodyPr wrap="none">
            <a:spAutoFit/>
          </a:bodyPr>
          <a:lstStyle/>
          <a:p>
            <a:r>
              <a:rPr lang="ru-RU" b="1" dirty="0" smtClean="0">
                <a:solidFill>
                  <a:srgbClr val="002060"/>
                </a:solidFill>
                <a:latin typeface="Book Antiqua" pitchFamily="18" charset="0"/>
              </a:rPr>
              <a:t>г. Орск  2025 г.</a:t>
            </a:r>
            <a:endParaRPr lang="ru-RU" b="1" dirty="0">
              <a:solidFill>
                <a:srgbClr val="002060"/>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724128" y="3212976"/>
            <a:ext cx="2731838" cy="400110"/>
          </a:xfrm>
          <a:prstGeom prst="rect">
            <a:avLst/>
          </a:prstGeom>
          <a:noFill/>
        </p:spPr>
        <p:txBody>
          <a:bodyPr wrap="none" rtlCol="0">
            <a:spAutoFit/>
          </a:bodyPr>
          <a:lstStyle/>
          <a:p>
            <a:r>
              <a:rPr lang="ru-RU" sz="2000" b="1" i="1" dirty="0" smtClean="0">
                <a:latin typeface="Bookman Old Style" pitchFamily="18" charset="0"/>
              </a:rPr>
              <a:t>«Собери по цвету»</a:t>
            </a:r>
            <a:endParaRPr lang="ru-RU" sz="2000" b="1" i="1" dirty="0">
              <a:latin typeface="Bookman Old Style" pitchFamily="18" charset="0"/>
            </a:endParaRPr>
          </a:p>
        </p:txBody>
      </p:sp>
      <p:sp>
        <p:nvSpPr>
          <p:cNvPr id="11" name="TextBox 10"/>
          <p:cNvSpPr txBox="1"/>
          <p:nvPr/>
        </p:nvSpPr>
        <p:spPr>
          <a:xfrm>
            <a:off x="142844" y="4643446"/>
            <a:ext cx="3818674" cy="461665"/>
          </a:xfrm>
          <a:prstGeom prst="rect">
            <a:avLst/>
          </a:prstGeom>
          <a:noFill/>
        </p:spPr>
        <p:txBody>
          <a:bodyPr wrap="square" rtlCol="0">
            <a:spAutoFit/>
          </a:bodyPr>
          <a:lstStyle/>
          <a:p>
            <a:r>
              <a:rPr lang="ru-RU" sz="2400" b="1" i="1" dirty="0" smtClean="0">
                <a:latin typeface="Bookman Old Style" pitchFamily="18" charset="0"/>
              </a:rPr>
              <a:t>«Волшебный шнурок»</a:t>
            </a:r>
            <a:endParaRPr lang="ru-RU" sz="2400" b="1" i="1" dirty="0">
              <a:latin typeface="Bookman Old Style" pitchFamily="18" charset="0"/>
            </a:endParaRP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571472" y="1876571"/>
            <a:ext cx="2619393" cy="1961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3" name="Picture 5" descr="C:\Users\user\Desktop\Новая папка (4)\SAM_3528.JPG"/>
          <p:cNvPicPr>
            <a:picLocks noChangeAspect="1" noChangeArrowheads="1"/>
          </p:cNvPicPr>
          <p:nvPr/>
        </p:nvPicPr>
        <p:blipFill>
          <a:blip r:embed="rId3" cstate="screen">
            <a:lum bright="10000" contrast="25000"/>
          </a:blip>
          <a:srcRect/>
          <a:stretch>
            <a:fillRect/>
          </a:stretch>
        </p:blipFill>
        <p:spPr bwMode="auto">
          <a:xfrm>
            <a:off x="4786314" y="3714752"/>
            <a:ext cx="3748490" cy="2453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extBox 16"/>
          <p:cNvSpPr txBox="1"/>
          <p:nvPr/>
        </p:nvSpPr>
        <p:spPr>
          <a:xfrm>
            <a:off x="5292080" y="6457890"/>
            <a:ext cx="2911374" cy="400110"/>
          </a:xfrm>
          <a:prstGeom prst="rect">
            <a:avLst/>
          </a:prstGeom>
          <a:noFill/>
        </p:spPr>
        <p:txBody>
          <a:bodyPr wrap="none" rtlCol="0">
            <a:spAutoFit/>
          </a:bodyPr>
          <a:lstStyle/>
          <a:p>
            <a:r>
              <a:rPr lang="ru-RU" i="1" dirty="0" smtClean="0">
                <a:latin typeface="Bookman Old Style" pitchFamily="18" charset="0"/>
              </a:rPr>
              <a:t>«</a:t>
            </a:r>
            <a:r>
              <a:rPr lang="ru-RU" sz="2000" b="1" i="1" dirty="0" smtClean="0">
                <a:latin typeface="Bookman Old Style" pitchFamily="18" charset="0"/>
              </a:rPr>
              <a:t>Найди свое место»</a:t>
            </a:r>
            <a:endParaRPr lang="ru-RU" sz="2000" b="1" i="1" dirty="0">
              <a:latin typeface="Bookman Old Style" pitchFamily="18" charset="0"/>
            </a:endParaRP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4750068" y="285728"/>
            <a:ext cx="3744000" cy="27832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1000" fill="hold"/>
                                        <p:tgtEl>
                                          <p:spTgt spid="7171"/>
                                        </p:tgtEl>
                                        <p:attrNameLst>
                                          <p:attrName>ppt_w</p:attrName>
                                        </p:attrNameLst>
                                      </p:cBhvr>
                                      <p:tavLst>
                                        <p:tav tm="0">
                                          <p:val>
                                            <p:strVal val="#ppt_w+.3"/>
                                          </p:val>
                                        </p:tav>
                                        <p:tav tm="100000">
                                          <p:val>
                                            <p:strVal val="#ppt_w"/>
                                          </p:val>
                                        </p:tav>
                                      </p:tavLst>
                                    </p:anim>
                                    <p:anim calcmode="lin" valueType="num">
                                      <p:cBhvr>
                                        <p:cTn id="8" dur="1000" fill="hold"/>
                                        <p:tgtEl>
                                          <p:spTgt spid="7171"/>
                                        </p:tgtEl>
                                        <p:attrNameLst>
                                          <p:attrName>ppt_h</p:attrName>
                                        </p:attrNameLst>
                                      </p:cBhvr>
                                      <p:tavLst>
                                        <p:tav tm="0">
                                          <p:val>
                                            <p:strVal val="#ppt_h"/>
                                          </p:val>
                                        </p:tav>
                                        <p:tav tm="100000">
                                          <p:val>
                                            <p:strVal val="#ppt_h"/>
                                          </p:val>
                                        </p:tav>
                                      </p:tavLst>
                                    </p:anim>
                                    <p:animEffect transition="in" filter="fade">
                                      <p:cBhvr>
                                        <p:cTn id="9" dur="1000"/>
                                        <p:tgtEl>
                                          <p:spTgt spid="717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7173"/>
                                        </p:tgtEl>
                                        <p:attrNameLst>
                                          <p:attrName>style.visibility</p:attrName>
                                        </p:attrNameLst>
                                      </p:cBhvr>
                                      <p:to>
                                        <p:strVal val="visible"/>
                                      </p:to>
                                    </p:set>
                                    <p:anim calcmode="lin" valueType="num">
                                      <p:cBhvr>
                                        <p:cTn id="24" dur="1000" fill="hold"/>
                                        <p:tgtEl>
                                          <p:spTgt spid="7173"/>
                                        </p:tgtEl>
                                        <p:attrNameLst>
                                          <p:attrName>ppt_w</p:attrName>
                                        </p:attrNameLst>
                                      </p:cBhvr>
                                      <p:tavLst>
                                        <p:tav tm="0">
                                          <p:val>
                                            <p:strVal val="#ppt_w+.3"/>
                                          </p:val>
                                        </p:tav>
                                        <p:tav tm="100000">
                                          <p:val>
                                            <p:strVal val="#ppt_w"/>
                                          </p:val>
                                        </p:tav>
                                      </p:tavLst>
                                    </p:anim>
                                    <p:anim calcmode="lin" valueType="num">
                                      <p:cBhvr>
                                        <p:cTn id="25" dur="1000" fill="hold"/>
                                        <p:tgtEl>
                                          <p:spTgt spid="7173"/>
                                        </p:tgtEl>
                                        <p:attrNameLst>
                                          <p:attrName>ppt_h</p:attrName>
                                        </p:attrNameLst>
                                      </p:cBhvr>
                                      <p:tavLst>
                                        <p:tav tm="0">
                                          <p:val>
                                            <p:strVal val="#ppt_h"/>
                                          </p:val>
                                        </p:tav>
                                        <p:tav tm="100000">
                                          <p:val>
                                            <p:strVal val="#ppt_h"/>
                                          </p:val>
                                        </p:tav>
                                      </p:tavLst>
                                    </p:anim>
                                    <p:animEffect transition="in" filter="fade">
                                      <p:cBhvr>
                                        <p:cTn id="26" dur="1000"/>
                                        <p:tgtEl>
                                          <p:spTgt spid="717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683568" y="332656"/>
            <a:ext cx="8208912" cy="4247317"/>
          </a:xfrm>
          <a:prstGeom prst="rect">
            <a:avLst/>
          </a:prstGeom>
        </p:spPr>
        <p:txBody>
          <a:bodyPr wrap="square">
            <a:spAutoFit/>
          </a:bodyPr>
          <a:lstStyle/>
          <a:p>
            <a:endParaRPr lang="ru-RU" dirty="0" smtClean="0"/>
          </a:p>
          <a:p>
            <a:r>
              <a:rPr lang="ru-RU" b="1" dirty="0" smtClean="0">
                <a:solidFill>
                  <a:srgbClr val="002060"/>
                </a:solidFill>
              </a:rPr>
              <a:t>Вся моя работа не была бы столь плодотворной, если бы я не смогла заинтересовать родителей На родительских собраниях я подробно рассказываю родителям о содержании работы по ознакомлению малышей с цветом, формой, величиной, о важности своевременного воспитания сенсорных способностей, а так же о том, какая работа должна проводиться в семье для закрепления навыков. </a:t>
            </a:r>
          </a:p>
          <a:p>
            <a:r>
              <a:rPr lang="ru-RU" b="1" dirty="0" smtClean="0">
                <a:solidFill>
                  <a:srgbClr val="002060"/>
                </a:solidFill>
              </a:rPr>
              <a:t>Оформляю выставки дидактических игр и игрушек, способствующих закреплению сенсорных эталонов. Объясняю взрослым, как играть с детьми в эти игры, какие игрушки и дидактические игры можно приобрести для малышей, как оформить игровой уголок дома В родительском уголке регулярно помещаю консультации о сенсорном воспитании детей, провожу беседы. Родители заинтересовались моей работой по сенсорному воспитанию и развитию чувственного опыта. Они стали активными участниками педагогического процесса. </a:t>
            </a:r>
            <a:endParaRPr lang="ru-RU" b="1" dirty="0">
              <a:solidFill>
                <a:srgbClr val="002060"/>
              </a:solidFill>
            </a:endParaRPr>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11560" y="612845"/>
            <a:ext cx="8136904" cy="3139321"/>
          </a:xfrm>
          <a:prstGeom prst="rect">
            <a:avLst/>
          </a:prstGeom>
        </p:spPr>
        <p:txBody>
          <a:bodyPr wrap="square">
            <a:spAutoFit/>
          </a:bodyPr>
          <a:lstStyle/>
          <a:p>
            <a:pPr algn="ctr"/>
            <a:r>
              <a:rPr lang="ru-RU" b="1" dirty="0" smtClean="0">
                <a:solidFill>
                  <a:srgbClr val="FF0000"/>
                </a:solidFill>
              </a:rPr>
              <a:t>Результативность опыта: </a:t>
            </a:r>
          </a:p>
          <a:p>
            <a:r>
              <a:rPr lang="ru-RU" b="1" dirty="0" smtClean="0">
                <a:solidFill>
                  <a:srgbClr val="002060"/>
                </a:solidFill>
              </a:rPr>
              <a:t>Совместная и систематическая работа оказала положительное влияние на развитие сенсорных способностей малышей нашей группы. Анализ проведенной работы показал, что систематическая и планомерная работа по данной проблеме, а также использование дидактических игр способствует развитию познавательной активности детей, помогает развивать их представления об окружающих предметах, учит выделять особенности предметов на основе способов сенсорного обследования, сравнения, элементарного анализа. Развивается речь детей. В связи со сказанным становится очевидным, что дидактическая игра является ведущей формой сенсорного развития детей раннего возраста. </a:t>
            </a:r>
            <a:endParaRPr lang="ru-RU" dirty="0">
              <a:solidFill>
                <a:srgbClr val="002060"/>
              </a:solidFill>
            </a:endParaRPr>
          </a:p>
        </p:txBody>
      </p:sp>
      <p:pic>
        <p:nvPicPr>
          <p:cNvPr id="4098" name="Picture 2" descr="C:\Users\kasma\OneDrive\Рабочий стол\аттест\IMG-20221012-WA0006.jpg"/>
          <p:cNvPicPr>
            <a:picLocks noChangeAspect="1" noChangeArrowheads="1"/>
          </p:cNvPicPr>
          <p:nvPr/>
        </p:nvPicPr>
        <p:blipFill>
          <a:blip r:embed="rId2" cstate="screen"/>
          <a:srcRect r="-29681"/>
          <a:stretch>
            <a:fillRect/>
          </a:stretch>
        </p:blipFill>
        <p:spPr bwMode="auto">
          <a:xfrm>
            <a:off x="-571536" y="-13073178"/>
            <a:ext cx="2571768" cy="3929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42976" y="4158020"/>
            <a:ext cx="2714644" cy="23996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5406546" y="3929066"/>
            <a:ext cx="1759931"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71400"/>
            <a:ext cx="6912768" cy="918864"/>
          </a:xfrm>
        </p:spPr>
        <p:txBody>
          <a:bodyPr>
            <a:normAutofit/>
          </a:bodyPr>
          <a:lstStyle/>
          <a:p>
            <a:r>
              <a:rPr lang="ru-RU" sz="3200" b="1" i="1" dirty="0" smtClean="0">
                <a:solidFill>
                  <a:srgbClr val="FF0000"/>
                </a:solidFill>
              </a:rPr>
              <a:t>Работа с родителями</a:t>
            </a:r>
            <a:endParaRPr lang="ru-RU" sz="3200" b="1" i="1" dirty="0">
              <a:solidFill>
                <a:srgbClr val="FF0000"/>
              </a:solidFill>
            </a:endParaRPr>
          </a:p>
        </p:txBody>
      </p:sp>
      <p:pic>
        <p:nvPicPr>
          <p:cNvPr id="2050" name="Picture 2" descr="D:\МОЯ\Фото февраль 2024\IMG_20240214_095837.jpg"/>
          <p:cNvPicPr>
            <a:picLocks noChangeAspect="1" noChangeArrowheads="1"/>
          </p:cNvPicPr>
          <p:nvPr/>
        </p:nvPicPr>
        <p:blipFill>
          <a:blip r:embed="rId2" cstate="print"/>
          <a:srcRect/>
          <a:stretch>
            <a:fillRect/>
          </a:stretch>
        </p:blipFill>
        <p:spPr bwMode="auto">
          <a:xfrm>
            <a:off x="285720" y="642918"/>
            <a:ext cx="3500462" cy="2625347"/>
          </a:xfrm>
          <a:prstGeom prst="rect">
            <a:avLst/>
          </a:prstGeom>
          <a:noFill/>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072066" y="1824617"/>
            <a:ext cx="3071818" cy="2303863"/>
          </a:xfrm>
          <a:prstGeom prst="rect">
            <a:avLst/>
          </a:prstGeom>
          <a:noFill/>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643192" cy="418058"/>
          </a:xfrm>
        </p:spPr>
        <p:txBody>
          <a:bodyPr>
            <a:noAutofit/>
          </a:bodyPr>
          <a:lstStyle/>
          <a:p>
            <a:r>
              <a:rPr lang="ru-RU" sz="4800" b="1" i="1" dirty="0" smtClean="0">
                <a:solidFill>
                  <a:srgbClr val="FF0000"/>
                </a:solidFill>
                <a:latin typeface="Calibri" pitchFamily="34" charset="0"/>
              </a:rPr>
              <a:t>Обмен опытом </a:t>
            </a:r>
            <a:endParaRPr lang="ru-RU" sz="4800" b="1" i="1" dirty="0">
              <a:solidFill>
                <a:srgbClr val="FF0000"/>
              </a:solidFill>
              <a:latin typeface="Calibri" pitchFamily="34" charset="0"/>
            </a:endParaRPr>
          </a:p>
        </p:txBody>
      </p:sp>
      <p:sp>
        <p:nvSpPr>
          <p:cNvPr id="3" name="Содержимое 2"/>
          <p:cNvSpPr>
            <a:spLocks noGrp="1"/>
          </p:cNvSpPr>
          <p:nvPr>
            <p:ph idx="1"/>
          </p:nvPr>
        </p:nvSpPr>
        <p:spPr>
          <a:xfrm>
            <a:off x="467544" y="1052736"/>
            <a:ext cx="8424936" cy="5040560"/>
          </a:xfrm>
        </p:spPr>
        <p:txBody>
          <a:bodyPr>
            <a:normAutofit/>
          </a:bodyPr>
          <a:lstStyle/>
          <a:p>
            <a:pPr marL="0" indent="173038">
              <a:buNone/>
            </a:pPr>
            <a:r>
              <a:rPr lang="ru-RU" b="1" i="1" dirty="0" smtClean="0">
                <a:solidFill>
                  <a:srgbClr val="C00000"/>
                </a:solidFill>
              </a:rPr>
              <a:t>    </a:t>
            </a:r>
            <a:endParaRPr lang="ru-RU" dirty="0">
              <a:solidFill>
                <a:srgbClr val="0000CC"/>
              </a:solidFill>
              <a:latin typeface="Bookman Old Style" pitchFamily="18" charset="0"/>
            </a:endParaRPr>
          </a:p>
        </p:txBody>
      </p:sp>
      <p:pic>
        <p:nvPicPr>
          <p:cNvPr id="1026" name="Picture 2" descr="D:\МОЯ\ФОТО\photo_2024-05-15_12-32-00.jpg"/>
          <p:cNvPicPr>
            <a:picLocks noChangeAspect="1" noChangeArrowheads="1"/>
          </p:cNvPicPr>
          <p:nvPr/>
        </p:nvPicPr>
        <p:blipFill>
          <a:blip r:embed="rId2" cstate="print"/>
          <a:srcRect/>
          <a:stretch>
            <a:fillRect/>
          </a:stretch>
        </p:blipFill>
        <p:spPr bwMode="auto">
          <a:xfrm>
            <a:off x="500034" y="714356"/>
            <a:ext cx="3286148" cy="2464612"/>
          </a:xfrm>
          <a:prstGeom prst="rect">
            <a:avLst/>
          </a:prstGeom>
          <a:noFill/>
        </p:spPr>
      </p:pic>
      <p:pic>
        <p:nvPicPr>
          <p:cNvPr id="6" name="Picture 3" descr="D:\МОЯ\ФОТО\photo_2024-05-15_12-32-09.jpg"/>
          <p:cNvPicPr>
            <a:picLocks noChangeAspect="1" noChangeArrowheads="1"/>
          </p:cNvPicPr>
          <p:nvPr/>
        </p:nvPicPr>
        <p:blipFill>
          <a:blip r:embed="rId3"/>
          <a:srcRect/>
          <a:stretch>
            <a:fillRect/>
          </a:stretch>
        </p:blipFill>
        <p:spPr bwMode="auto">
          <a:xfrm>
            <a:off x="4857752" y="714356"/>
            <a:ext cx="3809984" cy="2143116"/>
          </a:xfrm>
          <a:prstGeom prst="rect">
            <a:avLst/>
          </a:prstGeom>
          <a:noFill/>
        </p:spPr>
      </p:pic>
      <p:pic>
        <p:nvPicPr>
          <p:cNvPr id="1028" name="Picture 4" descr="D:\МОЯ\Фото февраль 2024\i (3).jpg"/>
          <p:cNvPicPr>
            <a:picLocks noChangeAspect="1" noChangeArrowheads="1"/>
          </p:cNvPicPr>
          <p:nvPr/>
        </p:nvPicPr>
        <p:blipFill>
          <a:blip r:embed="rId4"/>
          <a:srcRect/>
          <a:stretch>
            <a:fillRect/>
          </a:stretch>
        </p:blipFill>
        <p:spPr bwMode="auto">
          <a:xfrm>
            <a:off x="4857752" y="3339704"/>
            <a:ext cx="3762345" cy="2821758"/>
          </a:xfrm>
          <a:prstGeom prst="rect">
            <a:avLst/>
          </a:prstGeom>
          <a:noFill/>
        </p:spPr>
      </p:pic>
      <p:pic>
        <p:nvPicPr>
          <p:cNvPr id="1029" name="Picture 5" descr="D:\МОЯ\Фото февраль 2024\i (1).jpg"/>
          <p:cNvPicPr>
            <a:picLocks noChangeAspect="1" noChangeArrowheads="1"/>
          </p:cNvPicPr>
          <p:nvPr/>
        </p:nvPicPr>
        <p:blipFill>
          <a:blip r:embed="rId5" cstate="print"/>
          <a:srcRect/>
          <a:stretch>
            <a:fillRect/>
          </a:stretch>
        </p:blipFill>
        <p:spPr bwMode="auto">
          <a:xfrm>
            <a:off x="785786" y="3357562"/>
            <a:ext cx="2239553" cy="2986070"/>
          </a:xfrm>
          <a:prstGeom prst="rect">
            <a:avLst/>
          </a:prstGeom>
          <a:noFill/>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85728"/>
            <a:ext cx="8606760" cy="3143272"/>
          </a:xfrm>
        </p:spPr>
        <p:txBody>
          <a:bodyPr>
            <a:noAutofit/>
          </a:bodyPr>
          <a:lstStyle/>
          <a:p>
            <a:r>
              <a:rPr lang="ru-RU" sz="1800" b="1" dirty="0" smtClean="0">
                <a:solidFill>
                  <a:srgbClr val="002060"/>
                </a:solidFill>
              </a:rPr>
              <a:t/>
            </a:r>
            <a:br>
              <a:rPr lang="ru-RU" sz="1800" b="1" dirty="0" smtClean="0">
                <a:solidFill>
                  <a:srgbClr val="002060"/>
                </a:solidFill>
              </a:rPr>
            </a:br>
            <a:r>
              <a:rPr lang="ru-RU" sz="1800" b="1" dirty="0" smtClean="0">
                <a:solidFill>
                  <a:srgbClr val="002060"/>
                </a:solidFill>
              </a:rPr>
              <a:t/>
            </a:r>
            <a:br>
              <a:rPr lang="ru-RU" sz="1800" b="1" dirty="0" smtClean="0">
                <a:solidFill>
                  <a:srgbClr val="002060"/>
                </a:solidFill>
              </a:rPr>
            </a:br>
            <a:r>
              <a:rPr lang="ru-RU" sz="1800" b="1" dirty="0" smtClean="0">
                <a:solidFill>
                  <a:srgbClr val="002060"/>
                </a:solidFill>
              </a:rPr>
              <a:t/>
            </a:r>
            <a:br>
              <a:rPr lang="ru-RU" sz="1800" b="1" dirty="0" smtClean="0">
                <a:solidFill>
                  <a:srgbClr val="002060"/>
                </a:solidFill>
              </a:rPr>
            </a:br>
            <a:r>
              <a:rPr lang="ru-RU" sz="1800" b="1" dirty="0" smtClean="0">
                <a:solidFill>
                  <a:srgbClr val="002060"/>
                </a:solidFill>
              </a:rPr>
              <a:t/>
            </a:r>
            <a:br>
              <a:rPr lang="ru-RU" sz="1800" b="1" dirty="0" smtClean="0">
                <a:solidFill>
                  <a:srgbClr val="002060"/>
                </a:solidFill>
              </a:rPr>
            </a:br>
            <a:r>
              <a:rPr lang="ru-RU" sz="2000" b="1" dirty="0" smtClean="0">
                <a:solidFill>
                  <a:srgbClr val="002060"/>
                </a:solidFill>
              </a:rPr>
              <a:t/>
            </a:r>
            <a:br>
              <a:rPr lang="ru-RU" sz="2000" b="1" dirty="0" smtClean="0">
                <a:solidFill>
                  <a:srgbClr val="002060"/>
                </a:solidFill>
              </a:rPr>
            </a:br>
            <a:r>
              <a:rPr lang="ru-RU" sz="2000" b="1" dirty="0" smtClean="0">
                <a:solidFill>
                  <a:srgbClr val="FF0000"/>
                </a:solidFill>
              </a:rPr>
              <a:t>Перспектива</a:t>
            </a:r>
            <a:r>
              <a:rPr lang="ru-RU" sz="1800" b="1" dirty="0" smtClean="0">
                <a:solidFill>
                  <a:srgbClr val="002060"/>
                </a:solidFill>
              </a:rPr>
              <a:t/>
            </a:r>
            <a:br>
              <a:rPr lang="ru-RU" sz="1800" b="1" dirty="0" smtClean="0">
                <a:solidFill>
                  <a:srgbClr val="002060"/>
                </a:solidFill>
              </a:rPr>
            </a:br>
            <a:r>
              <a:rPr lang="ru-RU" sz="1800" b="1" dirty="0" smtClean="0">
                <a:solidFill>
                  <a:srgbClr val="002060"/>
                </a:solidFill>
              </a:rPr>
              <a:t>В дальнейшем планирую работать над следующими задачами: </a:t>
            </a:r>
            <a:br>
              <a:rPr lang="ru-RU" sz="1800" b="1" dirty="0" smtClean="0">
                <a:solidFill>
                  <a:srgbClr val="002060"/>
                </a:solidFill>
              </a:rPr>
            </a:br>
            <a:r>
              <a:rPr lang="ru-RU" sz="1800" b="1" dirty="0" smtClean="0">
                <a:solidFill>
                  <a:srgbClr val="002060"/>
                </a:solidFill>
              </a:rPr>
              <a:t>- изготовить детям более сложные игры для сенсорного развития; </a:t>
            </a:r>
            <a:br>
              <a:rPr lang="ru-RU" sz="1800" b="1" dirty="0" smtClean="0">
                <a:solidFill>
                  <a:srgbClr val="002060"/>
                </a:solidFill>
              </a:rPr>
            </a:br>
            <a:r>
              <a:rPr lang="ru-RU" sz="1800" b="1" dirty="0" smtClean="0">
                <a:solidFill>
                  <a:srgbClr val="002060"/>
                </a:solidFill>
              </a:rPr>
              <a:t>- вводить новые виды заданий по углублению знаний о цвете, при выполнении которых дошкольники узнают о возможности получении некоторых цветов путём смешивания других; </a:t>
            </a:r>
            <a:br>
              <a:rPr lang="ru-RU" sz="1800" b="1" dirty="0" smtClean="0">
                <a:solidFill>
                  <a:srgbClr val="002060"/>
                </a:solidFill>
              </a:rPr>
            </a:br>
            <a:r>
              <a:rPr lang="ru-RU" sz="1800" b="1" dirty="0" smtClean="0">
                <a:solidFill>
                  <a:srgbClr val="002060"/>
                </a:solidFill>
              </a:rPr>
              <a:t> - совершенствовать восприятие детей путём активного использования всех органов чувств (осязание, зрение, слух, вкус, обоняние); </a:t>
            </a:r>
            <a:br>
              <a:rPr lang="ru-RU" sz="1800" b="1" dirty="0" smtClean="0">
                <a:solidFill>
                  <a:srgbClr val="002060"/>
                </a:solidFill>
              </a:rPr>
            </a:br>
            <a:r>
              <a:rPr lang="ru-RU" sz="1800" b="1" dirty="0" smtClean="0">
                <a:solidFill>
                  <a:srgbClr val="002060"/>
                </a:solidFill>
              </a:rPr>
              <a:t>- создать в группе прочную базу для развития речи и интеллекта ребёнка посредством практического сенсорного материала; </a:t>
            </a:r>
            <a:r>
              <a:rPr lang="ru-RU" sz="3600" b="1" dirty="0" smtClean="0">
                <a:solidFill>
                  <a:srgbClr val="002060"/>
                </a:solidFill>
              </a:rPr>
              <a:t/>
            </a:r>
            <a:br>
              <a:rPr lang="ru-RU" sz="3600" b="1" dirty="0" smtClean="0">
                <a:solidFill>
                  <a:srgbClr val="002060"/>
                </a:solidFill>
              </a:rPr>
            </a:br>
            <a:r>
              <a:rPr lang="ru-RU" sz="3600" b="1" i="1" dirty="0" smtClean="0">
                <a:solidFill>
                  <a:srgbClr val="FF0000"/>
                </a:solidFill>
                <a:latin typeface="Monotype Corsiva" pitchFamily="66" charset="0"/>
              </a:rPr>
              <a:t/>
            </a:r>
            <a:br>
              <a:rPr lang="ru-RU" sz="3600" b="1" i="1" dirty="0" smtClean="0">
                <a:solidFill>
                  <a:srgbClr val="FF0000"/>
                </a:solidFill>
                <a:latin typeface="Monotype Corsiva" pitchFamily="66" charset="0"/>
              </a:rPr>
            </a:br>
            <a:r>
              <a:rPr lang="ru-RU" sz="3600" b="1" i="1" dirty="0" smtClean="0">
                <a:solidFill>
                  <a:srgbClr val="FF0000"/>
                </a:solidFill>
                <a:latin typeface="Monotype Corsiva" pitchFamily="66" charset="0"/>
              </a:rPr>
              <a:t/>
            </a:r>
            <a:br>
              <a:rPr lang="ru-RU" sz="3600" b="1" i="1" dirty="0" smtClean="0">
                <a:solidFill>
                  <a:srgbClr val="FF0000"/>
                </a:solidFill>
                <a:latin typeface="Monotype Corsiva" pitchFamily="66" charset="0"/>
              </a:rPr>
            </a:br>
            <a:endParaRPr lang="ru-RU" sz="3600" b="1" i="1" dirty="0">
              <a:solidFill>
                <a:srgbClr val="FF0000"/>
              </a:solidFill>
              <a:latin typeface="Monotype Corsiva" pitchFamily="66"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4664"/>
            <a:ext cx="7643192" cy="418058"/>
          </a:xfrm>
        </p:spPr>
        <p:txBody>
          <a:bodyPr>
            <a:noAutofit/>
          </a:bodyPr>
          <a:lstStyle/>
          <a:p>
            <a:r>
              <a:rPr lang="ru-RU" sz="4000" b="1" i="1" dirty="0" smtClean="0">
                <a:solidFill>
                  <a:srgbClr val="FF0000"/>
                </a:solidFill>
                <a:latin typeface="Calibri" pitchFamily="34" charset="0"/>
              </a:rPr>
              <a:t>Методическая литература</a:t>
            </a:r>
            <a:endParaRPr lang="ru-RU" sz="4000" b="1" i="1" dirty="0">
              <a:solidFill>
                <a:srgbClr val="FF0000"/>
              </a:solidFill>
              <a:latin typeface="Calibri" pitchFamily="34" charset="0"/>
            </a:endParaRPr>
          </a:p>
        </p:txBody>
      </p:sp>
      <p:pic>
        <p:nvPicPr>
          <p:cNvPr id="5" name="Рисунок 4" descr="C:\Users\user\Desktop\ррррр.jpg"/>
          <p:cNvPicPr/>
          <p:nvPr/>
        </p:nvPicPr>
        <p:blipFill>
          <a:blip r:embed="rId2" cstate="screen"/>
          <a:srcRect/>
          <a:stretch>
            <a:fillRect/>
          </a:stretch>
        </p:blipFill>
        <p:spPr bwMode="auto">
          <a:xfrm>
            <a:off x="571472" y="1142984"/>
            <a:ext cx="1898196" cy="2857500"/>
          </a:xfrm>
          <a:prstGeom prst="rect">
            <a:avLst/>
          </a:prstGeom>
          <a:noFill/>
          <a:ln w="9525">
            <a:noFill/>
            <a:miter lim="800000"/>
            <a:headEnd/>
            <a:tailEnd/>
          </a:ln>
        </p:spPr>
      </p:pic>
      <p:pic>
        <p:nvPicPr>
          <p:cNvPr id="6" name="Рисунок 5" descr="https://s5-goods.ozstatic.by/480/99/420/10/10420099_0_Sensornoe_vospitanie_detey_rannego_vozrasta_Yuliya_Hohryakova.jpg"/>
          <p:cNvPicPr/>
          <p:nvPr/>
        </p:nvPicPr>
        <p:blipFill>
          <a:blip r:embed="rId3" cstate="screen"/>
          <a:srcRect/>
          <a:stretch>
            <a:fillRect/>
          </a:stretch>
        </p:blipFill>
        <p:spPr bwMode="auto">
          <a:xfrm>
            <a:off x="571472" y="4214818"/>
            <a:ext cx="1785950" cy="2428892"/>
          </a:xfrm>
          <a:prstGeom prst="rect">
            <a:avLst/>
          </a:prstGeom>
          <a:noFill/>
          <a:ln w="9525">
            <a:noFill/>
            <a:miter lim="800000"/>
            <a:headEnd/>
            <a:tailEnd/>
          </a:ln>
        </p:spPr>
      </p:pic>
      <p:pic>
        <p:nvPicPr>
          <p:cNvPr id="7" name="Рисунок 6" descr="https://wcbook.ru/data/book/78/785280.jpg"/>
          <p:cNvPicPr/>
          <p:nvPr/>
        </p:nvPicPr>
        <p:blipFill>
          <a:blip r:embed="rId4" cstate="screen"/>
          <a:srcRect/>
          <a:stretch>
            <a:fillRect/>
          </a:stretch>
        </p:blipFill>
        <p:spPr bwMode="auto">
          <a:xfrm>
            <a:off x="6429388" y="1071546"/>
            <a:ext cx="2071702" cy="2857520"/>
          </a:xfrm>
          <a:prstGeom prst="rect">
            <a:avLst/>
          </a:prstGeom>
          <a:noFill/>
          <a:ln w="9525">
            <a:noFill/>
            <a:miter lim="800000"/>
            <a:headEnd/>
            <a:tailEnd/>
          </a:ln>
        </p:spPr>
      </p:pic>
      <p:pic>
        <p:nvPicPr>
          <p:cNvPr id="8" name="Рисунок 7" descr="https://snoska.ru/images/covers/e6/36/e636fe8e-0077-5c15-ae1c-7a69c991c666.jpg"/>
          <p:cNvPicPr/>
          <p:nvPr/>
        </p:nvPicPr>
        <p:blipFill>
          <a:blip r:embed="rId5" cstate="screen"/>
          <a:srcRect/>
          <a:stretch>
            <a:fillRect/>
          </a:stretch>
        </p:blipFill>
        <p:spPr bwMode="auto">
          <a:xfrm>
            <a:off x="6643702" y="4214818"/>
            <a:ext cx="1785950" cy="2428892"/>
          </a:xfrm>
          <a:prstGeom prst="rect">
            <a:avLst/>
          </a:prstGeom>
          <a:noFill/>
          <a:ln w="9525">
            <a:noFill/>
            <a:miter lim="800000"/>
            <a:headEnd/>
            <a:tailEnd/>
          </a:ln>
        </p:spPr>
      </p:pic>
      <p:pic>
        <p:nvPicPr>
          <p:cNvPr id="9" name="Рисунок 8" descr="Сенсорное развитие детей дошкольного возраста"/>
          <p:cNvPicPr/>
          <p:nvPr/>
        </p:nvPicPr>
        <p:blipFill>
          <a:blip r:embed="rId6" cstate="print"/>
          <a:srcRect/>
          <a:stretch>
            <a:fillRect/>
          </a:stretch>
        </p:blipFill>
        <p:spPr bwMode="auto">
          <a:xfrm>
            <a:off x="3643306" y="4286256"/>
            <a:ext cx="1785950" cy="2286016"/>
          </a:xfrm>
          <a:prstGeom prst="rect">
            <a:avLst/>
          </a:prstGeom>
          <a:noFill/>
          <a:ln w="9525">
            <a:noFill/>
            <a:miter lim="800000"/>
            <a:headEnd/>
            <a:tailEnd/>
          </a:ln>
        </p:spPr>
      </p:pic>
      <p:pic>
        <p:nvPicPr>
          <p:cNvPr id="10" name="Рисунок 9" descr="H:\программа.jpg"/>
          <p:cNvPicPr/>
          <p:nvPr/>
        </p:nvPicPr>
        <p:blipFill>
          <a:blip r:embed="rId7" cstate="screen"/>
          <a:srcRect/>
          <a:stretch>
            <a:fillRect/>
          </a:stretch>
        </p:blipFill>
        <p:spPr bwMode="auto">
          <a:xfrm>
            <a:off x="3286116" y="928670"/>
            <a:ext cx="2357454" cy="3171816"/>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5000" r="-5000"/>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539552" y="1772816"/>
            <a:ext cx="7731604" cy="255454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8000" b="1" cap="none" spc="50" dirty="0" smtClean="0">
                <a:ln w="15875">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rPr>
              <a:t> </a:t>
            </a:r>
            <a:r>
              <a:rPr lang="ru-RU" sz="8000" b="1" cap="none" spc="50" dirty="0" smtClean="0">
                <a:ln w="15875">
                  <a:solidFill>
                    <a:schemeClr val="bg1"/>
                  </a:solidFill>
                </a:ln>
                <a:solidFill>
                  <a:srgbClr val="FF0000"/>
                </a:solidFill>
                <a:effectLst>
                  <a:outerShdw blurRad="76200" dist="50800" dir="5400000" algn="tl" rotWithShape="0">
                    <a:srgbClr val="000000">
                      <a:alpha val="65000"/>
                    </a:srgbClr>
                  </a:outerShdw>
                </a:effectLst>
                <a:latin typeface="Bookman Old Style" pitchFamily="18" charset="0"/>
              </a:rPr>
              <a:t>Спасибо </a:t>
            </a:r>
          </a:p>
          <a:p>
            <a:pPr algn="ctr"/>
            <a:r>
              <a:rPr lang="ru-RU" sz="8000" b="1" cap="none" spc="50" dirty="0" smtClean="0">
                <a:ln w="15875">
                  <a:solidFill>
                    <a:schemeClr val="bg1"/>
                  </a:solidFill>
                </a:ln>
                <a:solidFill>
                  <a:srgbClr val="FF0000"/>
                </a:solidFill>
                <a:effectLst>
                  <a:outerShdw blurRad="76200" dist="50800" dir="5400000" algn="tl" rotWithShape="0">
                    <a:srgbClr val="000000">
                      <a:alpha val="65000"/>
                    </a:srgbClr>
                  </a:outerShdw>
                </a:effectLst>
                <a:latin typeface="Bookman Old Style" pitchFamily="18" charset="0"/>
              </a:rPr>
              <a:t>за внимание!</a:t>
            </a:r>
            <a:endParaRPr lang="ru-RU" sz="8000" b="1" cap="none" spc="50" dirty="0">
              <a:ln w="15875">
                <a:solidFill>
                  <a:schemeClr val="bg1"/>
                </a:solidFill>
              </a:ln>
              <a:solidFill>
                <a:srgbClr val="FF0000"/>
              </a:solidFill>
              <a:effectLst>
                <a:outerShdw blurRad="76200" dist="50800" dir="5400000" algn="tl" rotWithShape="0">
                  <a:srgbClr val="000000">
                    <a:alpha val="65000"/>
                  </a:srgbClr>
                </a:outerShdw>
              </a:effectLst>
              <a:latin typeface="Bookman Old Style" pitchFamily="18"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5000" r="-5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692696"/>
            <a:ext cx="8676456" cy="5661248"/>
          </a:xfrm>
        </p:spPr>
        <p:txBody>
          <a:bodyPr>
            <a:noAutofit/>
          </a:bodyPr>
          <a:lstStyle/>
          <a:p>
            <a:r>
              <a:rPr lang="ru-RU" sz="2000" b="1" dirty="0" smtClean="0">
                <a:solidFill>
                  <a:srgbClr val="EA0000"/>
                </a:solidFill>
              </a:rPr>
              <a:t>Сенсорное развитие </a:t>
            </a:r>
            <a:r>
              <a:rPr lang="ru-RU" sz="2000" b="1" dirty="0" smtClean="0">
                <a:solidFill>
                  <a:srgbClr val="002060"/>
                </a:solidFill>
              </a:rPr>
              <a:t>ребенка буквально с первых дней его жизни является залогом успешного осуществления разных видов деятельности, формирования различных способностей, готовности ребенка к школьному обучению. Именно поэтому так важно, чтобы сенсорное воспитание планомерно и систематически включалось во все моменты жизни ребенка, прежде всего в процессы познания окружающей жизни: предметов, их свойств и качеств. Таким образом, проблема формирования сенсорной культуры является приоритетной, имеет первостепенное значение в развитии ребенка и требует пристального внимания. Но, как известно, основной формой и содержанием организации жизни детей является игра, игра - самая любимая и естественная деятельность дошкольников. Играя, ребенок учится осязанию, восприятию и усваивает все сенсорные эталоны; учится сопоставлять, сравнивать, устанавливать закономерности, принимать самостоятельное решение; развивается и познает мир. </a:t>
            </a:r>
          </a:p>
          <a:p>
            <a:r>
              <a:rPr lang="ru-RU" sz="2000" dirty="0" smtClean="0">
                <a:solidFill>
                  <a:srgbClr val="002060"/>
                </a:solidFill>
              </a:rPr>
              <a:t>Именно поэтому я выбрала для себя тему: </a:t>
            </a:r>
          </a:p>
          <a:p>
            <a:r>
              <a:rPr lang="ru-RU" sz="2000" b="1" dirty="0" smtClean="0">
                <a:solidFill>
                  <a:srgbClr val="002060"/>
                </a:solidFill>
              </a:rPr>
              <a:t>«Сенсорное развитие детей раннего возраста посредством     дидактической игры» </a:t>
            </a:r>
            <a:endParaRPr lang="ru-RU" sz="2000" b="1" i="1" dirty="0">
              <a:solidFill>
                <a:srgbClr val="002060"/>
              </a:solidFill>
              <a:latin typeface="Bookman Old Style"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p:cNvSpPr>
            <a:spLocks noGrp="1"/>
          </p:cNvSpPr>
          <p:nvPr>
            <p:ph type="title"/>
          </p:nvPr>
        </p:nvSpPr>
        <p:spPr/>
        <p:txBody>
          <a:bodyPr>
            <a:normAutofit fontScale="90000"/>
          </a:bodyPr>
          <a:lstStyle/>
          <a:p>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200" b="1" dirty="0" smtClean="0">
                <a:solidFill>
                  <a:srgbClr val="EA0000"/>
                </a:solidFill>
              </a:rPr>
              <a:t>Актуальность темы:</a:t>
            </a:r>
            <a:r>
              <a:rPr lang="ru-RU" sz="2200" b="1" dirty="0" smtClean="0"/>
              <a:t/>
            </a:r>
            <a:br>
              <a:rPr lang="ru-RU" sz="2200" b="1" dirty="0" smtClean="0"/>
            </a:br>
            <a:r>
              <a:rPr lang="ru-RU" sz="2200" b="1" dirty="0" smtClean="0"/>
              <a:t> </a:t>
            </a:r>
            <a:r>
              <a:rPr lang="ru-RU" sz="2200" b="1" dirty="0" smtClean="0">
                <a:solidFill>
                  <a:srgbClr val="002060"/>
                </a:solidFill>
              </a:rPr>
              <a:t>Моя педагогическая деятельность связана с детьми раннего возраста. Возраст моих детей от 2 до 3 лет. Именно этот возраст наиболее благоприятен для совершенствования деятельности органов чувств, накопление представлений об окружающем мире. Считаю, что эта тема наиболее актуальна в наше время. Процесс образования меняется, идет вперед, появляются новые разработки, программы, в следствии меняется и потребность школ в новых, умных, любознательных детях. Познавательная активность детей раннего возраста формируется в процессе предметной деятельности, которая является ведущей в этот период времени. Особую категорию составляют специальные предметы, стимулирующие познавательную активность – ДИДАКТИЧЕСКИЕ ИГРЫ. Они дают не только обобщающую информацию относительно формы, величины, цвета предмета, но и четкие элементарные представления связи, их взаимодействие с окружающей средой. Поэтому дидактические игрушки незаменимы в развитии чувственных представлений о многообразии и свойствах предметного мира. </a:t>
            </a:r>
            <a:endParaRPr lang="ru-RU" sz="2200" b="1" dirty="0">
              <a:solidFill>
                <a:srgbClr val="002060"/>
              </a:solidFill>
            </a:endParaRPr>
          </a:p>
        </p:txBody>
      </p:sp>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548680"/>
            <a:ext cx="7272808" cy="4093428"/>
          </a:xfrm>
          <a:prstGeom prst="rect">
            <a:avLst/>
          </a:prstGeom>
        </p:spPr>
        <p:txBody>
          <a:bodyPr wrap="square">
            <a:spAutoFit/>
          </a:bodyPr>
          <a:lstStyle/>
          <a:p>
            <a:r>
              <a:rPr lang="ru-RU" sz="2000" b="1" dirty="0" smtClean="0">
                <a:solidFill>
                  <a:srgbClr val="002060"/>
                </a:solidFill>
              </a:rPr>
              <a:t>С целью решения</a:t>
            </a:r>
            <a:r>
              <a:rPr lang="ru-RU" sz="2000" b="1" dirty="0" smtClean="0">
                <a:solidFill>
                  <a:srgbClr val="EA0000"/>
                </a:solidFill>
              </a:rPr>
              <a:t> </a:t>
            </a:r>
            <a:r>
              <a:rPr lang="ru-RU" sz="2000" b="1" dirty="0" smtClean="0">
                <a:solidFill>
                  <a:srgbClr val="002060"/>
                </a:solidFill>
              </a:rPr>
              <a:t>задач</a:t>
            </a:r>
            <a:r>
              <a:rPr lang="ru-RU" sz="2000" b="1" dirty="0" smtClean="0">
                <a:solidFill>
                  <a:srgbClr val="EA0000"/>
                </a:solidFill>
              </a:rPr>
              <a:t> </a:t>
            </a:r>
            <a:r>
              <a:rPr lang="ru-RU" sz="2000" b="1" dirty="0" smtClean="0">
                <a:solidFill>
                  <a:srgbClr val="002060"/>
                </a:solidFill>
              </a:rPr>
              <a:t>сенсорного развития младших дошкольников в условиях детского сада перед собой поставила следующие </a:t>
            </a:r>
            <a:r>
              <a:rPr lang="ru-RU" sz="2000" b="1" dirty="0" smtClean="0">
                <a:solidFill>
                  <a:srgbClr val="EA0000"/>
                </a:solidFill>
              </a:rPr>
              <a:t>задачи</a:t>
            </a:r>
            <a:r>
              <a:rPr lang="ru-RU" sz="2000" b="1" dirty="0" smtClean="0">
                <a:solidFill>
                  <a:srgbClr val="002060"/>
                </a:solidFill>
              </a:rPr>
              <a:t>: </a:t>
            </a:r>
          </a:p>
          <a:p>
            <a:r>
              <a:rPr lang="ru-RU" sz="2000" b="1" dirty="0" smtClean="0">
                <a:solidFill>
                  <a:srgbClr val="002060"/>
                </a:solidFill>
              </a:rPr>
              <a:t>1.Развивать и совершенствовать у детей раннего возраста все виды восприятия, обогащать их чувственный опыт через дидактическую игру;</a:t>
            </a:r>
          </a:p>
          <a:p>
            <a:r>
              <a:rPr lang="ru-RU" sz="2000" b="1" dirty="0" smtClean="0">
                <a:solidFill>
                  <a:srgbClr val="002060"/>
                </a:solidFill>
              </a:rPr>
              <a:t> 2. Развивать осязательное восприятие, а именно тактильные и кинестетические ощущения, микро и макро моторику воспитанников используя дидактические игры;</a:t>
            </a:r>
          </a:p>
          <a:p>
            <a:r>
              <a:rPr lang="ru-RU" sz="2000" b="1" dirty="0" smtClean="0">
                <a:solidFill>
                  <a:srgbClr val="002060"/>
                </a:solidFill>
              </a:rPr>
              <a:t> 3.Повышать уровень знаний у родителей по сенсорному развитию и воспитанию детей раннего возраста;</a:t>
            </a:r>
          </a:p>
          <a:p>
            <a:r>
              <a:rPr lang="ru-RU" sz="2000" b="1" dirty="0" smtClean="0">
                <a:solidFill>
                  <a:srgbClr val="002060"/>
                </a:solidFill>
              </a:rPr>
              <a:t> 4. Повышать уровень компетентности по сенсорному развитию и воспитанию детей раннего возраста у педагогов</a:t>
            </a:r>
            <a:r>
              <a:rPr lang="ru-RU" b="1" dirty="0" smtClean="0">
                <a:solidFill>
                  <a:srgbClr val="002060"/>
                </a:solidFill>
              </a:rPr>
              <a:t>. </a:t>
            </a:r>
          </a:p>
        </p:txBody>
      </p:sp>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11560" y="404664"/>
            <a:ext cx="8136904" cy="3046988"/>
          </a:xfrm>
          <a:prstGeom prst="rect">
            <a:avLst/>
          </a:prstGeom>
        </p:spPr>
        <p:txBody>
          <a:bodyPr wrap="square">
            <a:spAutoFit/>
          </a:bodyPr>
          <a:lstStyle/>
          <a:p>
            <a:r>
              <a:rPr lang="ru-RU" sz="2400" b="1" dirty="0" smtClean="0">
                <a:solidFill>
                  <a:srgbClr val="002060"/>
                </a:solidFill>
              </a:rPr>
              <a:t>Сенсорное воспитание осуществляю через разные формы работы: </a:t>
            </a:r>
          </a:p>
          <a:p>
            <a:pPr>
              <a:buFont typeface="Arial" pitchFamily="34" charset="0"/>
              <a:buChar char="•"/>
            </a:pPr>
            <a:r>
              <a:rPr lang="ru-RU" sz="2400" dirty="0" smtClean="0">
                <a:solidFill>
                  <a:srgbClr val="002060"/>
                </a:solidFill>
              </a:rPr>
              <a:t>создание сенсорного уголка в группе; </a:t>
            </a:r>
          </a:p>
          <a:p>
            <a:pPr>
              <a:buFont typeface="Arial" pitchFamily="34" charset="0"/>
              <a:buChar char="•"/>
            </a:pPr>
            <a:r>
              <a:rPr lang="ru-RU" sz="2400" dirty="0" smtClean="0">
                <a:solidFill>
                  <a:srgbClr val="002060"/>
                </a:solidFill>
              </a:rPr>
              <a:t>игры-экспериментирования на развитие всех видов восприятия; </a:t>
            </a:r>
          </a:p>
          <a:p>
            <a:pPr>
              <a:buFont typeface="Arial" pitchFamily="34" charset="0"/>
              <a:buChar char="•"/>
            </a:pPr>
            <a:r>
              <a:rPr lang="ru-RU" sz="2400" dirty="0" smtClean="0">
                <a:solidFill>
                  <a:srgbClr val="002060"/>
                </a:solidFill>
              </a:rPr>
              <a:t>игровые ситуации - организация образовательной деятельности (фронтально и подгруппами); </a:t>
            </a:r>
          </a:p>
          <a:p>
            <a:pPr>
              <a:buFont typeface="Arial" pitchFamily="34" charset="0"/>
              <a:buChar char="•"/>
            </a:pPr>
            <a:r>
              <a:rPr lang="ru-RU" sz="2400" dirty="0" smtClean="0">
                <a:solidFill>
                  <a:srgbClr val="002060"/>
                </a:solidFill>
              </a:rPr>
              <a:t>развлечения;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1293400" y="3571876"/>
            <a:ext cx="3141392"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307294" y="3571876"/>
            <a:ext cx="3210832" cy="2404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11560" y="260648"/>
            <a:ext cx="8208912" cy="3416320"/>
          </a:xfrm>
          <a:prstGeom prst="rect">
            <a:avLst/>
          </a:prstGeom>
        </p:spPr>
        <p:txBody>
          <a:bodyPr wrap="square">
            <a:spAutoFit/>
          </a:bodyPr>
          <a:lstStyle/>
          <a:p>
            <a:r>
              <a:rPr lang="ru-RU" b="1" dirty="0" smtClean="0">
                <a:solidFill>
                  <a:srgbClr val="002060"/>
                </a:solidFill>
              </a:rPr>
              <a:t>Для успешной организации сенсорного развития в группе создала насыщенную предметно- пространственную среду. </a:t>
            </a:r>
            <a:r>
              <a:rPr lang="ru-RU" b="1" i="1" dirty="0" smtClean="0">
                <a:solidFill>
                  <a:srgbClr val="002060"/>
                </a:solidFill>
              </a:rPr>
              <a:t>Сенсомоторный уголок предназначен: </a:t>
            </a:r>
          </a:p>
          <a:p>
            <a:pPr>
              <a:buFont typeface="Arial" pitchFamily="34" charset="0"/>
              <a:buChar char="•"/>
            </a:pPr>
            <a:r>
              <a:rPr lang="ru-RU" b="1" dirty="0" smtClean="0">
                <a:solidFill>
                  <a:srgbClr val="002060"/>
                </a:solidFill>
              </a:rPr>
              <a:t> для стимуляции сенсорных функций (зрение, осязание, слух, обоняние и т. д.); </a:t>
            </a:r>
          </a:p>
          <a:p>
            <a:pPr>
              <a:buFont typeface="Arial" pitchFamily="34" charset="0"/>
              <a:buChar char="•"/>
            </a:pPr>
            <a:r>
              <a:rPr lang="ru-RU" b="1" dirty="0" smtClean="0">
                <a:solidFill>
                  <a:srgbClr val="002060"/>
                </a:solidFill>
              </a:rPr>
              <a:t> развития мелкой моторики, стимуляции двигательной активности; </a:t>
            </a:r>
          </a:p>
          <a:p>
            <a:pPr>
              <a:buFont typeface="Arial" pitchFamily="34" charset="0"/>
              <a:buChar char="•"/>
            </a:pPr>
            <a:r>
              <a:rPr lang="ru-RU" b="1" dirty="0" smtClean="0">
                <a:solidFill>
                  <a:srgbClr val="002060"/>
                </a:solidFill>
              </a:rPr>
              <a:t> снятия мышечного и </a:t>
            </a:r>
            <a:r>
              <a:rPr lang="ru-RU" b="1" dirty="0" err="1" smtClean="0">
                <a:solidFill>
                  <a:srgbClr val="002060"/>
                </a:solidFill>
              </a:rPr>
              <a:t>психоэмоционального</a:t>
            </a:r>
            <a:r>
              <a:rPr lang="ru-RU" b="1" dirty="0" smtClean="0">
                <a:solidFill>
                  <a:srgbClr val="002060"/>
                </a:solidFill>
              </a:rPr>
              <a:t> напряжения, достижения состояния релаксации и комфортного самочувствия детей; создания положительного эмоционального фона, повышения работоспособности ребенка; </a:t>
            </a:r>
          </a:p>
          <a:p>
            <a:pPr>
              <a:buFont typeface="Arial" pitchFamily="34" charset="0"/>
              <a:buChar char="•"/>
            </a:pPr>
            <a:r>
              <a:rPr lang="ru-RU" b="1" dirty="0" smtClean="0">
                <a:solidFill>
                  <a:srgbClr val="002060"/>
                </a:solidFill>
              </a:rPr>
              <a:t> активизации когнитивных процессов (мышления, внимания, восприятия, памяти); </a:t>
            </a:r>
          </a:p>
          <a:p>
            <a:pPr>
              <a:buFont typeface="Arial" pitchFamily="34" charset="0"/>
              <a:buChar char="•"/>
            </a:pPr>
            <a:r>
              <a:rPr lang="ru-RU" b="1" dirty="0" smtClean="0">
                <a:solidFill>
                  <a:srgbClr val="002060"/>
                </a:solidFill>
              </a:rPr>
              <a:t> повышения мотивации к самостоятельной и экспериментальной деятельности дошкольников.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795864" y="3857628"/>
            <a:ext cx="3766057"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444235" y="3857628"/>
            <a:ext cx="3143272" cy="235745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79512" y="332656"/>
            <a:ext cx="8856984" cy="4524315"/>
          </a:xfrm>
          <a:prstGeom prst="rect">
            <a:avLst/>
          </a:prstGeom>
        </p:spPr>
        <p:txBody>
          <a:bodyPr wrap="square">
            <a:spAutoFit/>
          </a:bodyPr>
          <a:lstStyle/>
          <a:p>
            <a:r>
              <a:rPr lang="ru-RU" b="1" dirty="0" smtClean="0">
                <a:solidFill>
                  <a:srgbClr val="002060"/>
                </a:solidFill>
              </a:rPr>
              <a:t>                              </a:t>
            </a:r>
            <a:r>
              <a:rPr lang="ru-RU" b="1" dirty="0" err="1" smtClean="0">
                <a:solidFill>
                  <a:srgbClr val="002060"/>
                </a:solidFill>
              </a:rPr>
              <a:t>Воспитательно</a:t>
            </a:r>
            <a:r>
              <a:rPr lang="ru-RU" b="1" dirty="0" smtClean="0">
                <a:solidFill>
                  <a:srgbClr val="002060"/>
                </a:solidFill>
              </a:rPr>
              <a:t>- образовательный процесс выстраиваю: </a:t>
            </a:r>
          </a:p>
          <a:p>
            <a:pPr>
              <a:buFont typeface="Arial" pitchFamily="34" charset="0"/>
              <a:buChar char="•"/>
            </a:pPr>
            <a:r>
              <a:rPr lang="ru-RU" b="1" dirty="0" smtClean="0">
                <a:solidFill>
                  <a:srgbClr val="002060"/>
                </a:solidFill>
              </a:rPr>
              <a:t> с учетом интересов и потребностей детей; </a:t>
            </a:r>
          </a:p>
          <a:p>
            <a:pPr>
              <a:buFont typeface="Arial" pitchFamily="34" charset="0"/>
              <a:buChar char="•"/>
            </a:pPr>
            <a:r>
              <a:rPr lang="ru-RU" b="1" dirty="0" smtClean="0">
                <a:solidFill>
                  <a:srgbClr val="002060"/>
                </a:solidFill>
              </a:rPr>
              <a:t> с учетом возрастных и индивидуальных особенностей детей; </a:t>
            </a:r>
          </a:p>
          <a:p>
            <a:pPr>
              <a:buFont typeface="Arial" pitchFamily="34" charset="0"/>
              <a:buChar char="•"/>
            </a:pPr>
            <a:r>
              <a:rPr lang="ru-RU" b="1" dirty="0" smtClean="0">
                <a:solidFill>
                  <a:srgbClr val="002060"/>
                </a:solidFill>
              </a:rPr>
              <a:t> с учетом принципа интеграции образовательных областей; </a:t>
            </a:r>
          </a:p>
          <a:p>
            <a:pPr>
              <a:buFont typeface="Arial" pitchFamily="34" charset="0"/>
              <a:buChar char="•"/>
            </a:pPr>
            <a:r>
              <a:rPr lang="ru-RU" b="1" dirty="0" smtClean="0">
                <a:solidFill>
                  <a:srgbClr val="002060"/>
                </a:solidFill>
              </a:rPr>
              <a:t> в соответствии с ФГОС ДО;</a:t>
            </a:r>
          </a:p>
          <a:p>
            <a:r>
              <a:rPr lang="ru-RU" b="1" dirty="0" smtClean="0">
                <a:solidFill>
                  <a:srgbClr val="002060"/>
                </a:solidFill>
              </a:rPr>
              <a:t>                               </a:t>
            </a:r>
            <a:r>
              <a:rPr lang="ru-RU" b="1" dirty="0" err="1" smtClean="0">
                <a:solidFill>
                  <a:srgbClr val="002060"/>
                </a:solidFill>
              </a:rPr>
              <a:t>Воспитательно</a:t>
            </a:r>
            <a:r>
              <a:rPr lang="ru-RU" b="1" dirty="0" smtClean="0">
                <a:solidFill>
                  <a:srgbClr val="002060"/>
                </a:solidFill>
              </a:rPr>
              <a:t> – образовательный процесс состоит из: </a:t>
            </a:r>
          </a:p>
          <a:p>
            <a:pPr>
              <a:buFont typeface="Arial" pitchFamily="34" charset="0"/>
              <a:buChar char="•"/>
            </a:pPr>
            <a:r>
              <a:rPr lang="ru-RU" b="1" dirty="0" smtClean="0">
                <a:solidFill>
                  <a:srgbClr val="002060"/>
                </a:solidFill>
              </a:rPr>
              <a:t>Перспективного планирования и внедрения системы дидактических игр в совместную деятельность с детьми в первую и вторую половину дня. </a:t>
            </a:r>
          </a:p>
          <a:p>
            <a:pPr>
              <a:buFont typeface="Arial" pitchFamily="34" charset="0"/>
              <a:buChar char="•"/>
            </a:pPr>
            <a:r>
              <a:rPr lang="ru-RU" b="1" dirty="0" smtClean="0">
                <a:solidFill>
                  <a:srgbClr val="002060"/>
                </a:solidFill>
              </a:rPr>
              <a:t>планирование условий для самостоятельной деятельности детей. </a:t>
            </a:r>
          </a:p>
          <a:p>
            <a:pPr>
              <a:buFont typeface="Arial" pitchFamily="34" charset="0"/>
              <a:buChar char="•"/>
            </a:pPr>
            <a:r>
              <a:rPr lang="ru-RU" b="1" dirty="0" smtClean="0">
                <a:solidFill>
                  <a:srgbClr val="002060"/>
                </a:solidFill>
              </a:rPr>
              <a:t>Организации в группе пространства для и дидактических игр и игрушек, обеспечивающие развитие восприятия цвета, величины, формы. </a:t>
            </a:r>
          </a:p>
          <a:p>
            <a:pPr>
              <a:buFont typeface="Arial" pitchFamily="34" charset="0"/>
              <a:buChar char="•"/>
            </a:pPr>
            <a:r>
              <a:rPr lang="ru-RU" b="1" dirty="0" smtClean="0">
                <a:solidFill>
                  <a:srgbClr val="002060"/>
                </a:solidFill>
              </a:rPr>
              <a:t> Оптимизации методов руководства: постепенное усложнение дидактических игр, внесение разнообразия в уже знакомые игры за счет использования двух и трех сенсорных признаков предмета, разработка картотеки дидактических игр. </a:t>
            </a:r>
          </a:p>
          <a:p>
            <a:pPr>
              <a:buFont typeface="Arial" pitchFamily="34" charset="0"/>
              <a:buChar char="•"/>
            </a:pPr>
            <a:r>
              <a:rPr lang="ru-RU" b="1" dirty="0" smtClean="0">
                <a:solidFill>
                  <a:srgbClr val="002060"/>
                </a:solidFill>
              </a:rPr>
              <a:t>Взаимодействие с родителями по вопросам образовательной области «Познавательное развитие»и возможностям использования дидактических игр. </a:t>
            </a:r>
          </a:p>
        </p:txBody>
      </p:sp>
    </p:spTree>
  </p:cSld>
  <p:clrMapOvr>
    <a:masterClrMapping/>
  </p:clrMapOvr>
  <p:transition spd="slow">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23528" y="404665"/>
            <a:ext cx="8424936" cy="1754326"/>
          </a:xfrm>
          <a:prstGeom prst="rect">
            <a:avLst/>
          </a:prstGeom>
        </p:spPr>
        <p:txBody>
          <a:bodyPr wrap="square">
            <a:spAutoFit/>
          </a:bodyPr>
          <a:lstStyle/>
          <a:p>
            <a:r>
              <a:rPr lang="ru-RU" b="1" dirty="0" smtClean="0">
                <a:solidFill>
                  <a:srgbClr val="002060"/>
                </a:solidFill>
              </a:rPr>
              <a:t>В играх на развивающее целенаправленное восприятие цвета учу детей различать и называть те цветовые тона, которые наиболее часто встречаются в их окружении. Помогаю детям увидеть мир красок, уловить всё разнообразие цветовых тонов и сформировать устойчивый зрительный образ цвета. Эти игры содержат два типа обучающих задач: задачи на целенаправленное различение цветовых тонов; задачи на правильное называние цветов</a:t>
            </a:r>
            <a:r>
              <a:rPr lang="ru-RU" dirty="0" smtClean="0">
                <a:solidFill>
                  <a:srgbClr val="002060"/>
                </a:solidFill>
              </a:rPr>
              <a:t>. </a:t>
            </a:r>
            <a:endParaRPr lang="ru-RU" dirty="0">
              <a:solidFill>
                <a:srgbClr val="00206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700098" y="2571744"/>
            <a:ext cx="3528961"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5" name="Picture 3" descr="C:\Users\kasma\OneDrive\Рабочий стол\аттест\IMG-20230206-WA0022.jpg"/>
          <p:cNvPicPr>
            <a:picLocks noChangeAspect="1" noChangeArrowheads="1"/>
          </p:cNvPicPr>
          <p:nvPr/>
        </p:nvPicPr>
        <p:blipFill>
          <a:blip r:embed="rId3" cstate="screen"/>
          <a:srcRect/>
          <a:stretch>
            <a:fillRect/>
          </a:stretch>
        </p:blipFill>
        <p:spPr bwMode="auto">
          <a:xfrm>
            <a:off x="4857752" y="2571744"/>
            <a:ext cx="3857652"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67544" y="188641"/>
            <a:ext cx="8280920" cy="4247317"/>
          </a:xfrm>
          <a:prstGeom prst="rect">
            <a:avLst/>
          </a:prstGeom>
        </p:spPr>
        <p:txBody>
          <a:bodyPr wrap="square">
            <a:spAutoFit/>
          </a:bodyPr>
          <a:lstStyle/>
          <a:p>
            <a:endParaRPr lang="ru-RU" dirty="0" smtClean="0"/>
          </a:p>
          <a:p>
            <a:r>
              <a:rPr lang="ru-RU" b="1" dirty="0" smtClean="0">
                <a:solidFill>
                  <a:srgbClr val="002060"/>
                </a:solidFill>
              </a:rPr>
              <a:t>Для решения этих задач мною был систематизированы дидактические игры для сенсорного развития детей. Для развития зрительного восприятия использовала мозаики, рамки - вкладыши. В повседневной жизни для самостоятельной деятельности предлагала детям дидактические игры на закрепление цвета: «Собери бусы», «Разноцветные колечки», «Цветное лото», «Собери капельки», «Волшебный клубочек». </a:t>
            </a:r>
          </a:p>
          <a:p>
            <a:r>
              <a:rPr lang="ru-RU" b="1" dirty="0" smtClean="0">
                <a:solidFill>
                  <a:srgbClr val="002060"/>
                </a:solidFill>
              </a:rPr>
              <a:t>Дидактическая игра «Волшебный клубочек» - намотать на шар весь шнурок до конца так, чтобы он с него не соскочил. Можно играть парами, победит тот, кто быстрее справиться с задачей. </a:t>
            </a:r>
          </a:p>
          <a:p>
            <a:r>
              <a:rPr lang="ru-RU" b="1" dirty="0" smtClean="0">
                <a:solidFill>
                  <a:srgbClr val="002060"/>
                </a:solidFill>
              </a:rPr>
              <a:t>Дидактическая игра «Собери капельки» - дети должны были разложить капельки по цвету в стаканчики такого же цвета, проговаривая всё вслух. Дидактический материал вызывал у детей большой интерес, желание действовать. Малыши обменивались предметами, сравнивали их, делали свои умозаключения, сравнивая цвета. </a:t>
            </a:r>
            <a:endParaRPr lang="ru-RU" b="1" dirty="0">
              <a:solidFill>
                <a:srgbClr val="00206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5072066" y="4338361"/>
            <a:ext cx="2928958" cy="2200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224568" y="4429132"/>
            <a:ext cx="2980087" cy="223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ut thruBlk="1"/>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1687</TotalTime>
  <Words>1000</Words>
  <Application>Microsoft Office PowerPoint</Application>
  <PresentationFormat>Экран (4:3)</PresentationFormat>
  <Paragraphs>58</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МДОАУ «Детский сад № 79 «Аистенок» г. Орска</vt:lpstr>
      <vt:lpstr>Слайд 2</vt:lpstr>
      <vt:lpstr>               Актуальность темы:  Моя педагогическая деятельность связана с детьми раннего возраста. Возраст моих детей от 2 до 3 лет. Именно этот возраст наиболее благоприятен для совершенствования деятельности органов чувств, накопление представлений об окружающем мире. Считаю, что эта тема наиболее актуальна в наше время. Процесс образования меняется, идет вперед, появляются новые разработки, программы, в следствии меняется и потребность школ в новых, умных, любознательных детях. Познавательная активность детей раннего возраста формируется в процессе предметной деятельности, которая является ведущей в этот период времени. Особую категорию составляют специальные предметы, стимулирующие познавательную активность – ДИДАКТИЧЕСКИЕ ИГРЫ. Они дают не только обобщающую информацию относительно формы, величины, цвета предмета, но и четкие элементарные представления связи, их взаимодействие с окружающей средой. Поэтому дидактические игрушки незаменимы в развитии чувственных представлений о многообразии и свойствах предметного мира. </vt:lpstr>
      <vt:lpstr>Слайд 4</vt:lpstr>
      <vt:lpstr>Слайд 5</vt:lpstr>
      <vt:lpstr>Слайд 6</vt:lpstr>
      <vt:lpstr>Слайд 7</vt:lpstr>
      <vt:lpstr>Слайд 8</vt:lpstr>
      <vt:lpstr>Слайд 9</vt:lpstr>
      <vt:lpstr>Слайд 10</vt:lpstr>
      <vt:lpstr>Слайд 11</vt:lpstr>
      <vt:lpstr>Слайд 12</vt:lpstr>
      <vt:lpstr>Работа с родителями</vt:lpstr>
      <vt:lpstr>Обмен опытом </vt:lpstr>
      <vt:lpstr>     Перспектива В дальнейшем планирую работать над следующими задачами:  - изготовить детям более сложные игры для сенсорного развития;  - вводить новые виды заданий по углублению знаний о цвете, при выполнении которых дошкольники узнают о возможности получении некоторых цветов путём смешивания других;   - совершенствовать восприятие детей путём активного использования всех органов чувств (осязание, зрение, слух, вкус, обоняние);  - создать в группе прочную базу для развития речи и интеллекта ребёнка посредством практического сенсорного материала;    </vt:lpstr>
      <vt:lpstr>Методическая литература</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«Сенсорное развитие детей младшего дошкольного возраста   посредством дидактических игр»</dc:title>
  <dc:creator>Admin</dc:creator>
  <cp:lastModifiedBy>ДС 79</cp:lastModifiedBy>
  <cp:revision>142</cp:revision>
  <dcterms:created xsi:type="dcterms:W3CDTF">2016-08-02T10:33:50Z</dcterms:created>
  <dcterms:modified xsi:type="dcterms:W3CDTF">2025-01-28T08:46:14Z</dcterms:modified>
</cp:coreProperties>
</file>