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8" r:id="rId2"/>
    <p:sldId id="276" r:id="rId3"/>
    <p:sldId id="265" r:id="rId4"/>
    <p:sldId id="259" r:id="rId5"/>
    <p:sldId id="258" r:id="rId6"/>
    <p:sldId id="257" r:id="rId7"/>
    <p:sldId id="269" r:id="rId8"/>
    <p:sldId id="260" r:id="rId9"/>
    <p:sldId id="275" r:id="rId10"/>
    <p:sldId id="262" r:id="rId11"/>
    <p:sldId id="274" r:id="rId12"/>
    <p:sldId id="264" r:id="rId13"/>
    <p:sldId id="26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752DE"/>
    <a:srgbClr val="C95BD5"/>
    <a:srgbClr val="9C4AE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>
        <p:scale>
          <a:sx n="90" d="100"/>
          <a:sy n="90" d="100"/>
        </p:scale>
        <p:origin x="-1114" y="-1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3D8DD2-0587-409D-924C-2A56F8E3D4F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20503C-0C6C-45F8-BF7D-B0211B83C9FC}">
      <dgm:prSet phldrT="[Текст]" phldr="1"/>
      <dgm:spPr/>
      <dgm:t>
        <a:bodyPr/>
        <a:lstStyle/>
        <a:p>
          <a:endParaRPr lang="ru-RU"/>
        </a:p>
      </dgm:t>
    </dgm:pt>
    <dgm:pt modelId="{C446860B-5F16-4829-A8B8-4550467A2BE7}" type="parTrans" cxnId="{B8094BA9-95C4-42E3-A7AF-6F77E02CBF9C}">
      <dgm:prSet/>
      <dgm:spPr/>
      <dgm:t>
        <a:bodyPr/>
        <a:lstStyle/>
        <a:p>
          <a:endParaRPr lang="ru-RU"/>
        </a:p>
      </dgm:t>
    </dgm:pt>
    <dgm:pt modelId="{43DCEFA4-C02A-4930-B630-72774163A552}" type="sibTrans" cxnId="{B8094BA9-95C4-42E3-A7AF-6F77E02CBF9C}">
      <dgm:prSet/>
      <dgm:spPr/>
      <dgm:t>
        <a:bodyPr/>
        <a:lstStyle/>
        <a:p>
          <a:endParaRPr lang="ru-RU"/>
        </a:p>
      </dgm:t>
    </dgm:pt>
    <dgm:pt modelId="{7A1F3D6B-BE80-4061-9297-AD4808826873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dirty="0" smtClean="0"/>
            <a:t>Создание образовательного пространства при взаимодействии всех участников образовательного процесса</a:t>
          </a:r>
          <a:endParaRPr lang="ru-RU" sz="1800" dirty="0"/>
        </a:p>
      </dgm:t>
    </dgm:pt>
    <dgm:pt modelId="{B3F1C340-EF78-4985-8DEB-0BB401916DA1}" type="parTrans" cxnId="{14C928B6-6C3A-46D8-8A89-BC67EA293519}">
      <dgm:prSet/>
      <dgm:spPr/>
      <dgm:t>
        <a:bodyPr/>
        <a:lstStyle/>
        <a:p>
          <a:endParaRPr lang="ru-RU"/>
        </a:p>
      </dgm:t>
    </dgm:pt>
    <dgm:pt modelId="{CA9CDF75-8930-4F4A-82A1-E7FEFB19ACEF}" type="sibTrans" cxnId="{14C928B6-6C3A-46D8-8A89-BC67EA293519}">
      <dgm:prSet/>
      <dgm:spPr/>
      <dgm:t>
        <a:bodyPr/>
        <a:lstStyle/>
        <a:p>
          <a:endParaRPr lang="ru-RU"/>
        </a:p>
      </dgm:t>
    </dgm:pt>
    <dgm:pt modelId="{6591A707-C2F2-4D0F-8652-963501DA42B5}">
      <dgm:prSet phldrT="[Текст]" phldr="1"/>
      <dgm:spPr/>
      <dgm:t>
        <a:bodyPr/>
        <a:lstStyle/>
        <a:p>
          <a:endParaRPr lang="ru-RU"/>
        </a:p>
      </dgm:t>
    </dgm:pt>
    <dgm:pt modelId="{028F8B05-9872-4E0A-BB0B-9E3FE30074B7}" type="parTrans" cxnId="{3FA5B324-915E-4D20-B962-414412FC08EC}">
      <dgm:prSet/>
      <dgm:spPr/>
      <dgm:t>
        <a:bodyPr/>
        <a:lstStyle/>
        <a:p>
          <a:endParaRPr lang="ru-RU"/>
        </a:p>
      </dgm:t>
    </dgm:pt>
    <dgm:pt modelId="{406726D6-76E0-423B-9F91-CC488094F8BC}" type="sibTrans" cxnId="{3FA5B324-915E-4D20-B962-414412FC08EC}">
      <dgm:prSet/>
      <dgm:spPr/>
      <dgm:t>
        <a:bodyPr/>
        <a:lstStyle/>
        <a:p>
          <a:endParaRPr lang="ru-RU"/>
        </a:p>
      </dgm:t>
    </dgm:pt>
    <dgm:pt modelId="{603C0A32-4BF3-4F92-9977-18E037E11CED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dirty="0" smtClean="0"/>
            <a:t>Совершенствование системы работы педагогов по нравственно-патриотическому воспитанию в ДОО </a:t>
          </a:r>
          <a:endParaRPr lang="ru-RU" sz="1800" dirty="0"/>
        </a:p>
      </dgm:t>
    </dgm:pt>
    <dgm:pt modelId="{C925466D-40DC-487B-9C69-8D9550AE6B13}" type="parTrans" cxnId="{1D66535D-9529-46BF-B7B9-E2157B441B67}">
      <dgm:prSet/>
      <dgm:spPr/>
      <dgm:t>
        <a:bodyPr/>
        <a:lstStyle/>
        <a:p>
          <a:endParaRPr lang="ru-RU"/>
        </a:p>
      </dgm:t>
    </dgm:pt>
    <dgm:pt modelId="{FA8C92C3-91D9-4E8A-9714-C5B1CD8D7391}" type="sibTrans" cxnId="{1D66535D-9529-46BF-B7B9-E2157B441B67}">
      <dgm:prSet/>
      <dgm:spPr/>
      <dgm:t>
        <a:bodyPr/>
        <a:lstStyle/>
        <a:p>
          <a:endParaRPr lang="ru-RU"/>
        </a:p>
      </dgm:t>
    </dgm:pt>
    <dgm:pt modelId="{8C9C4A03-A793-406D-9BC0-B32FC8F960DB}">
      <dgm:prSet phldrT="[Текст]" phldr="1"/>
      <dgm:spPr/>
      <dgm:t>
        <a:bodyPr/>
        <a:lstStyle/>
        <a:p>
          <a:endParaRPr lang="ru-RU"/>
        </a:p>
      </dgm:t>
    </dgm:pt>
    <dgm:pt modelId="{348ACF72-5587-4963-96DF-87055DBC6D40}" type="parTrans" cxnId="{8A2969DD-0A5C-4088-AA35-9C839F4A560F}">
      <dgm:prSet/>
      <dgm:spPr/>
      <dgm:t>
        <a:bodyPr/>
        <a:lstStyle/>
        <a:p>
          <a:endParaRPr lang="ru-RU"/>
        </a:p>
      </dgm:t>
    </dgm:pt>
    <dgm:pt modelId="{5DAADAD3-7854-430F-8857-FBF34C2FE1E7}" type="sibTrans" cxnId="{8A2969DD-0A5C-4088-AA35-9C839F4A560F}">
      <dgm:prSet/>
      <dgm:spPr/>
      <dgm:t>
        <a:bodyPr/>
        <a:lstStyle/>
        <a:p>
          <a:endParaRPr lang="ru-RU"/>
        </a:p>
      </dgm:t>
    </dgm:pt>
    <dgm:pt modelId="{2397DC13-FEA4-49B3-BE93-851449299244}">
      <dgm:prSet phldrT="[Текст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 smtClean="0"/>
            <a:t>Патриотическое воспитание детей дошкольного возраста в ДОУ с учётом национальной политики страны, требований ФГОС ДО. </a:t>
          </a:r>
          <a:endParaRPr lang="ru-RU" dirty="0"/>
        </a:p>
      </dgm:t>
    </dgm:pt>
    <dgm:pt modelId="{CE3974A5-6D60-468B-82A6-E2CA4B6765A8}" type="parTrans" cxnId="{CA065C1F-DA86-48BD-B663-785495232A23}">
      <dgm:prSet/>
      <dgm:spPr/>
      <dgm:t>
        <a:bodyPr/>
        <a:lstStyle/>
        <a:p>
          <a:endParaRPr lang="ru-RU"/>
        </a:p>
      </dgm:t>
    </dgm:pt>
    <dgm:pt modelId="{90E7AD84-7E7E-4E8E-B303-C737F14CCC75}" type="sibTrans" cxnId="{CA065C1F-DA86-48BD-B663-785495232A23}">
      <dgm:prSet/>
      <dgm:spPr/>
      <dgm:t>
        <a:bodyPr/>
        <a:lstStyle/>
        <a:p>
          <a:endParaRPr lang="ru-RU"/>
        </a:p>
      </dgm:t>
    </dgm:pt>
    <dgm:pt modelId="{BB9A7616-0D9B-4F06-84A2-BA924043B6EF}">
      <dgm:prSet phldrT="[Текст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endParaRPr lang="ru-RU" sz="1500" dirty="0"/>
        </a:p>
      </dgm:t>
    </dgm:pt>
    <dgm:pt modelId="{2D685E76-526A-44F9-8BD0-17AC4725C200}" type="parTrans" cxnId="{CEA8ED9C-4E2E-4D17-9EDF-61C263FE826F}">
      <dgm:prSet/>
      <dgm:spPr/>
      <dgm:t>
        <a:bodyPr/>
        <a:lstStyle/>
        <a:p>
          <a:endParaRPr lang="ru-RU"/>
        </a:p>
      </dgm:t>
    </dgm:pt>
    <dgm:pt modelId="{96DA74E7-5259-4E6B-92B3-844FFCFE1683}" type="sibTrans" cxnId="{CEA8ED9C-4E2E-4D17-9EDF-61C263FE826F}">
      <dgm:prSet/>
      <dgm:spPr/>
      <dgm:t>
        <a:bodyPr/>
        <a:lstStyle/>
        <a:p>
          <a:endParaRPr lang="ru-RU"/>
        </a:p>
      </dgm:t>
    </dgm:pt>
    <dgm:pt modelId="{91DD1D3D-70B6-4045-8346-21EF2FAD9763}" type="pres">
      <dgm:prSet presAssocID="{8D3D8DD2-0587-409D-924C-2A56F8E3D4F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C970A4-E272-434B-91A5-E52D7ACC8DEA}" type="pres">
      <dgm:prSet presAssocID="{5320503C-0C6C-45F8-BF7D-B0211B83C9FC}" presName="composite" presStyleCnt="0"/>
      <dgm:spPr/>
      <dgm:t>
        <a:bodyPr/>
        <a:lstStyle/>
        <a:p>
          <a:endParaRPr lang="ru-RU"/>
        </a:p>
      </dgm:t>
    </dgm:pt>
    <dgm:pt modelId="{00EFD83F-AAE4-46BD-9770-7CFC204ECA4E}" type="pres">
      <dgm:prSet presAssocID="{5320503C-0C6C-45F8-BF7D-B0211B83C9F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6621FF-7861-4ADF-BC73-F432A0DD09E9}" type="pres">
      <dgm:prSet presAssocID="{5320503C-0C6C-45F8-BF7D-B0211B83C9FC}" presName="descendantText" presStyleLbl="alignAcc1" presStyleIdx="0" presStyleCnt="3" custScaleX="99590" custLinFactNeighborX="114" custLinFactNeighborY="18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ED318-C5D3-4F90-A178-C5885DBB89C4}" type="pres">
      <dgm:prSet presAssocID="{43DCEFA4-C02A-4930-B630-72774163A552}" presName="sp" presStyleCnt="0"/>
      <dgm:spPr/>
      <dgm:t>
        <a:bodyPr/>
        <a:lstStyle/>
        <a:p>
          <a:endParaRPr lang="ru-RU"/>
        </a:p>
      </dgm:t>
    </dgm:pt>
    <dgm:pt modelId="{1E16D94D-F87E-4BCB-89EE-AE5A796494BB}" type="pres">
      <dgm:prSet presAssocID="{6591A707-C2F2-4D0F-8652-963501DA42B5}" presName="composite" presStyleCnt="0"/>
      <dgm:spPr/>
      <dgm:t>
        <a:bodyPr/>
        <a:lstStyle/>
        <a:p>
          <a:endParaRPr lang="ru-RU"/>
        </a:p>
      </dgm:t>
    </dgm:pt>
    <dgm:pt modelId="{21385DB3-0123-4CF1-BEFC-C3A0DD98017F}" type="pres">
      <dgm:prSet presAssocID="{6591A707-C2F2-4D0F-8652-963501DA42B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905DAD-98FA-4B1D-BB46-611B33A722AA}" type="pres">
      <dgm:prSet presAssocID="{6591A707-C2F2-4D0F-8652-963501DA42B5}" presName="descendantText" presStyleLbl="alignAcc1" presStyleIdx="1" presStyleCnt="3" custLinFactNeighborY="9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7044F-F58D-4FBE-B29D-0175E2F9C613}" type="pres">
      <dgm:prSet presAssocID="{406726D6-76E0-423B-9F91-CC488094F8BC}" presName="sp" presStyleCnt="0"/>
      <dgm:spPr/>
      <dgm:t>
        <a:bodyPr/>
        <a:lstStyle/>
        <a:p>
          <a:endParaRPr lang="ru-RU"/>
        </a:p>
      </dgm:t>
    </dgm:pt>
    <dgm:pt modelId="{F4985224-9B80-46EA-BE75-D35D8F1A72EB}" type="pres">
      <dgm:prSet presAssocID="{8C9C4A03-A793-406D-9BC0-B32FC8F960DB}" presName="composite" presStyleCnt="0"/>
      <dgm:spPr/>
      <dgm:t>
        <a:bodyPr/>
        <a:lstStyle/>
        <a:p>
          <a:endParaRPr lang="ru-RU"/>
        </a:p>
      </dgm:t>
    </dgm:pt>
    <dgm:pt modelId="{0B544F8D-2DAE-4447-A3EF-1507E54FE611}" type="pres">
      <dgm:prSet presAssocID="{8C9C4A03-A793-406D-9BC0-B32FC8F960D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91A83D-1E6F-41BF-ABEF-E5FCC2D61217}" type="pres">
      <dgm:prSet presAssocID="{8C9C4A03-A793-406D-9BC0-B32FC8F960DB}" presName="descendantText" presStyleLbl="alignAcc1" presStyleIdx="2" presStyleCnt="3" custScaleY="143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B303C8-4E4D-4319-A6C4-7B384F501D21}" type="presOf" srcId="{8D3D8DD2-0587-409D-924C-2A56F8E3D4F4}" destId="{91DD1D3D-70B6-4045-8346-21EF2FAD9763}" srcOrd="0" destOrd="0" presId="urn:microsoft.com/office/officeart/2005/8/layout/chevron2"/>
    <dgm:cxn modelId="{216353BC-9CA3-4DF9-88FE-230B92888799}" type="presOf" srcId="{6591A707-C2F2-4D0F-8652-963501DA42B5}" destId="{21385DB3-0123-4CF1-BEFC-C3A0DD98017F}" srcOrd="0" destOrd="0" presId="urn:microsoft.com/office/officeart/2005/8/layout/chevron2"/>
    <dgm:cxn modelId="{B8094BA9-95C4-42E3-A7AF-6F77E02CBF9C}" srcId="{8D3D8DD2-0587-409D-924C-2A56F8E3D4F4}" destId="{5320503C-0C6C-45F8-BF7D-B0211B83C9FC}" srcOrd="0" destOrd="0" parTransId="{C446860B-5F16-4829-A8B8-4550467A2BE7}" sibTransId="{43DCEFA4-C02A-4930-B630-72774163A552}"/>
    <dgm:cxn modelId="{0BBB6ACC-ADED-4092-9F3E-A81986E12529}" type="presOf" srcId="{BB9A7616-0D9B-4F06-84A2-BA924043B6EF}" destId="{4E905DAD-98FA-4B1D-BB46-611B33A722AA}" srcOrd="0" destOrd="1" presId="urn:microsoft.com/office/officeart/2005/8/layout/chevron2"/>
    <dgm:cxn modelId="{14C928B6-6C3A-46D8-8A89-BC67EA293519}" srcId="{5320503C-0C6C-45F8-BF7D-B0211B83C9FC}" destId="{7A1F3D6B-BE80-4061-9297-AD4808826873}" srcOrd="0" destOrd="0" parTransId="{B3F1C340-EF78-4985-8DEB-0BB401916DA1}" sibTransId="{CA9CDF75-8930-4F4A-82A1-E7FEFB19ACEF}"/>
    <dgm:cxn modelId="{DAAAA848-41B4-49B7-BBC8-33B94D7274DA}" type="presOf" srcId="{5320503C-0C6C-45F8-BF7D-B0211B83C9FC}" destId="{00EFD83F-AAE4-46BD-9770-7CFC204ECA4E}" srcOrd="0" destOrd="0" presId="urn:microsoft.com/office/officeart/2005/8/layout/chevron2"/>
    <dgm:cxn modelId="{AE84BF29-D4A4-4D60-9EFD-2FC553663348}" type="presOf" srcId="{2397DC13-FEA4-49B3-BE93-851449299244}" destId="{FD91A83D-1E6F-41BF-ABEF-E5FCC2D61217}" srcOrd="0" destOrd="0" presId="urn:microsoft.com/office/officeart/2005/8/layout/chevron2"/>
    <dgm:cxn modelId="{3FA5B324-915E-4D20-B962-414412FC08EC}" srcId="{8D3D8DD2-0587-409D-924C-2A56F8E3D4F4}" destId="{6591A707-C2F2-4D0F-8652-963501DA42B5}" srcOrd="1" destOrd="0" parTransId="{028F8B05-9872-4E0A-BB0B-9E3FE30074B7}" sibTransId="{406726D6-76E0-423B-9F91-CC488094F8BC}"/>
    <dgm:cxn modelId="{1D66535D-9529-46BF-B7B9-E2157B441B67}" srcId="{6591A707-C2F2-4D0F-8652-963501DA42B5}" destId="{603C0A32-4BF3-4F92-9977-18E037E11CED}" srcOrd="0" destOrd="0" parTransId="{C925466D-40DC-487B-9C69-8D9550AE6B13}" sibTransId="{FA8C92C3-91D9-4E8A-9714-C5B1CD8D7391}"/>
    <dgm:cxn modelId="{CA065C1F-DA86-48BD-B663-785495232A23}" srcId="{8C9C4A03-A793-406D-9BC0-B32FC8F960DB}" destId="{2397DC13-FEA4-49B3-BE93-851449299244}" srcOrd="0" destOrd="0" parTransId="{CE3974A5-6D60-468B-82A6-E2CA4B6765A8}" sibTransId="{90E7AD84-7E7E-4E8E-B303-C737F14CCC75}"/>
    <dgm:cxn modelId="{C159D98B-FA92-4E68-B2C1-1033930AF696}" type="presOf" srcId="{603C0A32-4BF3-4F92-9977-18E037E11CED}" destId="{4E905DAD-98FA-4B1D-BB46-611B33A722AA}" srcOrd="0" destOrd="0" presId="urn:microsoft.com/office/officeart/2005/8/layout/chevron2"/>
    <dgm:cxn modelId="{CEA8ED9C-4E2E-4D17-9EDF-61C263FE826F}" srcId="{6591A707-C2F2-4D0F-8652-963501DA42B5}" destId="{BB9A7616-0D9B-4F06-84A2-BA924043B6EF}" srcOrd="1" destOrd="0" parTransId="{2D685E76-526A-44F9-8BD0-17AC4725C200}" sibTransId="{96DA74E7-5259-4E6B-92B3-844FFCFE1683}"/>
    <dgm:cxn modelId="{8A2969DD-0A5C-4088-AA35-9C839F4A560F}" srcId="{8D3D8DD2-0587-409D-924C-2A56F8E3D4F4}" destId="{8C9C4A03-A793-406D-9BC0-B32FC8F960DB}" srcOrd="2" destOrd="0" parTransId="{348ACF72-5587-4963-96DF-87055DBC6D40}" sibTransId="{5DAADAD3-7854-430F-8857-FBF34C2FE1E7}"/>
    <dgm:cxn modelId="{E1092DFE-23E4-42E0-903D-1052C796F05C}" type="presOf" srcId="{8C9C4A03-A793-406D-9BC0-B32FC8F960DB}" destId="{0B544F8D-2DAE-4447-A3EF-1507E54FE611}" srcOrd="0" destOrd="0" presId="urn:microsoft.com/office/officeart/2005/8/layout/chevron2"/>
    <dgm:cxn modelId="{0110E8A3-ABD4-4BDF-B290-20E2012A3BC8}" type="presOf" srcId="{7A1F3D6B-BE80-4061-9297-AD4808826873}" destId="{196621FF-7861-4ADF-BC73-F432A0DD09E9}" srcOrd="0" destOrd="0" presId="urn:microsoft.com/office/officeart/2005/8/layout/chevron2"/>
    <dgm:cxn modelId="{6CC5B620-B7E7-4DF5-8792-01F23EF690C5}" type="presParOf" srcId="{91DD1D3D-70B6-4045-8346-21EF2FAD9763}" destId="{15C970A4-E272-434B-91A5-E52D7ACC8DEA}" srcOrd="0" destOrd="0" presId="urn:microsoft.com/office/officeart/2005/8/layout/chevron2"/>
    <dgm:cxn modelId="{09B416D0-9AA3-4298-95FB-359D7C9B6A13}" type="presParOf" srcId="{15C970A4-E272-434B-91A5-E52D7ACC8DEA}" destId="{00EFD83F-AAE4-46BD-9770-7CFC204ECA4E}" srcOrd="0" destOrd="0" presId="urn:microsoft.com/office/officeart/2005/8/layout/chevron2"/>
    <dgm:cxn modelId="{D840F77D-318A-477A-82C9-6945859E07E9}" type="presParOf" srcId="{15C970A4-E272-434B-91A5-E52D7ACC8DEA}" destId="{196621FF-7861-4ADF-BC73-F432A0DD09E9}" srcOrd="1" destOrd="0" presId="urn:microsoft.com/office/officeart/2005/8/layout/chevron2"/>
    <dgm:cxn modelId="{6DD6576E-65F7-403D-AF09-19FDDD3000A8}" type="presParOf" srcId="{91DD1D3D-70B6-4045-8346-21EF2FAD9763}" destId="{461ED318-C5D3-4F90-A178-C5885DBB89C4}" srcOrd="1" destOrd="0" presId="urn:microsoft.com/office/officeart/2005/8/layout/chevron2"/>
    <dgm:cxn modelId="{CAC7764C-9192-4633-8701-405315AA1A8F}" type="presParOf" srcId="{91DD1D3D-70B6-4045-8346-21EF2FAD9763}" destId="{1E16D94D-F87E-4BCB-89EE-AE5A796494BB}" srcOrd="2" destOrd="0" presId="urn:microsoft.com/office/officeart/2005/8/layout/chevron2"/>
    <dgm:cxn modelId="{45BF610D-EE9F-402F-AE17-C4456446B8F4}" type="presParOf" srcId="{1E16D94D-F87E-4BCB-89EE-AE5A796494BB}" destId="{21385DB3-0123-4CF1-BEFC-C3A0DD98017F}" srcOrd="0" destOrd="0" presId="urn:microsoft.com/office/officeart/2005/8/layout/chevron2"/>
    <dgm:cxn modelId="{9E4936B7-5151-4D6C-80D5-9550E909C229}" type="presParOf" srcId="{1E16D94D-F87E-4BCB-89EE-AE5A796494BB}" destId="{4E905DAD-98FA-4B1D-BB46-611B33A722AA}" srcOrd="1" destOrd="0" presId="urn:microsoft.com/office/officeart/2005/8/layout/chevron2"/>
    <dgm:cxn modelId="{B6098317-58CA-42C7-861C-C00021813766}" type="presParOf" srcId="{91DD1D3D-70B6-4045-8346-21EF2FAD9763}" destId="{5037044F-F58D-4FBE-B29D-0175E2F9C613}" srcOrd="3" destOrd="0" presId="urn:microsoft.com/office/officeart/2005/8/layout/chevron2"/>
    <dgm:cxn modelId="{2D18BF54-C8F3-4D24-835D-4E6B274A25A1}" type="presParOf" srcId="{91DD1D3D-70B6-4045-8346-21EF2FAD9763}" destId="{F4985224-9B80-46EA-BE75-D35D8F1A72EB}" srcOrd="4" destOrd="0" presId="urn:microsoft.com/office/officeart/2005/8/layout/chevron2"/>
    <dgm:cxn modelId="{3476BFC4-FAF4-4D4F-8EB1-28D58EDB1889}" type="presParOf" srcId="{F4985224-9B80-46EA-BE75-D35D8F1A72EB}" destId="{0B544F8D-2DAE-4447-A3EF-1507E54FE611}" srcOrd="0" destOrd="0" presId="urn:microsoft.com/office/officeart/2005/8/layout/chevron2"/>
    <dgm:cxn modelId="{60CD5751-75FB-458B-B479-C96AC89647A1}" type="presParOf" srcId="{F4985224-9B80-46EA-BE75-D35D8F1A72EB}" destId="{FD91A83D-1E6F-41BF-ABEF-E5FCC2D612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EFD83F-AAE4-46BD-9770-7CFC204ECA4E}">
      <dsp:nvSpPr>
        <dsp:cNvPr id="0" name=""/>
        <dsp:cNvSpPr/>
      </dsp:nvSpPr>
      <dsp:spPr>
        <a:xfrm rot="5400000">
          <a:off x="-182776" y="186035"/>
          <a:ext cx="1218510" cy="8529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5400000">
        <a:off x="-182776" y="186035"/>
        <a:ext cx="1218510" cy="852957"/>
      </dsp:txXfrm>
    </dsp:sp>
    <dsp:sp modelId="{196621FF-7861-4ADF-BC73-F432A0DD09E9}">
      <dsp:nvSpPr>
        <dsp:cNvPr id="0" name=""/>
        <dsp:cNvSpPr/>
      </dsp:nvSpPr>
      <dsp:spPr>
        <a:xfrm rot="5400000">
          <a:off x="4176814" y="-3153126"/>
          <a:ext cx="792031" cy="7392389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Создание образовательного пространства при взаимодействии всех участников образовательного процесса</a:t>
          </a:r>
          <a:endParaRPr lang="ru-RU" sz="1800" kern="1200" dirty="0"/>
        </a:p>
      </dsp:txBody>
      <dsp:txXfrm rot="5400000">
        <a:off x="4176814" y="-3153126"/>
        <a:ext cx="792031" cy="7392389"/>
      </dsp:txXfrm>
    </dsp:sp>
    <dsp:sp modelId="{21385DB3-0123-4CF1-BEFC-C3A0DD98017F}">
      <dsp:nvSpPr>
        <dsp:cNvPr id="0" name=""/>
        <dsp:cNvSpPr/>
      </dsp:nvSpPr>
      <dsp:spPr>
        <a:xfrm rot="5400000">
          <a:off x="-182776" y="1215620"/>
          <a:ext cx="1218510" cy="8529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5400000">
        <a:off x="-182776" y="1215620"/>
        <a:ext cx="1218510" cy="852957"/>
      </dsp:txXfrm>
    </dsp:sp>
    <dsp:sp modelId="{4E905DAD-98FA-4B1D-BB46-611B33A722AA}">
      <dsp:nvSpPr>
        <dsp:cNvPr id="0" name=""/>
        <dsp:cNvSpPr/>
      </dsp:nvSpPr>
      <dsp:spPr>
        <a:xfrm rot="5400000">
          <a:off x="4168352" y="-2206428"/>
          <a:ext cx="792031" cy="7422822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Совершенствование системы работы педагогов по нравственно-патриотическому воспитанию в ДОО </a:t>
          </a:r>
          <a:endParaRPr lang="ru-RU" sz="18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 rot="5400000">
        <a:off x="4168352" y="-2206428"/>
        <a:ext cx="792031" cy="7422822"/>
      </dsp:txXfrm>
    </dsp:sp>
    <dsp:sp modelId="{0B544F8D-2DAE-4447-A3EF-1507E54FE611}">
      <dsp:nvSpPr>
        <dsp:cNvPr id="0" name=""/>
        <dsp:cNvSpPr/>
      </dsp:nvSpPr>
      <dsp:spPr>
        <a:xfrm rot="5400000">
          <a:off x="-182776" y="2415984"/>
          <a:ext cx="1218510" cy="8529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5400000">
        <a:off x="-182776" y="2415984"/>
        <a:ext cx="1218510" cy="852957"/>
      </dsp:txXfrm>
    </dsp:sp>
    <dsp:sp modelId="{FD91A83D-1E6F-41BF-ABEF-E5FCC2D61217}">
      <dsp:nvSpPr>
        <dsp:cNvPr id="0" name=""/>
        <dsp:cNvSpPr/>
      </dsp:nvSpPr>
      <dsp:spPr>
        <a:xfrm rot="5400000">
          <a:off x="3997574" y="-1082188"/>
          <a:ext cx="1133587" cy="7422822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Патриотическое воспитание детей дошкольного возраста в ДОУ с учётом национальной политики страны, требований ФГОС ДО. </a:t>
          </a:r>
          <a:endParaRPr lang="ru-RU" sz="2200" kern="1200" dirty="0"/>
        </a:p>
      </dsp:txBody>
      <dsp:txXfrm rot="5400000">
        <a:off x="3997574" y="-1082188"/>
        <a:ext cx="1133587" cy="7422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1362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1802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222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919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780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834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4135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777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371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40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44FE-967A-4E44-9EAD-2335B445A80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701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5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244FE-967A-4E44-9EAD-2335B445A803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C8955-95FC-43E3-9D3D-FC337B237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018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9;&#1072;&#1081;&#1090;&#1086;&#1073;&#1088;&#1072;&#1079;&#1086;&#1074;&#1072;&#1085;&#1080;&#1103;.&#1088;&#1092;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35_14_11_03_8mFO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3514" y="3952850"/>
            <a:ext cx="3903437" cy="2404407"/>
          </a:xfrm>
        </p:spPr>
      </p:pic>
      <p:sp>
        <p:nvSpPr>
          <p:cNvPr id="4" name="Прямоугольник 3"/>
          <p:cNvSpPr/>
          <p:nvPr/>
        </p:nvSpPr>
        <p:spPr>
          <a:xfrm>
            <a:off x="544286" y="388537"/>
            <a:ext cx="8131628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ГОРОДСКОЕ МЕТОДИЧЕСКОЕ </a:t>
            </a:r>
          </a:p>
          <a:p>
            <a:pPr algn="ctr"/>
            <a:r>
              <a:rPr lang="ru-RU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СООБЩЕСТВО</a:t>
            </a:r>
          </a:p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ПЕДАГОГИЧЕСКИХ </a:t>
            </a:r>
          </a:p>
          <a:p>
            <a:pPr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РАБОТНИКОВ  г.ОРСКА</a:t>
            </a:r>
          </a:p>
          <a:p>
            <a:pPr algn="ctr"/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 l="34913" t="36674" r="34813" b="26461"/>
          <a:stretch>
            <a:fillRect/>
          </a:stretch>
        </p:blipFill>
        <p:spPr bwMode="auto">
          <a:xfrm>
            <a:off x="1659467" y="3285067"/>
            <a:ext cx="3641613" cy="2582333"/>
          </a:xfrm>
          <a:prstGeom prst="ellipse">
            <a:avLst/>
          </a:prstGeom>
          <a:ln w="63500" cap="rnd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65171" y="178921"/>
            <a:ext cx="8942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Партнерство с родителями</a:t>
            </a:r>
            <a:endParaRPr lang="ru-RU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5508" y="4174068"/>
            <a:ext cx="8416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сообщества Семья и Дошкольное учреждение – стали главными Партнерами по решению задач патриотического воспитания детей, так как проявление патриотизма это любовь к  Родине, а защита Отечества – это долг и обязанность патриота 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Шеврон 19"/>
          <p:cNvSpPr/>
          <p:nvPr/>
        </p:nvSpPr>
        <p:spPr>
          <a:xfrm>
            <a:off x="408406" y="416298"/>
            <a:ext cx="575724" cy="30155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1" name="Рисунок 20" descr="E:\фото ДОУ\Национальное жилище\SAM_2000.JPG"/>
          <p:cNvPicPr/>
          <p:nvPr/>
        </p:nvPicPr>
        <p:blipFill>
          <a:blip r:embed="rId2" cstate="print"/>
          <a:srcRect l="27642" t="-275"/>
          <a:stretch>
            <a:fillRect/>
          </a:stretch>
        </p:blipFill>
        <p:spPr bwMode="auto">
          <a:xfrm>
            <a:off x="3928533" y="5105400"/>
            <a:ext cx="1854200" cy="1563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648" y="1066799"/>
            <a:ext cx="4140885" cy="2802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C:\Users\Public\Pictures\День народов Оренбуржья\IMG_20170912_104620.jpg"/>
          <p:cNvPicPr/>
          <p:nvPr/>
        </p:nvPicPr>
        <p:blipFill>
          <a:blip r:embed="rId4" cstate="print"/>
          <a:srcRect l="2489" t="51004" r="535"/>
          <a:stretch>
            <a:fillRect/>
          </a:stretch>
        </p:blipFill>
        <p:spPr bwMode="auto">
          <a:xfrm>
            <a:off x="5020733" y="1066800"/>
            <a:ext cx="3687838" cy="2777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Documents and Settings\Zav\Рабочий стол\Осень 2014 - копия\IMG_92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7733" y="5105400"/>
            <a:ext cx="2302933" cy="1557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SL374112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6047094" y="5096933"/>
            <a:ext cx="2238687" cy="1557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C:\Users\мастега\Desktop\9 мая\утренник\20170508_102513.jpg"/>
          <p:cNvPicPr/>
          <p:nvPr/>
        </p:nvPicPr>
        <p:blipFill>
          <a:blip r:embed="rId7" cstate="print"/>
          <a:srcRect l="6485" r="6546" b="15525"/>
          <a:stretch>
            <a:fillRect/>
          </a:stretch>
        </p:blipFill>
        <p:spPr bwMode="auto">
          <a:xfrm>
            <a:off x="6053668" y="5151741"/>
            <a:ext cx="2192866" cy="144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4289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97320" y="802707"/>
            <a:ext cx="839108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Равноправными участниками партнерских отношений на этапах патриотического </a:t>
            </a:r>
            <a:r>
              <a:rPr lang="ru-RU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воспитания дошкольников стали различные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учреждения: города: 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детская библиотека им.Ю.Гагарина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НМЦ администрации г.Орска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Орский Краеведческий музей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"Детский дом" города Орска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Централизованная клубная система города Орска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общеобразовательные  учреждения</a:t>
            </a:r>
          </a:p>
          <a:p>
            <a:pPr algn="just"/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дошкольные образовательные учреждения и другие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 descr="SL374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25838" r="11813"/>
          <a:stretch>
            <a:fillRect/>
          </a:stretch>
        </p:blipFill>
        <p:spPr>
          <a:xfrm>
            <a:off x="7154333" y="2269066"/>
            <a:ext cx="1583268" cy="1295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0" y="119655"/>
            <a:ext cx="8942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Социальное партнерство</a:t>
            </a:r>
            <a:endParaRPr lang="ru-RU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9" name="Шеврон 18"/>
          <p:cNvSpPr/>
          <p:nvPr/>
        </p:nvSpPr>
        <p:spPr>
          <a:xfrm>
            <a:off x="426355" y="310715"/>
            <a:ext cx="575724" cy="30155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40984E5-7A68-4BD9-A459-8542627E6A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2411" y="4082273"/>
            <a:ext cx="2375387" cy="2147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C:\Users\мастега\AppData\Local\Microsoft\Windows\Temporary Internet Files\Content.Word\20170908_1132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330512" y="4170913"/>
            <a:ext cx="2183796" cy="2037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 descr="D:\фото с телефона работа\семейн вос\123___10\IMG_3840.JPG"/>
          <p:cNvPicPr/>
          <p:nvPr/>
        </p:nvPicPr>
        <p:blipFill>
          <a:blip r:embed="rId5" cstate="print"/>
          <a:srcRect r="12698"/>
          <a:stretch>
            <a:fillRect/>
          </a:stretch>
        </p:blipFill>
        <p:spPr bwMode="auto">
          <a:xfrm>
            <a:off x="580910" y="3498295"/>
            <a:ext cx="2424612" cy="1497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Users\мастега\AppData\Local\Microsoft\Windows\Temporary Internet Files\Content.Word\Фото355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930" y="5175605"/>
            <a:ext cx="2460576" cy="1462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8200" y="1617134"/>
            <a:ext cx="1342494" cy="1083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 descr="SL374333.JPG"/>
          <p:cNvPicPr>
            <a:picLocks noChangeAspect="1"/>
          </p:cNvPicPr>
          <p:nvPr/>
        </p:nvPicPr>
        <p:blipFill>
          <a:blip r:embed="rId8" cstate="print"/>
          <a:srcRect t="10101" b="19550"/>
          <a:stretch>
            <a:fillRect/>
          </a:stretch>
        </p:blipFill>
        <p:spPr>
          <a:xfrm>
            <a:off x="7010400" y="627516"/>
            <a:ext cx="1700590" cy="1207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4289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152833"/>
            <a:ext cx="8813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Длить себя в других</a:t>
            </a:r>
          </a:p>
          <a:p>
            <a:pPr lvl="0" algn="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(</a:t>
            </a: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Результаты работы сообщества)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" name="Шеврон 13"/>
          <p:cNvSpPr/>
          <p:nvPr/>
        </p:nvSpPr>
        <p:spPr>
          <a:xfrm>
            <a:off x="480250" y="1065049"/>
            <a:ext cx="575724" cy="30155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0657" y="1007581"/>
            <a:ext cx="4618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Фестиваль успешных практик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Шеврон 21"/>
          <p:cNvSpPr/>
          <p:nvPr/>
        </p:nvSpPr>
        <p:spPr>
          <a:xfrm>
            <a:off x="529247" y="1944664"/>
            <a:ext cx="575724" cy="30155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82709" y="4287766"/>
            <a:ext cx="6590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Шеврон 26"/>
          <p:cNvSpPr/>
          <p:nvPr/>
        </p:nvSpPr>
        <p:spPr>
          <a:xfrm>
            <a:off x="511279" y="2920628"/>
            <a:ext cx="575724" cy="30155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26514" y="2302933"/>
            <a:ext cx="772115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Научно-методическое сотрудничество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Орским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педагогическим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колледжом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«Без турникетов!»</a:t>
            </a:r>
          </a:p>
          <a:p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Масштабный всероссийский проект в сотрудничестве с АНО ДПО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НИИ дошкольного образования «Воспитатели России»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площадки «Духовно-нравственное воспитание дошкольников средствами традиционной культуры» </a:t>
            </a:r>
          </a:p>
        </p:txBody>
      </p:sp>
      <p:pic>
        <p:nvPicPr>
          <p:cNvPr id="13" name="Рисунок 12" descr="IMG_93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8200" y="1092199"/>
            <a:ext cx="2750456" cy="2032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100666" y="1638068"/>
            <a:ext cx="4919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составе жюри  муниципального конкурсного  движения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еврон 26"/>
          <p:cNvSpPr/>
          <p:nvPr/>
        </p:nvSpPr>
        <p:spPr>
          <a:xfrm>
            <a:off x="452013" y="4038227"/>
            <a:ext cx="575724" cy="30155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Шеврон 26"/>
          <p:cNvSpPr/>
          <p:nvPr/>
        </p:nvSpPr>
        <p:spPr>
          <a:xfrm>
            <a:off x="468945" y="5350562"/>
            <a:ext cx="575724" cy="301557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59933" y="5147733"/>
            <a:ext cx="4301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методической грамотности и творческой активности воспитателей.</a:t>
            </a:r>
          </a:p>
        </p:txBody>
      </p:sp>
      <p:pic>
        <p:nvPicPr>
          <p:cNvPr id="21" name="Рисунок 20" descr="C:\Users\User\Desktop\отчет и ссылки\мои дипломы\Свидетельство проекта infourok.ru №ПА278526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7830015" y="3310468"/>
            <a:ext cx="789052" cy="85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/>
          <p:nvPr/>
        </p:nvPicPr>
        <p:blipFill>
          <a:blip r:embed="rId4" cstate="print"/>
          <a:srcRect l="7224" t="10959" r="10405" b="8219"/>
          <a:stretch>
            <a:fillRect/>
          </a:stretch>
        </p:blipFill>
        <p:spPr bwMode="auto">
          <a:xfrm>
            <a:off x="5833533" y="4715934"/>
            <a:ext cx="2904065" cy="1879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C:\Users\Андрей\Desktop\phot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0733" y="3920067"/>
            <a:ext cx="812573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4094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1722" y="1240772"/>
            <a:ext cx="2860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 о  знаменитых людях города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-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орчане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89133" y="1263185"/>
            <a:ext cx="2954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дидактических игр «Знатоки родного края»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5434" y="42659"/>
            <a:ext cx="88131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Креативность сообщества</a:t>
            </a:r>
          </a:p>
          <a:p>
            <a:pPr lvl="0" algn="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(Методические продукты  сообщества)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51623" y="4251667"/>
            <a:ext cx="2731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встречи в рамках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соцпартнёрства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60659"/>
            <a:ext cx="3253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«Патриотическое воспитание»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62257" y="1262684"/>
            <a:ext cx="3082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 организации взаимодействия  родителями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«Семейные ценности»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65456" y="4275985"/>
            <a:ext cx="3278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–технологии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регионального компонента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QR-code_url_22_Jan_2023_17-22-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1666" y="2835729"/>
            <a:ext cx="1253068" cy="1200151"/>
          </a:xfrm>
          <a:prstGeom prst="rect">
            <a:avLst/>
          </a:prstGeom>
        </p:spPr>
      </p:pic>
      <p:pic>
        <p:nvPicPr>
          <p:cNvPr id="17" name="Рисунок 16" descr="QR-code_url_22_Jan_2023_17-8-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5515427"/>
            <a:ext cx="1261533" cy="1128713"/>
          </a:xfrm>
          <a:prstGeom prst="rect">
            <a:avLst/>
          </a:prstGeom>
        </p:spPr>
      </p:pic>
      <p:pic>
        <p:nvPicPr>
          <p:cNvPr id="19" name="Рисунок 18" descr="QR-code_url_22_Jan_2023_19-14-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4035" y="2845329"/>
            <a:ext cx="1298855" cy="1159404"/>
          </a:xfrm>
          <a:prstGeom prst="rect">
            <a:avLst/>
          </a:prstGeom>
        </p:spPr>
      </p:pic>
      <p:pic>
        <p:nvPicPr>
          <p:cNvPr id="21" name="Рисунок 20" descr="QR-code_url_22_Jan_2023_19-19-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61200" y="2785533"/>
            <a:ext cx="1257300" cy="1236133"/>
          </a:xfrm>
          <a:prstGeom prst="rect">
            <a:avLst/>
          </a:prstGeom>
        </p:spPr>
      </p:pic>
      <p:pic>
        <p:nvPicPr>
          <p:cNvPr id="22" name="Рисунок 21" descr="QR-code_url_22_Jan_2023_19-21-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0134" y="5468258"/>
            <a:ext cx="1237343" cy="1174637"/>
          </a:xfrm>
          <a:prstGeom prst="rect">
            <a:avLst/>
          </a:prstGeom>
        </p:spPr>
      </p:pic>
      <p:pic>
        <p:nvPicPr>
          <p:cNvPr id="23" name="Рисунок 22" descr="QR-code_url_22_Jan_2023_19-25-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59600" y="5510441"/>
            <a:ext cx="1202267" cy="110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746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окумент Microsoft Publisher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79" t="17994" r="1029" b="18940"/>
          <a:stretch>
            <a:fillRect/>
          </a:stretch>
        </p:blipFill>
        <p:spPr>
          <a:xfrm>
            <a:off x="1168400" y="0"/>
            <a:ext cx="72220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904052" y="296992"/>
            <a:ext cx="54229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Лидеры сообщества: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20457" y="949898"/>
            <a:ext cx="51235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Ефимова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Андреевна,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Дошкольных групп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МОАУ «СОШ № 54 г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Орска»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5944" y="4682786"/>
            <a:ext cx="47352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Ищенко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Анатольевна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Орска «Огонёк»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WhatsApp Image 2023-01-22 at 18.52.13.jpeg"/>
          <p:cNvPicPr>
            <a:picLocks noChangeAspect="1"/>
          </p:cNvPicPr>
          <p:nvPr/>
        </p:nvPicPr>
        <p:blipFill>
          <a:blip r:embed="rId2" cstate="print"/>
          <a:srcRect l="9524" r="17302" b="30317"/>
          <a:stretch>
            <a:fillRect/>
          </a:stretch>
        </p:blipFill>
        <p:spPr>
          <a:xfrm>
            <a:off x="5203372" y="3199938"/>
            <a:ext cx="2859584" cy="2885175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290" name="Picture 2" descr="https://pps.whatsapp.net/v/t61.24694-24/56564631_1187168344801506_4693907442117902336_n.jpg?ccb=11-4&amp;oh=01_AdTXSq_2DXbpaDOxaPFXUEzjS0MP6WT5PASMrmEgyDpNSQ&amp;oe=63DA64CA"/>
          <p:cNvPicPr>
            <a:picLocks noChangeAspect="1" noChangeArrowheads="1"/>
          </p:cNvPicPr>
          <p:nvPr/>
        </p:nvPicPr>
        <p:blipFill>
          <a:blip r:embed="rId3" cstate="print"/>
          <a:srcRect t="14424" r="24138"/>
          <a:stretch>
            <a:fillRect/>
          </a:stretch>
        </p:blipFill>
        <p:spPr bwMode="auto">
          <a:xfrm>
            <a:off x="969436" y="1178482"/>
            <a:ext cx="3052231" cy="2873585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427967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94034" y="1764082"/>
            <a:ext cx="79825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4798" y="288307"/>
            <a:ext cx="5566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Городское методическое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сообщество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 патриотическому воспитанию детей дошкольного возраста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33400" y="2276985"/>
            <a:ext cx="6620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0867" y="5900286"/>
            <a:ext cx="7335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Диссимиляция опыта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работы педагогов дошкольного образования.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9327" y="4362722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Мечты сообщества в 2050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81667" y="4758832"/>
            <a:ext cx="7241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Виртуальное общение между разными сообществами и обмен информацией  между участниками по вопросам воспитания детей дошкольного возраста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1666" y="5475341"/>
            <a:ext cx="7084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Овладение педагогами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ГМО  инновационными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технологиями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данном направлении.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Рисунок 15" descr="QR-code_url_22_Jan_2023_17-8-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61667" y="212272"/>
            <a:ext cx="2016276" cy="157570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30201" y="1828801"/>
            <a:ext cx="8547100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ГМ </a:t>
            </a:r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Сообщесво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работает на протяжении многих лет и особенно актуально на современном этапе. Работа методического объединения  в течение учебного года направлена на повышение профессиональной компетентности педагогов по </a:t>
            </a:r>
            <a:r>
              <a:rPr lang="ru-RU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гражданско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– патриотическому воспитанию детей дошкольного возраста по следующим направлениям:</a:t>
            </a:r>
          </a:p>
          <a:p>
            <a:pPr lvl="0" algn="just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           Определить пути и охарактеризовать условия повышения уровня профессиональной подготовленности педагогов по воспитанию нравственно – патриотических чувств у детей дошкольного возраста;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  <a:hlinkClick r:id="rId3"/>
              </a:rPr>
              <a:t> </a:t>
            </a:r>
            <a:endParaRPr lang="ru-RU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               Способствовать развитию форм и методов патриотического воспитания на основе новых информационных технологий</a:t>
            </a:r>
          </a:p>
        </p:txBody>
      </p:sp>
      <p:sp>
        <p:nvSpPr>
          <p:cNvPr id="24" name="Стрелка вправо 23"/>
          <p:cNvSpPr/>
          <p:nvPr/>
        </p:nvSpPr>
        <p:spPr>
          <a:xfrm>
            <a:off x="477341" y="4932266"/>
            <a:ext cx="713417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456173" y="5566473"/>
            <a:ext cx="713417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474518" y="6155965"/>
            <a:ext cx="713417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408196" y="2937043"/>
            <a:ext cx="713417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429363" y="3781329"/>
            <a:ext cx="713417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747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72534" y="809991"/>
            <a:ext cx="8418796" cy="188240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/>
              <a:t>Расширение представлений педагогов о  необходимости создания системы работы в ДОУ в плане нравственно-патриотического воспитания в соответствии с современными  требованиями; повышение профессиональной компетентности педагогов и обмен опытом в области инновационных методов и форм работы по патриотическому воспитанию детей дошкольного возраста.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601819" y="143933"/>
            <a:ext cx="4448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 Cond" panose="020B0606030402020204" pitchFamily="34" charset="0"/>
              </a:rPr>
              <a:t>МИССИЯ СООБЩЕСТВА:</a:t>
            </a:r>
            <a:endParaRPr lang="ru-RU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9915" y="2683623"/>
            <a:ext cx="3900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 Cond" panose="020B0606030402020204" pitchFamily="34" charset="0"/>
              </a:rPr>
              <a:t>ЗАДАЧИ НА ПРОРЫВ:</a:t>
            </a:r>
            <a:endParaRPr lang="ru-RU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443346" y="3210791"/>
          <a:ext cx="8275780" cy="3454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118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s_de1c56a0098e401be8e61e6a4becc09b.png"/>
          <p:cNvPicPr>
            <a:picLocks noChangeAspect="1"/>
          </p:cNvPicPr>
          <p:nvPr/>
        </p:nvPicPr>
        <p:blipFill>
          <a:blip r:embed="rId2" cstate="print"/>
          <a:srcRect t="23016"/>
          <a:stretch>
            <a:fillRect/>
          </a:stretch>
        </p:blipFill>
        <p:spPr>
          <a:xfrm>
            <a:off x="6346837" y="804743"/>
            <a:ext cx="2483897" cy="187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615489" y="91804"/>
            <a:ext cx="6180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 Cond" panose="020B0606030402020204" pitchFamily="34" charset="0"/>
              </a:rPr>
              <a:t>Направления работы сообщества:</a:t>
            </a:r>
            <a:endParaRPr lang="ru-RU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6267" y="4873072"/>
            <a:ext cx="87968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 smtClean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Культурные практики, мини-музеи, сообщения из опыта работы с практическим показом, разработка </a:t>
            </a:r>
            <a:r>
              <a:rPr lang="ru-RU" sz="2800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методических </a:t>
            </a:r>
            <a:r>
              <a:rPr lang="ru-RU" sz="2800" b="0" i="0" dirty="0" smtClean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cs typeface="Times New Roman" panose="02020603050405020304" pitchFamily="18" charset="0"/>
              </a:rPr>
              <a:t>рекомендаций, открытые занятия, семинары</a:t>
            </a:r>
            <a:r>
              <a:rPr lang="ru-RU" sz="2800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0" i="0" dirty="0" smtClean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практикумы</a:t>
            </a:r>
            <a:r>
              <a:rPr lang="ru-RU" sz="2800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0" i="0" dirty="0" smtClean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мастер-классы</a:t>
            </a:r>
            <a:r>
              <a:rPr lang="ru-RU" sz="2800" dirty="0" smtClean="0">
                <a:solidFill>
                  <a:schemeClr val="bg1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, ИКТ, презентации.</a:t>
            </a:r>
            <a:endParaRPr lang="ru-RU" sz="2800" b="0" i="0" dirty="0" smtClean="0">
              <a:solidFill>
                <a:schemeClr val="bg1"/>
              </a:solidFill>
              <a:effectLst/>
              <a:latin typeface="Franklin Gothic Medium Cond" panose="020B0606030402020204" pitchFamily="34" charset="0"/>
              <a:cs typeface="Times New Roman" panose="02020603050405020304" pitchFamily="18" charset="0"/>
            </a:endParaRPr>
          </a:p>
          <a:p>
            <a:endParaRPr lang="ru-RU" sz="14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6338" y="4618389"/>
            <a:ext cx="4159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 Cond" panose="020B0606030402020204" pitchFamily="34" charset="0"/>
              </a:rPr>
              <a:t>ИМПРОВИЗАЦИЯ ДЕЯТЕЛЬНОСТИ:</a:t>
            </a:r>
            <a:endParaRPr lang="ru-RU" sz="2400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12" name="Рисунок 11" descr="s_741869dd1077c1fe157ae9becafffcfc.png"/>
          <p:cNvPicPr>
            <a:picLocks noChangeAspect="1"/>
          </p:cNvPicPr>
          <p:nvPr/>
        </p:nvPicPr>
        <p:blipFill>
          <a:blip r:embed="rId3" cstate="print"/>
          <a:srcRect t="30208" r="6250"/>
          <a:stretch>
            <a:fillRect/>
          </a:stretch>
        </p:blipFill>
        <p:spPr>
          <a:xfrm>
            <a:off x="296332" y="2810933"/>
            <a:ext cx="2379135" cy="1752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C4A0D8F-BC09-4E86-B6F3-610FD4CD3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1" t="8752" r="9498" b="13029"/>
          <a:stretch>
            <a:fillRect/>
          </a:stretch>
        </p:blipFill>
        <p:spPr bwMode="auto">
          <a:xfrm>
            <a:off x="269879" y="770202"/>
            <a:ext cx="2397121" cy="1803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Содержимое 4" descr="DSCN17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5400" y="2842420"/>
            <a:ext cx="2429934" cy="1835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Группа 14"/>
          <p:cNvGrpSpPr/>
          <p:nvPr/>
        </p:nvGrpSpPr>
        <p:grpSpPr>
          <a:xfrm>
            <a:off x="1622615" y="864000"/>
            <a:ext cx="5032185" cy="3553487"/>
            <a:chOff x="1504082" y="864000"/>
            <a:chExt cx="5032185" cy="3553487"/>
          </a:xfrm>
        </p:grpSpPr>
        <p:sp>
          <p:nvSpPr>
            <p:cNvPr id="17" name="Овал 16"/>
            <p:cNvSpPr/>
            <p:nvPr/>
          </p:nvSpPr>
          <p:spPr>
            <a:xfrm>
              <a:off x="2425472" y="864000"/>
              <a:ext cx="2302928" cy="218399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2586341" y="1065620"/>
              <a:ext cx="1625589" cy="1066802"/>
            </a:xfrm>
            <a:custGeom>
              <a:avLst/>
              <a:gdLst>
                <a:gd name="connsiteX0" fmla="*/ 0 w 1625589"/>
                <a:gd name="connsiteY0" fmla="*/ 0 h 1066802"/>
                <a:gd name="connsiteX1" fmla="*/ 1625589 w 1625589"/>
                <a:gd name="connsiteY1" fmla="*/ 0 h 1066802"/>
                <a:gd name="connsiteX2" fmla="*/ 1625589 w 1625589"/>
                <a:gd name="connsiteY2" fmla="*/ 1066802 h 1066802"/>
                <a:gd name="connsiteX3" fmla="*/ 0 w 1625589"/>
                <a:gd name="connsiteY3" fmla="*/ 1066802 h 1066802"/>
                <a:gd name="connsiteX4" fmla="*/ 0 w 1625589"/>
                <a:gd name="connsiteY4" fmla="*/ 0 h 106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589" h="1066802">
                  <a:moveTo>
                    <a:pt x="0" y="0"/>
                  </a:moveTo>
                  <a:lnTo>
                    <a:pt x="1625589" y="0"/>
                  </a:lnTo>
                  <a:lnTo>
                    <a:pt x="1625589" y="1066802"/>
                  </a:lnTo>
                  <a:lnTo>
                    <a:pt x="0" y="106680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/>
                <a:t>Дети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/>
                <a:t> дошкольного возраста</a:t>
              </a:r>
              <a:endParaRPr lang="ru-RU" sz="1900" kern="1200" dirty="0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4055534" y="905933"/>
              <a:ext cx="2349876" cy="213360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" name="Полилиния 19"/>
            <p:cNvSpPr/>
            <p:nvPr/>
          </p:nvSpPr>
          <p:spPr>
            <a:xfrm>
              <a:off x="4549889" y="1135063"/>
              <a:ext cx="1540162" cy="1078960"/>
            </a:xfrm>
            <a:custGeom>
              <a:avLst/>
              <a:gdLst>
                <a:gd name="connsiteX0" fmla="*/ 0 w 1540162"/>
                <a:gd name="connsiteY0" fmla="*/ 0 h 1078960"/>
                <a:gd name="connsiteX1" fmla="*/ 1540162 w 1540162"/>
                <a:gd name="connsiteY1" fmla="*/ 0 h 1078960"/>
                <a:gd name="connsiteX2" fmla="*/ 1540162 w 1540162"/>
                <a:gd name="connsiteY2" fmla="*/ 1078960 h 1078960"/>
                <a:gd name="connsiteX3" fmla="*/ 0 w 1540162"/>
                <a:gd name="connsiteY3" fmla="*/ 1078960 h 1078960"/>
                <a:gd name="connsiteX4" fmla="*/ 0 w 1540162"/>
                <a:gd name="connsiteY4" fmla="*/ 0 h 107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162" h="1078960">
                  <a:moveTo>
                    <a:pt x="0" y="0"/>
                  </a:moveTo>
                  <a:lnTo>
                    <a:pt x="1540162" y="0"/>
                  </a:lnTo>
                  <a:lnTo>
                    <a:pt x="1540162" y="1078960"/>
                  </a:lnTo>
                  <a:lnTo>
                    <a:pt x="0" y="107896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/>
                <a:t>Педагоги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/>
                <a:t>ДОО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kern="1200" dirty="0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4127256" y="2209561"/>
              <a:ext cx="2271428" cy="220792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2" name="Полилиния 21"/>
            <p:cNvSpPr/>
            <p:nvPr/>
          </p:nvSpPr>
          <p:spPr>
            <a:xfrm>
              <a:off x="4194063" y="3107270"/>
              <a:ext cx="2342204" cy="1001965"/>
            </a:xfrm>
            <a:custGeom>
              <a:avLst/>
              <a:gdLst>
                <a:gd name="connsiteX0" fmla="*/ 0 w 2506060"/>
                <a:gd name="connsiteY0" fmla="*/ 0 h 1001965"/>
                <a:gd name="connsiteX1" fmla="*/ 2506060 w 2506060"/>
                <a:gd name="connsiteY1" fmla="*/ 0 h 1001965"/>
                <a:gd name="connsiteX2" fmla="*/ 2506060 w 2506060"/>
                <a:gd name="connsiteY2" fmla="*/ 1001965 h 1001965"/>
                <a:gd name="connsiteX3" fmla="*/ 0 w 2506060"/>
                <a:gd name="connsiteY3" fmla="*/ 1001965 h 1001965"/>
                <a:gd name="connsiteX4" fmla="*/ 0 w 2506060"/>
                <a:gd name="connsiteY4" fmla="*/ 0 h 100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6060" h="1001965">
                  <a:moveTo>
                    <a:pt x="0" y="0"/>
                  </a:moveTo>
                  <a:lnTo>
                    <a:pt x="2506060" y="0"/>
                  </a:lnTo>
                  <a:lnTo>
                    <a:pt x="2506060" y="1001965"/>
                  </a:lnTo>
                  <a:lnTo>
                    <a:pt x="0" y="100196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/>
                <a:t>Родители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/>
                <a:t>воспитанников</a:t>
              </a:r>
              <a:endParaRPr lang="ru-RU" sz="1900" kern="1200" dirty="0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2372938" y="2152773"/>
              <a:ext cx="2313131" cy="226470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6" name="Полилиния 25"/>
            <p:cNvSpPr/>
            <p:nvPr/>
          </p:nvSpPr>
          <p:spPr>
            <a:xfrm>
              <a:off x="1504082" y="1719261"/>
              <a:ext cx="1540162" cy="1078960"/>
            </a:xfrm>
            <a:custGeom>
              <a:avLst/>
              <a:gdLst>
                <a:gd name="connsiteX0" fmla="*/ 0 w 1540162"/>
                <a:gd name="connsiteY0" fmla="*/ 0 h 1078960"/>
                <a:gd name="connsiteX1" fmla="*/ 1540162 w 1540162"/>
                <a:gd name="connsiteY1" fmla="*/ 0 h 1078960"/>
                <a:gd name="connsiteX2" fmla="*/ 1540162 w 1540162"/>
                <a:gd name="connsiteY2" fmla="*/ 1078960 h 1078960"/>
                <a:gd name="connsiteX3" fmla="*/ 0 w 1540162"/>
                <a:gd name="connsiteY3" fmla="*/ 1078960 h 1078960"/>
                <a:gd name="connsiteX4" fmla="*/ 0 w 1540162"/>
                <a:gd name="connsiteY4" fmla="*/ 0 h 107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162" h="1078960">
                  <a:moveTo>
                    <a:pt x="0" y="0"/>
                  </a:moveTo>
                  <a:lnTo>
                    <a:pt x="1540162" y="0"/>
                  </a:lnTo>
                  <a:lnTo>
                    <a:pt x="1540162" y="1078960"/>
                  </a:lnTo>
                  <a:lnTo>
                    <a:pt x="0" y="107896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kern="1200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2571549" y="3100731"/>
              <a:ext cx="1540162" cy="1078960"/>
            </a:xfrm>
            <a:custGeom>
              <a:avLst/>
              <a:gdLst>
                <a:gd name="connsiteX0" fmla="*/ 0 w 1540162"/>
                <a:gd name="connsiteY0" fmla="*/ 0 h 1078960"/>
                <a:gd name="connsiteX1" fmla="*/ 1540162 w 1540162"/>
                <a:gd name="connsiteY1" fmla="*/ 0 h 1078960"/>
                <a:gd name="connsiteX2" fmla="*/ 1540162 w 1540162"/>
                <a:gd name="connsiteY2" fmla="*/ 1078960 h 1078960"/>
                <a:gd name="connsiteX3" fmla="*/ 0 w 1540162"/>
                <a:gd name="connsiteY3" fmla="*/ 1078960 h 1078960"/>
                <a:gd name="connsiteX4" fmla="*/ 0 w 1540162"/>
                <a:gd name="connsiteY4" fmla="*/ 0 h 107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162" h="1078960">
                  <a:moveTo>
                    <a:pt x="0" y="0"/>
                  </a:moveTo>
                  <a:lnTo>
                    <a:pt x="1540162" y="0"/>
                  </a:lnTo>
                  <a:lnTo>
                    <a:pt x="1540162" y="1078960"/>
                  </a:lnTo>
                  <a:lnTo>
                    <a:pt x="0" y="107896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/>
                <a:t>Социальные партнёры</a:t>
              </a:r>
              <a:endParaRPr lang="ru-RU" sz="1900" kern="1200" dirty="0"/>
            </a:p>
          </p:txBody>
        </p:sp>
      </p:grpSp>
      <p:pic>
        <p:nvPicPr>
          <p:cNvPr id="27" name="Рисунок 26"/>
          <p:cNvPicPr/>
          <p:nvPr/>
        </p:nvPicPr>
        <p:blipFill>
          <a:blip r:embed="rId6" cstate="print"/>
          <a:srcRect l="34913" t="36674" r="34813" b="26461"/>
          <a:stretch>
            <a:fillRect/>
          </a:stretch>
        </p:blipFill>
        <p:spPr bwMode="auto">
          <a:xfrm>
            <a:off x="3588919" y="2016073"/>
            <a:ext cx="1796828" cy="1234120"/>
          </a:xfrm>
          <a:prstGeom prst="ellipse">
            <a:avLst/>
          </a:prstGeom>
          <a:ln w="63500" cap="rnd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0343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42177" y="0"/>
            <a:ext cx="53854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Энергетика сообщества</a:t>
            </a:r>
          </a:p>
          <a:p>
            <a:pPr algn="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(Направления работы с педагогами)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57069" y="4541371"/>
            <a:ext cx="267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МИНИ- МУЗЕИ</a:t>
            </a:r>
            <a:endParaRPr lang="ru-RU" sz="1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3128" y="4541857"/>
            <a:ext cx="58346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СЕМИНАРЫ /ПРАКТИКУМЫ /         АУКЦИОН ПЕДАГОГИЧЕСКИХ ИДЕЙ</a:t>
            </a:r>
            <a:endParaRPr lang="ru-RU" sz="1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pic>
        <p:nvPicPr>
          <p:cNvPr id="17" name="Рисунок 16" descr="E:\фото ДОУ\Национальное жилище\SAM_2032.JPG"/>
          <p:cNvPicPr/>
          <p:nvPr/>
        </p:nvPicPr>
        <p:blipFill>
          <a:blip r:embed="rId2" cstate="print"/>
          <a:srcRect t="16047"/>
          <a:stretch>
            <a:fillRect/>
          </a:stretch>
        </p:blipFill>
        <p:spPr bwMode="auto">
          <a:xfrm>
            <a:off x="6214533" y="5054600"/>
            <a:ext cx="2475895" cy="1482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s_944236f1105b1ef8c34d8110a1cd47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2869" y="2664279"/>
            <a:ext cx="2506132" cy="171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Содержимое 8" descr="DSC00090.JPG"/>
          <p:cNvPicPr>
            <a:picLocks noChangeAspect="1"/>
          </p:cNvPicPr>
          <p:nvPr/>
        </p:nvPicPr>
        <p:blipFill>
          <a:blip r:embed="rId4" cstate="print"/>
          <a:srcRect l="5970" t="8333" r="11941" b="12500"/>
          <a:stretch>
            <a:fillRect/>
          </a:stretch>
        </p:blipFill>
        <p:spPr>
          <a:xfrm>
            <a:off x="6189133" y="2657019"/>
            <a:ext cx="2437248" cy="1720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4" descr="DSCN11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193" y="5063067"/>
            <a:ext cx="2625007" cy="1474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812799" y="2188731"/>
            <a:ext cx="771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МАСТЕР-КЛАССЫ /                  /ВЫСТАВКИ/                ПРОЕКТЫ /                 / ПОСТ КРОССИНГ</a:t>
            </a:r>
            <a:endParaRPr lang="ru-RU" sz="1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pic>
        <p:nvPicPr>
          <p:cNvPr id="16" name="Picture 3" descr="D:\мои выступления\IMG_94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8267" y="5063066"/>
            <a:ext cx="2497664" cy="1468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586206" y="939800"/>
            <a:ext cx="8238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Методическое и информационное сопровождение деятельности педагогов в рамках ГМО проходит через организацию и проведение теоретических и практических мероприятий,  где поднимаются вопросы, связанные с организацией работы по патриотическому воспитанию детей дошкольного возраста с учетом требований ФГОС ДО, диссимиляции положительного педагогического опыта педагогов г. Орска и  публикации методических материалов в СМИ.</a:t>
            </a:r>
            <a:endParaRPr lang="ru-RU" sz="14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7" cstate="print"/>
          <a:srcRect l="6159" t="7996" r="7399" b="8603"/>
          <a:stretch/>
        </p:blipFill>
        <p:spPr bwMode="auto">
          <a:xfrm>
            <a:off x="651933" y="2658534"/>
            <a:ext cx="2590799" cy="1710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9501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803" y="167006"/>
            <a:ext cx="88301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Импровизация сообщества </a:t>
            </a:r>
          </a:p>
          <a:p>
            <a:pPr lvl="0"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(</a:t>
            </a: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Направления 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работы </a:t>
            </a: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с детьми)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13000" y="3369734"/>
            <a:ext cx="4521200" cy="1813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работы ГМО по направлению работы с детьми представлены традиционные и инновационные  формы взаимодействия: занятия, экскурсии, проекты, ранняя профориентация, досуги, игры, встречи,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муьтипликация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079" y="3014336"/>
            <a:ext cx="2066121" cy="1480058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16065" t="5040" r="7391" b="5921"/>
          <a:stretch>
            <a:fillRect/>
          </a:stretch>
        </p:blipFill>
        <p:spPr bwMode="auto">
          <a:xfrm>
            <a:off x="389505" y="4994137"/>
            <a:ext cx="2294429" cy="1643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D:\мои выступления\конкурс рисунков Моя Великая Родина\Коллективная работа С Днём Победы!.jpg"/>
          <p:cNvPicPr>
            <a:picLocks noChangeAspect="1" noChangeArrowheads="1"/>
          </p:cNvPicPr>
          <p:nvPr/>
        </p:nvPicPr>
        <p:blipFill rotWithShape="1">
          <a:blip r:embed="rId4" cstate="print"/>
          <a:srcRect l="6677" t="18772" r="6024"/>
          <a:stretch/>
        </p:blipFill>
        <p:spPr bwMode="auto">
          <a:xfrm>
            <a:off x="6739467" y="3044533"/>
            <a:ext cx="2118310" cy="156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1000" y="926798"/>
            <a:ext cx="2132023" cy="1706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мастега\AppData\Local\Microsoft\Windows\Temporary Internet Files\Content.Word\20170509_103338(0).jpg"/>
          <p:cNvPicPr/>
          <p:nvPr/>
        </p:nvPicPr>
        <p:blipFill rotWithShape="1">
          <a:blip r:embed="rId6" cstate="print"/>
          <a:srcRect l="7134"/>
          <a:stretch/>
        </p:blipFill>
        <p:spPr bwMode="auto">
          <a:xfrm rot="5400000">
            <a:off x="509674" y="746744"/>
            <a:ext cx="1714800" cy="1854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F:\Осень 2014 - копия\IMG_9211.JPG"/>
          <p:cNvPicPr>
            <a:picLocks noChangeAspect="1" noChangeArrowheads="1"/>
          </p:cNvPicPr>
          <p:nvPr/>
        </p:nvPicPr>
        <p:blipFill>
          <a:blip r:embed="rId7" cstate="print"/>
          <a:srcRect r="21396"/>
          <a:stretch>
            <a:fillRect/>
          </a:stretch>
        </p:blipFill>
        <p:spPr bwMode="auto">
          <a:xfrm>
            <a:off x="3101221" y="1117599"/>
            <a:ext cx="3096379" cy="2223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Содержимое 4" descr="DSC00062.JPG"/>
          <p:cNvPicPr>
            <a:picLocks noChangeAspect="1"/>
          </p:cNvPicPr>
          <p:nvPr/>
        </p:nvPicPr>
        <p:blipFill>
          <a:blip r:embed="rId8" cstate="print"/>
          <a:srcRect r="-798" b="14000"/>
          <a:stretch>
            <a:fillRect/>
          </a:stretch>
        </p:blipFill>
        <p:spPr>
          <a:xfrm>
            <a:off x="6457736" y="5046133"/>
            <a:ext cx="2389931" cy="1613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E:\фото ДОУ\День народного единства\DSC_009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80748" y="5156200"/>
            <a:ext cx="2183453" cy="1528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1632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803" y="192406"/>
            <a:ext cx="88301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 Cond" panose="020B0706030402020204" pitchFamily="34" charset="0"/>
              </a:rPr>
              <a:t>Импровизация сообщества </a:t>
            </a:r>
          </a:p>
          <a:p>
            <a:pPr lvl="0"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(</a:t>
            </a: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Направления 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работы </a:t>
            </a: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с детьми)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9289" y="2838802"/>
            <a:ext cx="82499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 /  ФЛЕШМОБЫ /  ЧЕЛЕНДЖЫ /  ЛИНЕЙКИ / ФЕСТИВАЛИ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F:\фотографии\DSCN5476.JPG"/>
          <p:cNvPicPr>
            <a:picLocks noChangeAspect="1" noChangeArrowheads="1"/>
          </p:cNvPicPr>
          <p:nvPr/>
        </p:nvPicPr>
        <p:blipFill>
          <a:blip r:embed="rId2" cstate="print"/>
          <a:srcRect t="6547" b="6440"/>
          <a:stretch>
            <a:fillRect/>
          </a:stretch>
        </p:blipFill>
        <p:spPr bwMode="auto">
          <a:xfrm>
            <a:off x="567267" y="3182257"/>
            <a:ext cx="2442030" cy="1608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DSC023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0667" y="1153160"/>
            <a:ext cx="2497666" cy="1491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DSC02316.JPG"/>
          <p:cNvPicPr>
            <a:picLocks noChangeAspect="1"/>
          </p:cNvPicPr>
          <p:nvPr/>
        </p:nvPicPr>
        <p:blipFill>
          <a:blip r:embed="rId4" cstate="print"/>
          <a:srcRect r="25874"/>
          <a:stretch>
            <a:fillRect/>
          </a:stretch>
        </p:blipFill>
        <p:spPr>
          <a:xfrm>
            <a:off x="3426896" y="1162445"/>
            <a:ext cx="2311087" cy="1490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 descr="D:\мои выступления\проект ВОВ, моя малая родина\Новая папка\SL3742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9133" y="3222007"/>
            <a:ext cx="2501879" cy="1642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SL374320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3352801" y="5029622"/>
            <a:ext cx="2536371" cy="1610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SL374114.JPG"/>
          <p:cNvPicPr>
            <a:picLocks noGrp="1" noChangeAspect="1"/>
          </p:cNvPicPr>
          <p:nvPr isPhoto="1"/>
        </p:nvPicPr>
        <p:blipFill rotWithShape="1">
          <a:blip r:embed="rId7" cstate="print">
            <a:lum/>
          </a:blip>
          <a:srcRect l="16965" b="11119"/>
          <a:stretch/>
        </p:blipFill>
        <p:spPr>
          <a:xfrm>
            <a:off x="584200" y="1168057"/>
            <a:ext cx="2429933" cy="1493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Содержимое 5" descr="SL3743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447" y="5046740"/>
            <a:ext cx="2466220" cy="159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SL374094.JPG"/>
          <p:cNvPicPr>
            <a:picLocks noGrp="1" noChangeAspect="1"/>
          </p:cNvPicPr>
          <p:nvPr isPhoto="1"/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6180667" y="5020734"/>
            <a:ext cx="2497666" cy="1603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Содержимое 5" descr="DSC00044.JPG"/>
          <p:cNvPicPr>
            <a:picLocks noChangeAspect="1"/>
          </p:cNvPicPr>
          <p:nvPr/>
        </p:nvPicPr>
        <p:blipFill>
          <a:blip r:embed="rId10" cstate="print"/>
          <a:srcRect l="256" t="15691" r="1679" b="13968"/>
          <a:stretch>
            <a:fillRect/>
          </a:stretch>
        </p:blipFill>
        <p:spPr>
          <a:xfrm>
            <a:off x="3343031" y="3209473"/>
            <a:ext cx="2566702" cy="1582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4992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1714</TotalTime>
  <Words>610</Words>
  <Application>Microsoft Office PowerPoint</Application>
  <PresentationFormat>Экран (4:3)</PresentationFormat>
  <Paragraphs>90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Андрей</cp:lastModifiedBy>
  <cp:revision>156</cp:revision>
  <dcterms:created xsi:type="dcterms:W3CDTF">2023-01-17T13:48:49Z</dcterms:created>
  <dcterms:modified xsi:type="dcterms:W3CDTF">2023-01-26T17:54:13Z</dcterms:modified>
</cp:coreProperties>
</file>