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302" r:id="rId4"/>
    <p:sldId id="279" r:id="rId5"/>
    <p:sldId id="284" r:id="rId6"/>
    <p:sldId id="288" r:id="rId7"/>
    <p:sldId id="296" r:id="rId8"/>
    <p:sldId id="297" r:id="rId9"/>
    <p:sldId id="298" r:id="rId10"/>
    <p:sldId id="299" r:id="rId11"/>
    <p:sldId id="300" r:id="rId12"/>
    <p:sldId id="301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92D14"/>
    <a:srgbClr val="1E1E20"/>
    <a:srgbClr val="4D4D4D"/>
    <a:srgbClr val="35759D"/>
    <a:srgbClr val="35B19D"/>
    <a:srgbClr val="E8E8E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07" autoAdjust="0"/>
    <p:restoredTop sz="95596" autoAdjust="0"/>
  </p:normalViewPr>
  <p:slideViewPr>
    <p:cSldViewPr>
      <p:cViewPr varScale="1">
        <p:scale>
          <a:sx n="80" d="100"/>
          <a:sy n="80" d="100"/>
        </p:scale>
        <p:origin x="178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DDD70A3-94E8-4138-9591-46A05F775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75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6E8E01-2660-49C5-A58F-215DA8770945}" type="slidenum">
              <a:rPr lang="en-US" altLang="ru-RU" sz="1200"/>
              <a:pPr eaLnBrk="1" hangingPunct="1"/>
              <a:t>1</a:t>
            </a:fld>
            <a:endParaRPr lang="en-US" altLang="ru-RU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0ED04A-259A-408E-B9EE-7931907FC8F1}" type="slidenum">
              <a:rPr lang="en-US" altLang="ru-RU" sz="1200"/>
              <a:pPr eaLnBrk="1" hangingPunct="1"/>
              <a:t>2</a:t>
            </a:fld>
            <a:endParaRPr lang="en-US" altLang="ru-RU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03B00D-3296-4878-9FE1-AFAA932E873B}" type="slidenum">
              <a:rPr lang="en-US" altLang="ru-RU" sz="1200"/>
              <a:pPr eaLnBrk="1" hangingPunct="1"/>
              <a:t>4</a:t>
            </a:fld>
            <a:endParaRPr lang="en-US" altLang="ru-RU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03B00D-3296-4878-9FE1-AFAA932E873B}" type="slidenum">
              <a:rPr lang="en-US" altLang="ru-RU" sz="1200"/>
              <a:pPr eaLnBrk="1" hangingPunct="1"/>
              <a:t>5</a:t>
            </a:fld>
            <a:endParaRPr lang="en-US" altLang="ru-RU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03B00D-3296-4878-9FE1-AFAA932E873B}" type="slidenum">
              <a:rPr lang="en-US" altLang="ru-RU" sz="1200"/>
              <a:pPr eaLnBrk="1" hangingPunct="1"/>
              <a:t>6</a:t>
            </a:fld>
            <a:endParaRPr lang="en-US" altLang="ru-RU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82072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7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6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6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046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3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0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4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44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2831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065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140174/e20e07c635fef774b363dcf3da4bc91d29368299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ChangeArrowheads="1"/>
          </p:cNvSpPr>
          <p:nvPr/>
        </p:nvSpPr>
        <p:spPr bwMode="auto">
          <a:xfrm>
            <a:off x="0" y="3068960"/>
            <a:ext cx="9175531" cy="1981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«Трансформация системы воспитания:</a:t>
            </a:r>
          </a:p>
          <a:p>
            <a:pPr eaLnBrk="1" hangingPunct="1"/>
            <a:r>
              <a:rPr lang="ru-RU" alt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стратегии, риски и возможности»</a:t>
            </a:r>
            <a:endParaRPr lang="ru-RU" altLang="ru-RU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18997" y="404664"/>
            <a:ext cx="7369224" cy="1008112"/>
          </a:xfr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администрации г. Орска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Научно-методический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управления образования администрации г. Орска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513469" y="1412776"/>
            <a:ext cx="6084676" cy="533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АВГУСТОВСКОЕ СОВЕЩАНИЕ 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1944216" cy="1526012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99592" y="188640"/>
            <a:ext cx="8015808" cy="1296144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rgbClr val="1E1E2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lang="ru-RU" sz="2800" b="1" kern="0" noProof="0" dirty="0" smtClean="0">
                <a:solidFill>
                  <a:srgbClr val="1E1E2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E1E2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этап: </a:t>
            </a:r>
          </a:p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E1E2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Обсуждение и утверждение проекта рабочей программы воспитания</a:t>
            </a:r>
            <a:endParaRPr kumimoji="0" lang="en-US" alt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1E1E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99592" y="1630362"/>
            <a:ext cx="8015808" cy="503899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lnSpc>
                <a:spcPct val="80000"/>
              </a:lnSpc>
              <a:spcBef>
                <a:spcPct val="20000"/>
              </a:spcBef>
              <a:defRPr/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80000"/>
              </a:lnSpc>
              <a:spcBef>
                <a:spcPct val="20000"/>
              </a:spcBef>
              <a:defRPr/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99592" y="3362508"/>
            <a:ext cx="784887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Статья 2. Основные понятия, используемые в настоящем Федеральном законе</a:t>
            </a:r>
            <a:endParaRPr kumimoji="0" lang="ru-RU" sz="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 9. образовательная программа - комплекс основных характеристик образования (объем, содержание, планируемые результаты) и организационно-педагогических условий,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оценочных и методических материалов, а также в предусмотренных настоящим Федеральным законом случаях в виде рабочей программы воспитания, календарного плана воспитательной работы, форм аттестации.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71600" y="1651737"/>
            <a:ext cx="78488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Статья 12.1. Общие требования к организации воспитания обучающихся </a:t>
            </a:r>
            <a:endParaRPr kumimoji="0" lang="ru-RU" sz="18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 3.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разработке рабочих программ воспитания и календарных планов воспитательной работы имеют право принимать участие указанные в 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части 6 статьи 26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настоящего Федерального закона советы обучающихся, советы родителей, представительные органы обучающихся (при их наличии).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81200" y="188640"/>
            <a:ext cx="6934200" cy="295232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noProof="0" dirty="0" smtClean="0">
                <a:solidFill>
                  <a:srgbClr val="1E1E2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6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E1E2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этап: </a:t>
            </a:r>
          </a:p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E1E2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Размещение рабочей программы воспитания и календарного плана на официальном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1E1E2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сайте ОО в информационно-телекоммуникационной сети «Интернет» в срок до 01.09.2021 г.</a:t>
            </a:r>
            <a:endParaRPr kumimoji="0" lang="en-US" alt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1E1E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645024"/>
            <a:ext cx="6408712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sun9-41.userapi.com/c637619/v637619089/2d7c5/xVghn9tNCE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E:\АВГУСТОВКА 2021\kartinki_delaj_del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79914" cy="59375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899592" y="1196752"/>
            <a:ext cx="7315200" cy="2304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altLang="ru-RU" sz="4000" dirty="0" smtClean="0">
                <a:solidFill>
                  <a:srgbClr val="4D4D4D"/>
                </a:solidFill>
              </a:rPr>
              <a:t/>
            </a:r>
            <a:br>
              <a:rPr lang="ru-RU" altLang="ru-RU" sz="4000" dirty="0" smtClean="0">
                <a:solidFill>
                  <a:srgbClr val="4D4D4D"/>
                </a:solidFill>
              </a:rPr>
            </a:b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Проектирование рабочей программы воспитания: организационно – управленческий аспект</a:t>
            </a:r>
            <a:r>
              <a:rPr lang="ru-RU" sz="4000" dirty="0" smtClean="0">
                <a:solidFill>
                  <a:srgbClr val="000000"/>
                </a:solidFill>
              </a:rPr>
              <a:t> </a:t>
            </a:r>
            <a:br>
              <a:rPr lang="ru-RU" sz="4000" dirty="0" smtClean="0">
                <a:solidFill>
                  <a:srgbClr val="000000"/>
                </a:solidFill>
              </a:rPr>
            </a:br>
            <a:endParaRPr lang="ru-RU" altLang="ru-RU" sz="4000" dirty="0" smtClean="0">
              <a:solidFill>
                <a:srgbClr val="000000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35896" y="4221088"/>
            <a:ext cx="4746104" cy="19442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Докладчик: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О.Е.Тимошина, заведующий МДОАУ «Детский сад № 96 г.Орска»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АВГУСТОВКА 2021\картинки\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285" y="620688"/>
            <a:ext cx="8479430" cy="56166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764704"/>
            <a:ext cx="1368152" cy="1080120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2"/>
            <a:ext cx="6934200" cy="4894981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ru-RU" sz="1800" dirty="0" smtClean="0"/>
          </a:p>
          <a:p>
            <a:pPr>
              <a:lnSpc>
                <a:spcPct val="80000"/>
              </a:lnSpc>
              <a:buNone/>
            </a:pPr>
            <a:endParaRPr lang="en-US" altLang="ru-RU" sz="1800" dirty="0" smtClean="0">
              <a:solidFill>
                <a:srgbClr val="4D4D4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17693"/>
            <a:ext cx="69127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29 декабря 2012 г. №273-ФЗ «Об образовании в Российской Федерации».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Российской Федерации от 29 мая 2015 г. № 996-р об утверждении Стратегия развития воспитания в Российской Федерации на период до 2025 года.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Распоряжение Правительства Российской Федерации от 12 ноября 2020 г. № 2945-р об утверждении Плана мероприятий по реализации в 2021 - 2025 годах Стратегии развития воспитания в Российской Федерации на период до 2025 года.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17 октября 2013 г. № 1155 г. Москва «Об утверждении федерального государственного образовательного стандарта дошкольного образования».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84784"/>
            <a:ext cx="6912768" cy="37829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91680" y="332656"/>
            <a:ext cx="6912768" cy="936104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Организационно-управленческий цикл при проектировании рабочей программы воспитания</a:t>
            </a:r>
            <a:endParaRPr kumimoji="0" lang="en-US" altLang="ru-RU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63688" y="5589240"/>
            <a:ext cx="6912768" cy="936104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Управленческий цикл представляет собой постоянно повторяющуюся замкнутую последовательность действий, направленных на достижение организационных целей.</a:t>
            </a:r>
            <a:endParaRPr kumimoji="0" lang="en-US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640"/>
            <a:ext cx="6934200" cy="108012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1E1E20"/>
                </a:solidFill>
                <a:latin typeface="Times New Roman" pitchFamily="18" charset="0"/>
                <a:cs typeface="Times New Roman" pitchFamily="18" charset="0"/>
              </a:rPr>
              <a:t>1 этап: </a:t>
            </a:r>
            <a:br>
              <a:rPr lang="ru-RU" sz="2800" b="1" dirty="0" smtClean="0">
                <a:solidFill>
                  <a:srgbClr val="1E1E2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E1E20"/>
                </a:solidFill>
                <a:latin typeface="Times New Roman" pitchFamily="18" charset="0"/>
                <a:cs typeface="Times New Roman" pitchFamily="18" charset="0"/>
              </a:rPr>
              <a:t>Подготовка педагогического коллектива к разработке программы</a:t>
            </a:r>
            <a:endParaRPr lang="en-US" altLang="ru-RU" sz="2800" b="1" dirty="0" smtClean="0">
              <a:solidFill>
                <a:srgbClr val="1E1E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7513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buNone/>
            </a:pPr>
            <a:endParaRPr lang="ru-RU" sz="1800" dirty="0" smtClean="0"/>
          </a:p>
          <a:p>
            <a:pPr>
              <a:lnSpc>
                <a:spcPct val="80000"/>
              </a:lnSpc>
              <a:buFont typeface="+mj-lt"/>
              <a:buAutoNum type="arabicParenR"/>
            </a:pPr>
            <a:endParaRPr lang="ru-RU" altLang="ru-RU" sz="2400" b="1" dirty="0" smtClean="0">
              <a:solidFill>
                <a:srgbClr val="1E1E2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+mj-lt"/>
              <a:buAutoNum type="arabicParenR"/>
            </a:pPr>
            <a:r>
              <a:rPr lang="ru-RU" altLang="ru-RU" sz="2400" b="1" dirty="0" smtClean="0">
                <a:solidFill>
                  <a:srgbClr val="1E1E20"/>
                </a:solidFill>
                <a:latin typeface="Times New Roman" pitchFamily="18" charset="0"/>
                <a:cs typeface="Times New Roman" pitchFamily="18" charset="0"/>
              </a:rPr>
              <a:t>Постановка цели.</a:t>
            </a:r>
          </a:p>
          <a:p>
            <a:pPr>
              <a:lnSpc>
                <a:spcPct val="80000"/>
              </a:lnSpc>
              <a:buFont typeface="+mj-lt"/>
              <a:buAutoNum type="arabicParenR"/>
            </a:pPr>
            <a:endParaRPr lang="ru-RU" altLang="ru-RU" sz="2400" b="1" dirty="0" smtClean="0">
              <a:solidFill>
                <a:srgbClr val="1E1E2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+mj-lt"/>
              <a:buAutoNum type="arabicParenR"/>
            </a:pPr>
            <a:r>
              <a:rPr lang="ru-RU" altLang="ru-RU" sz="2400" b="1" dirty="0" smtClean="0">
                <a:solidFill>
                  <a:srgbClr val="1E1E20"/>
                </a:solidFill>
                <a:latin typeface="Times New Roman" pitchFamily="18" charset="0"/>
                <a:cs typeface="Times New Roman" pitchFamily="18" charset="0"/>
              </a:rPr>
              <a:t>Изучение нормативных документов, проекта примерной программы воспитания и анализа основных понятий.</a:t>
            </a:r>
          </a:p>
          <a:p>
            <a:pPr>
              <a:lnSpc>
                <a:spcPct val="80000"/>
              </a:lnSpc>
              <a:buFont typeface="+mj-lt"/>
              <a:buAutoNum type="arabicParenR"/>
            </a:pPr>
            <a:endParaRPr lang="ru-RU" altLang="ru-RU" sz="2400" b="1" dirty="0" smtClean="0">
              <a:solidFill>
                <a:srgbClr val="1E1E2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+mj-lt"/>
              <a:buAutoNum type="arabicParenR"/>
            </a:pPr>
            <a:r>
              <a:rPr lang="ru-RU" altLang="ru-RU" sz="2400" b="1" dirty="0" smtClean="0">
                <a:solidFill>
                  <a:srgbClr val="1E1E20"/>
                </a:solidFill>
                <a:latin typeface="Times New Roman" pitchFamily="18" charset="0"/>
                <a:cs typeface="Times New Roman" pitchFamily="18" charset="0"/>
              </a:rPr>
              <a:t>Мотивация педагогического коллектива.</a:t>
            </a:r>
          </a:p>
          <a:p>
            <a:pPr>
              <a:lnSpc>
                <a:spcPct val="80000"/>
              </a:lnSpc>
              <a:buFont typeface="+mj-lt"/>
              <a:buAutoNum type="arabicParenR"/>
            </a:pPr>
            <a:endParaRPr lang="ru-RU" altLang="ru-RU" sz="2400" b="1" dirty="0" smtClean="0">
              <a:solidFill>
                <a:srgbClr val="1E1E2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+mj-lt"/>
              <a:buAutoNum type="arabicParenR"/>
            </a:pPr>
            <a:r>
              <a:rPr lang="ru-RU" altLang="ru-RU" sz="2400" b="1" dirty="0" smtClean="0">
                <a:solidFill>
                  <a:srgbClr val="1E1E20"/>
                </a:solidFill>
                <a:latin typeface="Times New Roman" pitchFamily="18" charset="0"/>
                <a:cs typeface="Times New Roman" pitchFamily="18" charset="0"/>
              </a:rPr>
              <a:t>Создание рабочей группы по проектированию программы.</a:t>
            </a:r>
          </a:p>
          <a:p>
            <a:pPr algn="just">
              <a:lnSpc>
                <a:spcPct val="80000"/>
              </a:lnSpc>
              <a:buFont typeface="+mj-lt"/>
              <a:buAutoNum type="arabicParenR"/>
            </a:pPr>
            <a:endParaRPr lang="ru-RU" altLang="ru-RU" sz="2000" b="1" dirty="0" smtClean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endParaRPr lang="ru-RU" altLang="ru-RU" sz="1800" dirty="0" smtClean="0">
              <a:solidFill>
                <a:srgbClr val="4D4D4D"/>
              </a:solidFill>
            </a:endParaRPr>
          </a:p>
          <a:p>
            <a:pPr algn="just">
              <a:lnSpc>
                <a:spcPct val="80000"/>
              </a:lnSpc>
              <a:buNone/>
            </a:pPr>
            <a:endParaRPr lang="en-US" altLang="ru-RU" sz="1800" dirty="0" smtClean="0">
              <a:solidFill>
                <a:srgbClr val="4D4D4D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4860032" y="2420888"/>
            <a:ext cx="484632" cy="576064"/>
          </a:xfrm>
          <a:prstGeom prst="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5148064" y="3645024"/>
            <a:ext cx="484632" cy="576064"/>
          </a:xfrm>
          <a:prstGeom prst="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8100392" y="4365104"/>
            <a:ext cx="484632" cy="576064"/>
          </a:xfrm>
          <a:prstGeom prst="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2411760" y="1772816"/>
            <a:ext cx="484632" cy="576064"/>
          </a:xfrm>
          <a:prstGeom prst="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81200" y="188640"/>
            <a:ext cx="6934200" cy="122413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rgbClr val="1E1E2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E1E2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этап: </a:t>
            </a:r>
          </a:p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E1E2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Изучение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1E1E2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состояния и результатов воспитательной деятельности в ДОО</a:t>
            </a:r>
            <a:endParaRPr kumimoji="0" lang="en-US" alt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1E1E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81200" y="1630362"/>
            <a:ext cx="6934200" cy="475096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Изучается: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1E1E2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Состояние воспитательного процесса и особенности сложившейся в ОО системы воспитания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E1E2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E1E2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Проводится анкетирование по выявлению образовательных запросов воспитанников и родителей (законных представителей).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E1E2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Анализируются условия (психолого-педагогические,</a:t>
            </a:r>
            <a:r>
              <a:rPr kumimoji="0" lang="ru-RU" alt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1E1E2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материально-технические, информационные, кадровые).</a:t>
            </a:r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1E1E2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E1E2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Планируемые личностные результаты.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ru-RU" alt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Выгнутая вверх стрелка 5"/>
          <p:cNvSpPr/>
          <p:nvPr/>
        </p:nvSpPr>
        <p:spPr bwMode="auto">
          <a:xfrm>
            <a:off x="3635896" y="1700808"/>
            <a:ext cx="1216152" cy="731520"/>
          </a:xfrm>
          <a:prstGeom prst="curved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81200" y="188640"/>
            <a:ext cx="6934200" cy="1296144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noProof="0" dirty="0" smtClean="0">
                <a:solidFill>
                  <a:srgbClr val="1E1E2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E1E2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этап: </a:t>
            </a:r>
          </a:p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E1E2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Коллективное обсуждение результатов анализа состояния и воспитательной деятельности в ДОО</a:t>
            </a:r>
            <a:endParaRPr kumimoji="0" lang="en-US" alt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1E1E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81200" y="1630362"/>
            <a:ext cx="6934200" cy="475096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E1E2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Обобщение результатов всестороннего анализа, отражающих</a:t>
            </a:r>
            <a:r>
              <a:rPr kumimoji="0" lang="ru-RU" alt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1E1E2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мнение разных социальных групп.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ru-RU" altLang="ru-RU" sz="2000" b="1" kern="0" baseline="0" dirty="0" smtClean="0">
                <a:solidFill>
                  <a:srgbClr val="1E1E20"/>
                </a:solidFill>
                <a:latin typeface="Times New Roman" pitchFamily="18" charset="0"/>
                <a:cs typeface="Times New Roman" pitchFamily="18" charset="0"/>
              </a:rPr>
              <a:t>Обсуждение</a:t>
            </a:r>
            <a:r>
              <a:rPr lang="ru-RU" altLang="ru-RU" sz="2000" b="1" kern="0" dirty="0" smtClean="0">
                <a:solidFill>
                  <a:srgbClr val="1E1E20"/>
                </a:solidFill>
                <a:latin typeface="Times New Roman" pitchFamily="18" charset="0"/>
                <a:cs typeface="Times New Roman" pitchFamily="18" charset="0"/>
              </a:rPr>
              <a:t> предложений в программу воспитания с родительской общественностью.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E1E2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Принятие</a:t>
            </a:r>
            <a:r>
              <a:rPr kumimoji="0" lang="ru-RU" alt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1E1E2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управленческих </a:t>
            </a:r>
            <a:r>
              <a:rPr kumimoji="0" lang="ru-RU" alt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1E1E2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решений: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alt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1E1E2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</a:t>
            </a:r>
            <a:r>
              <a:rPr kumimoji="0" lang="ru-RU" alt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1E1E2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повышению профессиональной компетентности по вопросам </a:t>
            </a:r>
            <a:r>
              <a:rPr kumimoji="0" lang="ru-RU" alt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1E1E2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воспитания: </a:t>
            </a:r>
            <a:r>
              <a:rPr lang="ru-RU" altLang="ru-RU" sz="2000" b="1" kern="0" dirty="0" smtClean="0">
                <a:solidFill>
                  <a:srgbClr val="1E1E20"/>
                </a:solidFill>
                <a:latin typeface="Times New Roman" pitchFamily="18" charset="0"/>
                <a:cs typeface="Times New Roman" pitchFamily="18" charset="0"/>
              </a:rPr>
              <a:t>внутреннее </a:t>
            </a:r>
            <a:r>
              <a:rPr lang="ru-RU" altLang="ru-RU" sz="2000" b="1" kern="0" dirty="0" smtClean="0">
                <a:solidFill>
                  <a:srgbClr val="1E1E20"/>
                </a:solidFill>
                <a:latin typeface="Times New Roman" pitchFamily="18" charset="0"/>
                <a:cs typeface="Times New Roman" pitchFamily="18" charset="0"/>
              </a:rPr>
              <a:t>и внешнее обучение, проблемные курсы;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altLang="ru-RU" sz="2000" b="1" kern="0" baseline="0" dirty="0" smtClean="0">
                <a:solidFill>
                  <a:srgbClr val="1E1E20"/>
                </a:solidFill>
                <a:latin typeface="Times New Roman" pitchFamily="18" charset="0"/>
                <a:cs typeface="Times New Roman" pitchFamily="18" charset="0"/>
              </a:rPr>
              <a:t>создание личностно развивающей ППС;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altLang="ru-RU" sz="2000" b="1" kern="0" dirty="0" smtClean="0">
                <a:solidFill>
                  <a:srgbClr val="1E1E2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altLang="ru-RU" sz="2000" b="1" i="0" u="none" strike="noStrike" kern="0" cap="none" spc="0" normalizeH="0" noProof="0" dirty="0" err="1" smtClean="0">
                <a:ln>
                  <a:noFill/>
                </a:ln>
                <a:solidFill>
                  <a:srgbClr val="1E1E2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овершенствование</a:t>
            </a:r>
            <a:r>
              <a:rPr kumimoji="0" lang="ru-RU" alt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1E1E2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материально-технического обеспечения ДОО;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altLang="ru-RU" sz="2000" b="1" kern="0" dirty="0" smtClean="0">
                <a:solidFill>
                  <a:srgbClr val="1E1E20"/>
                </a:solidFill>
                <a:latin typeface="Times New Roman" pitchFamily="18" charset="0"/>
                <a:cs typeface="Times New Roman" pitchFamily="18" charset="0"/>
              </a:rPr>
              <a:t>расширение системы социального партнерства и межсетевого взаимодействия;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ru-RU" altLang="ru-RU" sz="2000" b="1" kern="0" dirty="0" smtClean="0">
                <a:solidFill>
                  <a:srgbClr val="1E1E2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kumimoji="0" lang="ru-RU" altLang="ru-RU" sz="2000" b="1" i="0" u="none" strike="noStrike" kern="0" cap="none" spc="0" normalizeH="0" noProof="0" dirty="0" err="1" smtClean="0">
                <a:ln>
                  <a:noFill/>
                </a:ln>
                <a:solidFill>
                  <a:srgbClr val="1E1E2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частие</a:t>
            </a:r>
            <a:r>
              <a:rPr kumimoji="0" lang="ru-RU" alt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1E1E2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социально-значимых проектах всех участников образовательных отношений (</a:t>
            </a:r>
            <a:r>
              <a:rPr kumimoji="0" lang="ru-RU" altLang="ru-RU" sz="2000" b="1" i="0" u="none" strike="noStrike" kern="0" cap="none" spc="0" normalizeH="0" noProof="0" dirty="0" err="1" smtClean="0">
                <a:ln>
                  <a:noFill/>
                </a:ln>
                <a:solidFill>
                  <a:srgbClr val="1E1E2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грантовых</a:t>
            </a:r>
            <a:r>
              <a:rPr kumimoji="0" lang="ru-RU" alt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1E1E2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благотворительных конкурсах).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ru-RU" alt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81200" y="188640"/>
            <a:ext cx="6934200" cy="1296144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rgbClr val="1E1E2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lang="ru-RU" sz="2800" b="1" kern="0" noProof="0" dirty="0" smtClean="0">
                <a:solidFill>
                  <a:srgbClr val="1E1E2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E1E2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этап: </a:t>
            </a:r>
          </a:p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E1E2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Коллективная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1E1E2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разработка и оформление рабочей программы воспитания</a:t>
            </a:r>
            <a:endParaRPr kumimoji="0" lang="en-US" alt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1E1E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81200" y="1630362"/>
            <a:ext cx="6934200" cy="475096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Формируется</a:t>
            </a:r>
            <a:r>
              <a:rPr kumimoji="0" lang="ru-RU" altLang="ru-RU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единая творческая группа для оформления программы воспитания.</a:t>
            </a:r>
            <a:endParaRPr kumimoji="0" lang="ru-RU" altLang="ru-RU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8" name="AutoShape 2" descr="https://pediatrinfo.ru/wp-content/uploads/6/c/f/6cff3d10508eb184e30a0906d63e52e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E:\АВГУСТОВКА 2021\картинки\6cff3d10508eb184e30a0906d63e52e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149080"/>
            <a:ext cx="2745579" cy="2059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E:\АВГУСТОВКА 2021\картинки\a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925016"/>
            <a:ext cx="3240360" cy="2161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трелка вниз 6"/>
          <p:cNvSpPr/>
          <p:nvPr/>
        </p:nvSpPr>
        <p:spPr bwMode="auto">
          <a:xfrm>
            <a:off x="8028384" y="2708920"/>
            <a:ext cx="484632" cy="978408"/>
          </a:xfrm>
          <a:prstGeom prst="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Стрелка вниз 7"/>
          <p:cNvSpPr/>
          <p:nvPr/>
        </p:nvSpPr>
        <p:spPr bwMode="auto">
          <a:xfrm rot="5400000">
            <a:off x="6516216" y="2780928"/>
            <a:ext cx="484632" cy="978408"/>
          </a:xfrm>
          <a:prstGeom prst="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5F5F5F"/>
      </a:dk1>
      <a:lt1>
        <a:srgbClr val="FFFFFF"/>
      </a:lt1>
      <a:dk2>
        <a:srgbClr val="FFFFFF"/>
      </a:dk2>
      <a:lt2>
        <a:srgbClr val="820044"/>
      </a:lt2>
      <a:accent1>
        <a:srgbClr val="E70303"/>
      </a:accent1>
      <a:accent2>
        <a:srgbClr val="F96F1C"/>
      </a:accent2>
      <a:accent3>
        <a:srgbClr val="FFFFFF"/>
      </a:accent3>
      <a:accent4>
        <a:srgbClr val="505050"/>
      </a:accent4>
      <a:accent5>
        <a:srgbClr val="F1AAAA"/>
      </a:accent5>
      <a:accent6>
        <a:srgbClr val="E26418"/>
      </a:accent6>
      <a:hlink>
        <a:srgbClr val="BD0345"/>
      </a:hlink>
      <a:folHlink>
        <a:srgbClr val="660033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444</TotalTime>
  <Words>562</Words>
  <Application>Microsoft Office PowerPoint</Application>
  <PresentationFormat>Экран (4:3)</PresentationFormat>
  <Paragraphs>62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Microsoft Sans Serif</vt:lpstr>
      <vt:lpstr>Times New Roman</vt:lpstr>
      <vt:lpstr>Wingdings</vt:lpstr>
      <vt:lpstr>powerpoint-template</vt:lpstr>
      <vt:lpstr> Управление образования администрации г. Орска  Научно-методический центр управления образования администрации г. Орска </vt:lpstr>
      <vt:lpstr> Проектирование рабочей программы воспитания: организационно – управленческий аспект  </vt:lpstr>
      <vt:lpstr>Презентация PowerPoint</vt:lpstr>
      <vt:lpstr>Презентация PowerPoint</vt:lpstr>
      <vt:lpstr>Презентация PowerPoint</vt:lpstr>
      <vt:lpstr>1 этап:  Подготовка педагогического коллектива к разработке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Оксана</cp:lastModifiedBy>
  <cp:revision>43</cp:revision>
  <dcterms:created xsi:type="dcterms:W3CDTF">2021-08-18T07:22:57Z</dcterms:created>
  <dcterms:modified xsi:type="dcterms:W3CDTF">2021-08-24T07:16:36Z</dcterms:modified>
</cp:coreProperties>
</file>