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webextensions/webextension1.xml" ContentType="application/vnd.ms-office.webextensio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webextensions/taskpanes.xml" ContentType="application/vnd.ms-office.webextensiontaskpan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89" r:id="rId5"/>
    <p:sldId id="290" r:id="rId6"/>
    <p:sldId id="302" r:id="rId7"/>
    <p:sldId id="301" r:id="rId8"/>
    <p:sldId id="293" r:id="rId9"/>
    <p:sldId id="294" r:id="rId10"/>
    <p:sldId id="304" r:id="rId11"/>
    <p:sldId id="303" r:id="rId12"/>
    <p:sldId id="306" r:id="rId13"/>
    <p:sldId id="300" r:id="rId14"/>
    <p:sldId id="297" r:id="rId15"/>
    <p:sldId id="307" r:id="rId16"/>
    <p:sldId id="299" r:id="rId17"/>
    <p:sldId id="305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82" autoAdjust="0"/>
    <p:restoredTop sz="93725" autoAdjust="0"/>
  </p:normalViewPr>
  <p:slideViewPr>
    <p:cSldViewPr snapToGrid="0" showGuides="1">
      <p:cViewPr>
        <p:scale>
          <a:sx n="60" d="100"/>
          <a:sy n="60" d="100"/>
        </p:scale>
        <p:origin x="-1362" y="-264"/>
      </p:cViewPr>
      <p:guideLst>
        <p:guide orient="horz" pos="1344"/>
        <p:guide orient="horz" pos="3744"/>
        <p:guide pos="576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8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41AB7D-603F-4C55-AE7B-5211AC180C52}" type="datetime1">
              <a:rPr lang="ru-RU" smtClean="0"/>
              <a:pPr rtl="0"/>
              <a:t>04.03.2024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951D7-23E2-4C21-B953-290DF0767D68}" type="datetime1">
              <a:rPr lang="ru-RU" smtClean="0"/>
              <a:pPr/>
              <a:t>04.03.2024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65AA7-F7C4-4E88-B3F3-5238A278775D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754489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087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517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21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254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2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726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299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700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443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5AA7-F7C4-4E88-B3F3-5238A27877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312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текст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1860281967"/>
      </p:ext>
    </p:extLst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857116349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2930501832"/>
      </p:ext>
    </p:extLst>
  </p:cSld>
  <p:clrMapOvr>
    <a:masterClrMapping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=""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  <p:pic>
        <p:nvPicPr>
          <p:cNvPr id="3" name="Графический объект 2">
            <a:extLst>
              <a:ext uri="{FF2B5EF4-FFF2-40B4-BE49-F238E27FC236}">
                <a16:creationId xmlns="" xmlns:a16="http://schemas.microsoft.com/office/drawing/2014/main" id="{1F778D16-894A-4379-8B5B-DC24234515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514848" y="2240374"/>
            <a:ext cx="7416000" cy="235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029610"/>
      </p:ext>
    </p:extLst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=""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560476140"/>
      </p:ext>
    </p:extLst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 6">
            <a:extLst>
              <a:ext uri="{FF2B5EF4-FFF2-40B4-BE49-F238E27FC236}">
                <a16:creationId xmlns=""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="" xmlns:a16="http://schemas.microsoft.com/office/drawing/2014/main" id="{09C8060D-32CA-4A3C-9EAF-A2D3801AB8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8022504"/>
      </p:ext>
    </p:extLst>
  </p:cSld>
  <p:clrMapOvr>
    <a:masterClrMapping/>
  </p:clrMapOvr>
  <p:transition>
    <p:wheel spokes="1"/>
  </p:transition>
  <p:extLst mod="1">
    <p:ext uri="{DCECCB84-F9BA-43D5-87BE-67443E8EF086}">
      <p15:sldGuideLst xmlns=""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2630451732"/>
      </p:ext>
    </p:extLst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Графический объект 15">
            <a:extLst>
              <a:ext uri="{FF2B5EF4-FFF2-40B4-BE49-F238E27FC236}">
                <a16:creationId xmlns=""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Добавить 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838183944"/>
      </p:ext>
    </p:extLst>
  </p:cSld>
  <p:clrMapOvr>
    <a:masterClrMapping/>
  </p:clrMapOvr>
  <p:transition>
    <p:wheel spokes="1"/>
  </p:transition>
  <p:extLst mod="1">
    <p:ext uri="{DCECCB84-F9BA-43D5-87BE-67443E8EF086}">
      <p15:sldGuideLst xmlns=""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ransition>
    <p:wheel spokes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0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0" y="251108"/>
            <a:ext cx="8791605" cy="640080"/>
          </a:xfrm>
        </p:spPr>
        <p:txBody>
          <a:bodyPr rtlCol="0"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№31 комбинированного вида «Звездочка»  г.Орска»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518" y="1345575"/>
            <a:ext cx="11815482" cy="1636776"/>
          </a:xfrm>
        </p:spPr>
        <p:txBody>
          <a:bodyPr rtlCol="0"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– класс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«Сказка как средство формирования нравственного воспитания детей дошкольного возраста»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0857" y="6150735"/>
            <a:ext cx="6858000" cy="40481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г.Орск, 2024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dirty="0"/>
          </a:p>
        </p:txBody>
      </p:sp>
      <p:pic>
        <p:nvPicPr>
          <p:cNvPr id="8" name="Графический объект 7" descr="Изображение символа синего рюкзака со школьными принадлежностями ">
            <a:extLst>
              <a:ext uri="{FF2B5EF4-FFF2-40B4-BE49-F238E27FC236}">
                <a16:creationId xmlns=""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324" y="3870589"/>
            <a:ext cx="2483858" cy="1709233"/>
          </a:xfrm>
          <a:prstGeom prst="rect">
            <a:avLst/>
          </a:prstGeom>
        </p:spPr>
      </p:pic>
      <p:pic>
        <p:nvPicPr>
          <p:cNvPr id="10" name="Графический объект 9" descr="Изображение символа лиловой книги ">
            <a:extLst>
              <a:ext uri="{FF2B5EF4-FFF2-40B4-BE49-F238E27FC236}">
                <a16:creationId xmlns=""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497090" y="3820786"/>
            <a:ext cx="1775352" cy="2059055"/>
          </a:xfrm>
          <a:prstGeom prst="rect">
            <a:avLst/>
          </a:prstGeom>
        </p:spPr>
      </p:pic>
      <p:pic>
        <p:nvPicPr>
          <p:cNvPr id="6" name="Графический объект 5" descr="Изображение символа глобуса ">
            <a:extLst>
              <a:ext uri="{FF2B5EF4-FFF2-40B4-BE49-F238E27FC236}">
                <a16:creationId xmlns=""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0052" y="3838068"/>
            <a:ext cx="2213723" cy="1748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6431" y="5134709"/>
            <a:ext cx="3235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Подготовила:  </a:t>
            </a:r>
            <a:endParaRPr lang="ru-RU" dirty="0" smtClean="0"/>
          </a:p>
          <a:p>
            <a:r>
              <a:rPr lang="ru-RU" b="1" dirty="0" smtClean="0"/>
              <a:t>Воспитатель высшей категории</a:t>
            </a:r>
            <a:endParaRPr lang="ru-RU" dirty="0" smtClean="0"/>
          </a:p>
          <a:p>
            <a:r>
              <a:rPr lang="ru-RU" b="1" dirty="0" smtClean="0"/>
              <a:t>Токарева Н.Г.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75504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63531" y="277912"/>
            <a:ext cx="9749962" cy="1155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Рассказывание сказки «Три медведя» с использованием  атрибутов театра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pic>
        <p:nvPicPr>
          <p:cNvPr id="3077" name="Picture 5" descr="C:\Users\user\Downloads\MyColl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5028" y="1426192"/>
            <a:ext cx="8297839" cy="5186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05639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MyColl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423" y="187384"/>
            <a:ext cx="10367275" cy="6479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05155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_20240221_1013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7860" y="999813"/>
            <a:ext cx="6478403" cy="485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_20240221_1014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32370" y="1084094"/>
            <a:ext cx="6259877" cy="469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76" y="409904"/>
            <a:ext cx="9017876" cy="685800"/>
          </a:xfrm>
        </p:spPr>
        <p:txBody>
          <a:bodyPr rtlCol="0"/>
          <a:lstStyle/>
          <a:p>
            <a:pPr algn="ctr" rtl="0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Лепка на тему сказки «Три медведя»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MyColl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5738" y="1115409"/>
            <a:ext cx="8734097" cy="5458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93352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69" y="2569779"/>
            <a:ext cx="11303876" cy="1056290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bde435e646137aab1ef92382012610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7" y="3567314"/>
            <a:ext cx="2438405" cy="180442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166" y="776617"/>
            <a:ext cx="6400800" cy="5314693"/>
          </a:xfrm>
        </p:spPr>
        <p:txBody>
          <a:bodyPr rtlCol="0">
            <a:normAutofit fontScale="92500" lnSpcReduction="10000"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  по использованию сказок в духовно-нравственном воспитании   детей дошкольного  возраста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Обогатить знания педагогов об использовании сказок, как средства нравственного содержания в работе с детьми дошкольного возраста;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Демонстрация умения педагога проектировать успешную деятельность воспитанников для эффективного использования сказок в работе с детьми;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Создать условия для профессионального общения, самореализации и стимулирования творческого потенциала педагогов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155DC304-4CC2-4AA6-99F0-241F19673C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0" name="Графический объект 9" descr="Изображение символа синего рюкзака со школьными принадлежностями ">
            <a:extLst>
              <a:ext uri="{FF2B5EF4-FFF2-40B4-BE49-F238E27FC236}">
                <a16:creationId xmlns=""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9523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713" y="468351"/>
            <a:ext cx="6857999" cy="150112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помощью сказки мы воспитываем у детей такие качества личности как: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олилиния: фигура 14">
            <a:extLst>
              <a:ext uri="{FF2B5EF4-FFF2-40B4-BE49-F238E27FC236}">
                <a16:creationId xmlns="" xmlns:a16="http://schemas.microsoft.com/office/drawing/2014/main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5" name="Графический объект 4" descr="Изображение символа лиловой книги">
            <a:extLst>
              <a:ext uri="{FF2B5EF4-FFF2-40B4-BE49-F238E27FC236}">
                <a16:creationId xmlns="" xmlns:a16="http://schemas.microsoft.com/office/drawing/2014/main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912" y="2074690"/>
            <a:ext cx="2240025" cy="270861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3520" y="2357042"/>
            <a:ext cx="2912012" cy="2946478"/>
          </a:xfrm>
        </p:spPr>
        <p:txBody>
          <a:bodyPr rtlCol="0">
            <a:normAutofit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волю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смелость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трудолюбие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оптимизм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доброту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честность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47362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1" y="534573"/>
            <a:ext cx="8496886" cy="970670"/>
          </a:xfrm>
        </p:spPr>
        <p:txBody>
          <a:bodyPr rtlCol="0">
            <a:noAutofit/>
          </a:bodyPr>
          <a:lstStyle/>
          <a:p>
            <a:pPr algn="l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Работая с дошкольниками, мы много читаем, рассказываем, рассматриваем.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8106" y="4867421"/>
            <a:ext cx="7724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 задумываемся ли мы о содержании предлагаемых произведений? </a:t>
            </a:r>
            <a:endParaRPr lang="ru-RU" sz="3600" b="1" dirty="0"/>
          </a:p>
        </p:txBody>
      </p:sp>
      <p:pic>
        <p:nvPicPr>
          <p:cNvPr id="15363" name="Picture 3" descr="C:\Users\user\Downloads\вопрос-fotor-bg-remover-202402231864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800665"/>
            <a:ext cx="5172055" cy="4489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249395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14" y="299540"/>
            <a:ext cx="10832123" cy="1374516"/>
          </a:xfr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 время знакомства детей со сказкой, уделяю внимание нравственным качествам героев.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B4E64823-B1F6-4468-BC94-C8D367BF35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91643" y="1897380"/>
            <a:ext cx="4317252" cy="43275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13315" name="Picture 3" descr="C:\Users\user\Downloads\репка.png"/>
          <p:cNvPicPr>
            <a:picLocks noChangeAspect="1" noChangeArrowheads="1"/>
          </p:cNvPicPr>
          <p:nvPr/>
        </p:nvPicPr>
        <p:blipFill>
          <a:blip r:embed="rId3"/>
          <a:srcRect l="22924" t="19749" r="21953"/>
          <a:stretch>
            <a:fillRect/>
          </a:stretch>
        </p:blipFill>
        <p:spPr bwMode="auto">
          <a:xfrm>
            <a:off x="6625883" y="1667024"/>
            <a:ext cx="4963477" cy="4072596"/>
          </a:xfrm>
          <a:prstGeom prst="rect">
            <a:avLst/>
          </a:prstGeom>
          <a:noFill/>
        </p:spPr>
      </p:pic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B4E64823-B1F6-4468-BC94-C8D367BF35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63415" y="2007577"/>
            <a:ext cx="4317252" cy="43275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13316" name="Picture 4" descr="C:\Users\user\Downloads\колобок.png"/>
          <p:cNvPicPr>
            <a:picLocks noChangeAspect="1" noChangeArrowheads="1"/>
          </p:cNvPicPr>
          <p:nvPr/>
        </p:nvPicPr>
        <p:blipFill>
          <a:blip r:embed="rId4"/>
          <a:srcRect l="17727" t="18068" r="14786"/>
          <a:stretch>
            <a:fillRect/>
          </a:stretch>
        </p:blipFill>
        <p:spPr bwMode="auto">
          <a:xfrm>
            <a:off x="337625" y="2039815"/>
            <a:ext cx="4628270" cy="42141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96887" y="5613010"/>
            <a:ext cx="1514215" cy="461665"/>
          </a:xfrm>
          <a:prstGeom prst="rect">
            <a:avLst/>
          </a:prstGeom>
          <a:gradFill>
            <a:gsLst>
              <a:gs pos="100000">
                <a:schemeClr val="accent4">
                  <a:alpha val="63000"/>
                </a:schemeClr>
              </a:gs>
              <a:gs pos="100000">
                <a:schemeClr val="accent4">
                  <a:alpha val="0"/>
                </a:schemeClr>
              </a:gs>
              <a:gs pos="71000">
                <a:schemeClr val="accent1">
                  <a:lumMod val="60000"/>
                  <a:lumOff val="40000"/>
                  <a:alpha val="53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Репка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2190" y="5669279"/>
            <a:ext cx="1744395" cy="461665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63000"/>
                </a:schemeClr>
              </a:gs>
              <a:gs pos="100000">
                <a:schemeClr val="accent4">
                  <a:alpha val="0"/>
                </a:schemeClr>
              </a:gs>
              <a:gs pos="71000">
                <a:schemeClr val="accent1">
                  <a:lumMod val="60000"/>
                  <a:lumOff val="40000"/>
                  <a:alpha val="53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outerShdw blurRad="1041400" dist="50800" sx="15000" sy="15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Колобок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22469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88918" y="1406769"/>
            <a:ext cx="4670871" cy="422030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693477" y="1334086"/>
            <a:ext cx="4588811" cy="43211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11265" name="Picture 1" descr="C:\Users\user\Downloads\маш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237" y="1160512"/>
            <a:ext cx="4470742" cy="4271935"/>
          </a:xfrm>
          <a:prstGeom prst="rect">
            <a:avLst/>
          </a:prstGeom>
          <a:noFill/>
        </p:spPr>
      </p:pic>
      <p:pic>
        <p:nvPicPr>
          <p:cNvPr id="11266" name="Picture 2" descr="C:\Users\user\Downloads\гу-fotor-bg-remover-2024022317593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9137" y="1308295"/>
            <a:ext cx="5143910" cy="44031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33378" y="5781820"/>
            <a:ext cx="305269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«Маша и Медведь»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5821" y="5711483"/>
            <a:ext cx="2408001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«Гуси-лебеди»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6985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2986" y="1350498"/>
            <a:ext cx="4670871" cy="42203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257379" y="1418492"/>
            <a:ext cx="4670871" cy="42203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39816" y="4811152"/>
            <a:ext cx="2180492" cy="46166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«Лиса и заяц»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642" y="4698610"/>
            <a:ext cx="319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«Кот, петух и лиса»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ownloads\1614587496_43-p-kartinki-skazki-na-belom-fone-44-fotor-bg-remover-202402241329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963" y="1024759"/>
            <a:ext cx="5696536" cy="4272403"/>
          </a:xfrm>
          <a:prstGeom prst="rect">
            <a:avLst/>
          </a:prstGeom>
          <a:noFill/>
        </p:spPr>
      </p:pic>
      <p:pic>
        <p:nvPicPr>
          <p:cNvPr id="1029" name="Picture 5" descr="C:\Users\user\Downloads\п-fotor-bg-remover-202402241331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1340" y="1950060"/>
            <a:ext cx="4762500" cy="26765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05" y="240958"/>
            <a:ext cx="6857999" cy="653547"/>
          </a:xfrm>
        </p:spPr>
        <p:txBody>
          <a:bodyPr rtlCol="0">
            <a:normAutofit/>
          </a:bodyPr>
          <a:lstStyle/>
          <a:p>
            <a:pPr rtl="0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Практическая часть: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лилиния: фигура 14">
            <a:extLst>
              <a:ext uri="{FF2B5EF4-FFF2-40B4-BE49-F238E27FC236}">
                <a16:creationId xmlns="" xmlns:a16="http://schemas.microsoft.com/office/drawing/2014/main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3473" y="893654"/>
            <a:ext cx="4600135" cy="646233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Уголок театрализации в группе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Новая папка\P_20230830_124724.jpg"/>
          <p:cNvPicPr>
            <a:picLocks noChangeAspect="1" noChangeArrowheads="1"/>
          </p:cNvPicPr>
          <p:nvPr/>
        </p:nvPicPr>
        <p:blipFill>
          <a:blip r:embed="rId3"/>
          <a:srcRect l="12168" t="821" r="5765"/>
          <a:stretch>
            <a:fillRect/>
          </a:stretch>
        </p:blipFill>
        <p:spPr bwMode="auto">
          <a:xfrm rot="5400000">
            <a:off x="-215342" y="2269331"/>
            <a:ext cx="4585648" cy="41549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052" name="Picture 4" descr="C:\Users\user\Desktop\Новая папка\P_20230830_124718.jpg"/>
          <p:cNvPicPr>
            <a:picLocks noChangeAspect="1" noChangeArrowheads="1"/>
          </p:cNvPicPr>
          <p:nvPr/>
        </p:nvPicPr>
        <p:blipFill>
          <a:blip r:embed="rId4"/>
          <a:srcRect l="7140" r="5579" b="2505"/>
          <a:stretch>
            <a:fillRect/>
          </a:stretch>
        </p:blipFill>
        <p:spPr bwMode="auto">
          <a:xfrm rot="5400000">
            <a:off x="7852124" y="2536324"/>
            <a:ext cx="4617268" cy="3671247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\P_20230830_124731.jpg"/>
          <p:cNvPicPr>
            <a:picLocks noChangeAspect="1" noChangeArrowheads="1"/>
          </p:cNvPicPr>
          <p:nvPr/>
        </p:nvPicPr>
        <p:blipFill>
          <a:blip r:embed="rId5"/>
          <a:srcRect l="8410" t="3685" r="5046"/>
          <a:stretch>
            <a:fillRect/>
          </a:stretch>
        </p:blipFill>
        <p:spPr bwMode="auto">
          <a:xfrm rot="5400000">
            <a:off x="3974477" y="2465007"/>
            <a:ext cx="4514286" cy="3766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3353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_20230830_1247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7274" y="1763921"/>
            <a:ext cx="4773320" cy="357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_20230830_1246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5792" y="1237661"/>
            <a:ext cx="5481361" cy="4109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P_20230830_1247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27111" y="1746565"/>
            <a:ext cx="4760568" cy="3569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40C9AB-22E5-4B15-9968-9BFD9A52E7C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C9E6C82-D0C1-4F22-874F-B9325F072B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E904B8-1FB4-44AD-B9D5-D31AAFA711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PresentationFormat>Произвольный</PresentationFormat>
  <Paragraphs>44</Paragraphs>
  <Slides>14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дошкольное образовательное автономное учреждение №31 комбинированного вида «Звездочка»  г.Орска» </vt:lpstr>
      <vt:lpstr>Слайд 2</vt:lpstr>
      <vt:lpstr>С помощью сказки мы воспитываем у детей такие качества личности как: </vt:lpstr>
      <vt:lpstr>Работая с дошкольниками, мы много читаем, рассказываем, рассматриваем.   </vt:lpstr>
      <vt:lpstr>Во время знакомства детей со сказкой, уделяю внимание нравственным качествам героев. </vt:lpstr>
      <vt:lpstr>Слайд 6</vt:lpstr>
      <vt:lpstr>Слайд 7</vt:lpstr>
      <vt:lpstr>Практическая часть:</vt:lpstr>
      <vt:lpstr>Слайд 9</vt:lpstr>
      <vt:lpstr>Рассказывание сказки «Три медведя» с использованием  атрибутов театра</vt:lpstr>
      <vt:lpstr>Слайд 11</vt:lpstr>
      <vt:lpstr>Слайд 12</vt:lpstr>
      <vt:lpstr>Лепка на тему сказки «Три медведя»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2020-08-16T23:01:46Z</dcterms:created>
  <dcterms:modified xsi:type="dcterms:W3CDTF">2024-03-04T08:31:32Z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