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327" r:id="rId4"/>
    <p:sldId id="328" r:id="rId5"/>
    <p:sldId id="259" r:id="rId6"/>
    <p:sldId id="272" r:id="rId7"/>
    <p:sldId id="331" r:id="rId8"/>
    <p:sldId id="332" r:id="rId9"/>
    <p:sldId id="333" r:id="rId10"/>
    <p:sldId id="335" r:id="rId11"/>
    <p:sldId id="308" r:id="rId12"/>
    <p:sldId id="336" r:id="rId13"/>
    <p:sldId id="337" r:id="rId14"/>
    <p:sldId id="338" r:id="rId15"/>
    <p:sldId id="339" r:id="rId16"/>
    <p:sldId id="340" r:id="rId17"/>
    <p:sldId id="303" r:id="rId18"/>
    <p:sldId id="309" r:id="rId19"/>
    <p:sldId id="315" r:id="rId20"/>
    <p:sldId id="311" r:id="rId21"/>
    <p:sldId id="310" r:id="rId22"/>
    <p:sldId id="313" r:id="rId23"/>
    <p:sldId id="295" r:id="rId24"/>
    <p:sldId id="291" r:id="rId25"/>
    <p:sldId id="34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53" autoAdjust="0"/>
    <p:restoredTop sz="96416" autoAdjust="0"/>
  </p:normalViewPr>
  <p:slideViewPr>
    <p:cSldViewPr>
      <p:cViewPr>
        <p:scale>
          <a:sx n="89" d="100"/>
          <a:sy n="89" d="100"/>
        </p:scale>
        <p:origin x="-128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2B06DF-6B94-49AA-A45A-DB774F759816}" type="doc">
      <dgm:prSet loTypeId="urn:microsoft.com/office/officeart/2005/8/layout/hProcess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A695A1-59BE-4CE2-BD22-AC96CEAE4DFF}" type="pres">
      <dgm:prSet presAssocID="{D22B06DF-6B94-49AA-A45A-DB774F7598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9388DEE-EFF7-4F38-B97D-AFC73CB922E5}" type="presOf" srcId="{D22B06DF-6B94-49AA-A45A-DB774F759816}" destId="{22A695A1-59BE-4CE2-BD22-AC96CEAE4DFF}" srcOrd="0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41A37-C665-4607-ADF6-2A6F1E9C3010}" type="datetimeFigureOut">
              <a:rPr lang="ru-RU" smtClean="0"/>
              <a:pPr/>
              <a:t>26.08.2022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F7952-C8B3-4DF9-B44B-878549EAD8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3253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F7952-C8B3-4DF9-B44B-878549EAD899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F7952-C8B3-4DF9-B44B-878549EAD899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F7952-C8B3-4DF9-B44B-878549EAD899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B838-2CBC-4B50-8FF4-B3E40346BB5B}" type="datetimeFigureOut">
              <a:rPr lang="ru-RU" smtClean="0"/>
              <a:pPr/>
              <a:t>26.08.2022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1EEF-3F68-4270-96ED-BCBC83F0A5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B838-2CBC-4B50-8FF4-B3E40346BB5B}" type="datetimeFigureOut">
              <a:rPr lang="ru-RU" smtClean="0"/>
              <a:pPr/>
              <a:t>26.08.2022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1EEF-3F68-4270-96ED-BCBC83F0A5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B838-2CBC-4B50-8FF4-B3E40346BB5B}" type="datetimeFigureOut">
              <a:rPr lang="ru-RU" smtClean="0"/>
              <a:pPr/>
              <a:t>26.08.2022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1EEF-3F68-4270-96ED-BCBC83F0A5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B838-2CBC-4B50-8FF4-B3E40346BB5B}" type="datetimeFigureOut">
              <a:rPr lang="ru-RU" smtClean="0"/>
              <a:pPr/>
              <a:t>26.08.2022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1EEF-3F68-4270-96ED-BCBC83F0A5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B838-2CBC-4B50-8FF4-B3E40346BB5B}" type="datetimeFigureOut">
              <a:rPr lang="ru-RU" smtClean="0"/>
              <a:pPr/>
              <a:t>26.08.2022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1EEF-3F68-4270-96ED-BCBC83F0A5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B838-2CBC-4B50-8FF4-B3E40346BB5B}" type="datetimeFigureOut">
              <a:rPr lang="ru-RU" smtClean="0"/>
              <a:pPr/>
              <a:t>26.08.2022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1EEF-3F68-4270-96ED-BCBC83F0A5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B838-2CBC-4B50-8FF4-B3E40346BB5B}" type="datetimeFigureOut">
              <a:rPr lang="ru-RU" smtClean="0"/>
              <a:pPr/>
              <a:t>26.08.2022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1EEF-3F68-4270-96ED-BCBC83F0A5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B838-2CBC-4B50-8FF4-B3E40346BB5B}" type="datetimeFigureOut">
              <a:rPr lang="ru-RU" smtClean="0"/>
              <a:pPr/>
              <a:t>26.08.2022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1EEF-3F68-4270-96ED-BCBC83F0A5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B838-2CBC-4B50-8FF4-B3E40346BB5B}" type="datetimeFigureOut">
              <a:rPr lang="ru-RU" smtClean="0"/>
              <a:pPr/>
              <a:t>26.08.2022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1EEF-3F68-4270-96ED-BCBC83F0A5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B838-2CBC-4B50-8FF4-B3E40346BB5B}" type="datetimeFigureOut">
              <a:rPr lang="ru-RU" smtClean="0"/>
              <a:pPr/>
              <a:t>26.08.2022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1EEF-3F68-4270-96ED-BCBC83F0A5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B838-2CBC-4B50-8FF4-B3E40346BB5B}" type="datetimeFigureOut">
              <a:rPr lang="ru-RU" smtClean="0"/>
              <a:pPr/>
              <a:t>26.08.2022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1EEF-3F68-4270-96ED-BCBC83F0A5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8B838-2CBC-4B50-8FF4-B3E40346BB5B}" type="datetimeFigureOut">
              <a:rPr lang="ru-RU" smtClean="0"/>
              <a:pPr/>
              <a:t>26.08.2022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1EEF-3F68-4270-96ED-BCBC83F0A5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FX7VZnrCc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7772400" cy="78581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 дошкольников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85728"/>
            <a:ext cx="6400800" cy="63154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«Детский сад №121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«Золотой колосок» г. Орска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ds121\Desktop\Рисунок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714488"/>
            <a:ext cx="6000792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71438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 – музеи «Юрта»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000504"/>
            <a:ext cx="3571900" cy="238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H:\Documents and Settings\Администратор\Рабочий стол\Фото\Фото14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428736"/>
            <a:ext cx="3357586" cy="2518190"/>
          </a:xfrm>
          <a:prstGeom prst="rect">
            <a:avLst/>
          </a:prstGeom>
          <a:noFill/>
        </p:spPr>
      </p:pic>
      <p:pic>
        <p:nvPicPr>
          <p:cNvPr id="10" name="Picture 3" descr="H:\Documents and Settings\Администратор\Рабочий стол\Фото\Фото12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071942"/>
            <a:ext cx="3143239" cy="235743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857232"/>
            <a:ext cx="2214578" cy="295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02431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Рисунок 3"/>
          <p:cNvPicPr/>
          <p:nvPr/>
        </p:nvPicPr>
        <p:blipFill>
          <a:blip r:embed="rId2" cstate="print"/>
          <a:stretch/>
        </p:blipFill>
        <p:spPr>
          <a:xfrm>
            <a:off x="-285784" y="0"/>
            <a:ext cx="9429784" cy="6858000"/>
          </a:xfrm>
          <a:prstGeom prst="rect">
            <a:avLst/>
          </a:prstGeom>
          <a:ln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714348" y="0"/>
            <a:ext cx="7771320" cy="934920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  <p:pic>
        <p:nvPicPr>
          <p:cNvPr id="5" name="Рисунок 4" descr="C:\Users\ds121\Desktop\лучший детский сад\макет ВОВ\изображение_viber_2022-03-11_14-03-04-3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442912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ds121\Desktop\лучший детский сад\макет ВОВ\изображение_viber_2022-03-11_16-04-11-1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28736"/>
            <a:ext cx="414340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85786" y="50004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Панорама сражений великой отечественной войны «Курская битва»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технология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u="sng" dirty="0" err="1" smtClean="0">
                <a:solidFill>
                  <a:srgbClr val="002060"/>
                </a:solidFill>
              </a:rPr>
              <a:t>Квест</a:t>
            </a:r>
            <a:r>
              <a:rPr lang="ru-RU" b="1" u="sng" dirty="0" smtClean="0">
                <a:solidFill>
                  <a:srgbClr val="002060"/>
                </a:solidFill>
              </a:rPr>
              <a:t> – игра  помогают реализовать следующие задачи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образовательные </a:t>
            </a:r>
            <a:r>
              <a:rPr lang="ru-RU" b="1" i="1" dirty="0" smtClean="0">
                <a:solidFill>
                  <a:srgbClr val="002060"/>
                </a:solidFill>
              </a:rPr>
              <a:t>(участники усваивают новые знания и закрепляют имеющиеся)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развивающие (в процессе игры происходит повышение образовательной мотивации, развитие творческих способностей и индивидуальных положительных психологических качеств, формирование исследовательских навыков, самореализация детей);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воспитательные (формируются навыки взаимодействия со сверстниками, толерантности, взаимопомощи и другие).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643050"/>
            <a:ext cx="428628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02431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400" b="1" i="1" dirty="0" smtClean="0">
                <a:solidFill>
                  <a:srgbClr val="FF0000"/>
                </a:solidFill>
              </a:rPr>
              <a:t>Технология «Метод проектов»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428596" y="1142984"/>
            <a:ext cx="4040188" cy="103189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Проект « В гостях у бабушки Маруси»</a:t>
            </a:r>
          </a:p>
          <a:p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Проект «Вот моя деревня»</a:t>
            </a:r>
          </a:p>
          <a:p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000240"/>
            <a:ext cx="3214710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71744"/>
            <a:ext cx="4155438" cy="286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02431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400" b="1" i="1" dirty="0" smtClean="0">
                <a:solidFill>
                  <a:srgbClr val="FF0000"/>
                </a:solidFill>
              </a:rPr>
              <a:t>Технология «Метод проектов»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Проект «Крылья Победы»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Проект «Дорогами войны»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000496" y="2000240"/>
            <a:ext cx="493986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928802"/>
            <a:ext cx="321471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02431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400" b="1" dirty="0" smtClean="0">
                <a:solidFill>
                  <a:srgbClr val="FF0000"/>
                </a:solidFill>
              </a:rPr>
              <a:t>Технология «Макетирования»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Макет «Современной квартиры»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    Макет «Русская изба»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285992"/>
            <a:ext cx="321471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428868"/>
            <a:ext cx="3708123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02431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290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400" b="1" dirty="0" smtClean="0">
                <a:solidFill>
                  <a:srgbClr val="FF0000"/>
                </a:solidFill>
              </a:rPr>
              <a:t>Технология «Макетирования»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571472" y="1214422"/>
            <a:ext cx="4040188" cy="639762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Макет «Татарская </a:t>
            </a:r>
            <a:r>
              <a:rPr lang="ru-RU" dirty="0" err="1" smtClean="0">
                <a:solidFill>
                  <a:schemeClr val="tx2"/>
                </a:solidFill>
              </a:rPr>
              <a:t>йорта</a:t>
            </a:r>
            <a:r>
              <a:rPr lang="ru-RU" dirty="0" smtClean="0">
                <a:solidFill>
                  <a:schemeClr val="tx2"/>
                </a:solidFill>
              </a:rPr>
              <a:t>»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639762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Макет «Казахский аул»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3" name="Picture 2" descr="H:\Documents and Settings\Администратор\Рабочий стол\Фото\Фото144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857364"/>
            <a:ext cx="3613148" cy="4357718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857364"/>
            <a:ext cx="321471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02431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Панорама сражений Великой отечественной войны «Сталинградская битва»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857752" y="1285860"/>
            <a:ext cx="3829048" cy="484030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«Сталинград» </a:t>
            </a:r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Открытые степному ветру,</a:t>
            </a:r>
            <a:br>
              <a:rPr lang="ru-RU" b="1" dirty="0" smtClean="0">
                <a:solidFill>
                  <a:schemeClr val="tx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Дома разбитые стоят.</a:t>
            </a:r>
            <a:br>
              <a:rPr lang="ru-RU" b="1" dirty="0" smtClean="0">
                <a:solidFill>
                  <a:schemeClr val="tx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 шестьдесят два километра</a:t>
            </a:r>
            <a:br>
              <a:rPr lang="ru-RU" b="1" dirty="0" smtClean="0">
                <a:solidFill>
                  <a:schemeClr val="tx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 длину раскинут Сталинград.</a:t>
            </a:r>
            <a:br>
              <a:rPr lang="ru-RU" b="1" dirty="0" smtClean="0">
                <a:solidFill>
                  <a:schemeClr val="tx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Как будто он по Волге синей</a:t>
            </a:r>
            <a:br>
              <a:rPr lang="ru-RU" b="1" dirty="0" smtClean="0">
                <a:solidFill>
                  <a:schemeClr val="tx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 цепь развернулся, принял бой.</a:t>
            </a:r>
            <a:br>
              <a:rPr lang="ru-RU" b="1" dirty="0" smtClean="0">
                <a:solidFill>
                  <a:schemeClr val="tx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Встал фронтом поперек России –</a:t>
            </a:r>
            <a:br>
              <a:rPr lang="ru-RU" b="1" dirty="0" smtClean="0">
                <a:solidFill>
                  <a:schemeClr val="tx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 всю ее прикрыл собой.  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(С. Орлов) </a:t>
            </a:r>
          </a:p>
          <a:p>
            <a:endParaRPr lang="ru-RU" dirty="0"/>
          </a:p>
        </p:txBody>
      </p:sp>
      <p:pic>
        <p:nvPicPr>
          <p:cNvPr id="5" name="Рисунок 4" descr="C:\Users\ds121\Desktop\лучший детский сад\макет ВОВ\изображение_viber_2022-03-11_16-04-11-3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357298"/>
            <a:ext cx="378621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17967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720" y="720"/>
            <a:ext cx="9142920" cy="6856920"/>
          </a:xfrm>
          <a:prstGeom prst="rect">
            <a:avLst/>
          </a:prstGeom>
          <a:blipFill rotWithShape="0"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5112000" y="1008000"/>
            <a:ext cx="30952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110" name="CustomShape 4"/>
          <p:cNvSpPr/>
          <p:nvPr/>
        </p:nvSpPr>
        <p:spPr>
          <a:xfrm>
            <a:off x="3623400" y="3360600"/>
            <a:ext cx="28072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7"/>
          <p:cNvSpPr/>
          <p:nvPr/>
        </p:nvSpPr>
        <p:spPr>
          <a:xfrm>
            <a:off x="-357222" y="5715016"/>
            <a:ext cx="421128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/>
                </a:solidFill>
                <a:latin typeface="Times New Roman"/>
                <a:ea typeface="DejaVu Sans"/>
              </a:rPr>
              <a:t>Огород во 2 младшей группе </a:t>
            </a:r>
            <a:endParaRPr lang="ru-RU" sz="14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6314" y="621508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Сохраним природу вместе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357166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Макет  памятника  «Воин – освободитель»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 descr="C:\Users\ds121\Desktop\лучший детский сад\макет ВОВ\изображение_viber_2022-03-11_16-04-11-3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71546"/>
            <a:ext cx="428628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4929190" y="928670"/>
            <a:ext cx="3757610" cy="519749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…И в Берлине в праздничную дату,</a:t>
            </a:r>
            <a:b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Был воздвигнут, чтоб стоять в веках,</a:t>
            </a:r>
            <a:b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Памятник советскому солдату,</a:t>
            </a:r>
            <a:b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С девочкой спасенной на руках.</a:t>
            </a:r>
            <a:b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Он стоит, как символ нашей славы,</a:t>
            </a:r>
            <a:b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Как маяк, светящийся во мгле.</a:t>
            </a:r>
            <a:b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Это он – солдат моей державы –</a:t>
            </a:r>
            <a:b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Охраняет мир на всей земле!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(Г. Рублев)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Рисунок 3"/>
          <p:cNvPicPr/>
          <p:nvPr/>
        </p:nvPicPr>
        <p:blipFill>
          <a:blip r:embed="rId2" cstate="print"/>
          <a:stretch/>
        </p:blipFill>
        <p:spPr>
          <a:xfrm>
            <a:off x="1080" y="214290"/>
            <a:ext cx="9142920" cy="6856920"/>
          </a:xfrm>
          <a:prstGeom prst="rect">
            <a:avLst/>
          </a:prstGeom>
          <a:ln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-785850" y="0"/>
            <a:ext cx="7771320" cy="934920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7224" y="285728"/>
            <a:ext cx="400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ds121\Desktop\лучший детский сад\макет ВОВ\изображение_viber_2022-03-15_13-40-06-8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457203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71802" y="571480"/>
            <a:ext cx="4103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Макет «Бессмертный полк»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857752" y="1214422"/>
            <a:ext cx="4143404" cy="5143536"/>
          </a:xfrm>
        </p:spPr>
        <p:txBody>
          <a:bodyPr>
            <a:normAutofit fontScale="62500" lnSpcReduction="20000"/>
          </a:bodyPr>
          <a:lstStyle/>
          <a:p>
            <a:pPr fontAlgn="t">
              <a:buNone/>
            </a:pPr>
            <a:r>
              <a:rPr lang="ru-RU" sz="3400" b="1" dirty="0" smtClean="0">
                <a:solidFill>
                  <a:srgbClr val="C00000"/>
                </a:solidFill>
                <a:latin typeface="Monotype Corsiva" pitchFamily="66" charset="0"/>
              </a:rPr>
              <a:t>«В строю бессмертного полка»</a:t>
            </a:r>
            <a:endParaRPr lang="ru-RU" sz="34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fontAlgn="t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Monotype Corsiva" pitchFamily="66" charset="0"/>
              </a:rPr>
              <a:t>Плечом к плечу и стар, и млад проходят строго</a:t>
            </a:r>
          </a:p>
          <a:p>
            <a:pPr fontAlgn="t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Monotype Corsiva" pitchFamily="66" charset="0"/>
              </a:rPr>
              <a:t>Людской поток, как полноводная река.</a:t>
            </a:r>
          </a:p>
          <a:p>
            <a:pPr fontAlgn="t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Monotype Corsiva" pitchFamily="66" charset="0"/>
              </a:rPr>
              <a:t>Всем поколениям проложена дорога,</a:t>
            </a:r>
          </a:p>
          <a:p>
            <a:pPr fontAlgn="t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Monotype Corsiva" pitchFamily="66" charset="0"/>
              </a:rPr>
              <a:t>Великой доблестью бессмертного полка.</a:t>
            </a:r>
          </a:p>
          <a:p>
            <a:pPr fontAlgn="t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Monotype Corsiva" pitchFamily="66" charset="0"/>
              </a:rPr>
              <a:t> </a:t>
            </a:r>
          </a:p>
          <a:p>
            <a:pPr fontAlgn="t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Monotype Corsiva" pitchFamily="66" charset="0"/>
              </a:rPr>
              <a:t>На фотографиях и прадеды и деды,</a:t>
            </a:r>
          </a:p>
          <a:p>
            <a:pPr fontAlgn="t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Monotype Corsiva" pitchFamily="66" charset="0"/>
              </a:rPr>
              <a:t>Фронтовиков России слава велика.</a:t>
            </a:r>
          </a:p>
          <a:p>
            <a:pPr fontAlgn="t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Monotype Corsiva" pitchFamily="66" charset="0"/>
              </a:rPr>
              <a:t>Несут потомки повелителей Победы,</a:t>
            </a:r>
          </a:p>
          <a:p>
            <a:pPr fontAlgn="t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Monotype Corsiva" pitchFamily="66" charset="0"/>
              </a:rPr>
              <a:t>В строю народного бессмертного полка. </a:t>
            </a:r>
          </a:p>
          <a:p>
            <a:pPr algn="ctr" fontAlgn="t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Monotype Corsiva" pitchFamily="66" charset="0"/>
              </a:rPr>
              <a:t>(В. Заломов)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"/>
            <a:ext cx="7772400" cy="78579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ДОУ: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761905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714356"/>
            <a:ext cx="80724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любовь и трепетное отношение к ценностям семьи, детского сада, родного города.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Способствовать формированию желания участвовать в общественных мероприятиях, направленных на благоустройство своего двора, территории группы, улиц родного города.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Учить заботливому отношению к родным и близким людям, младшим сверстникам и старшему поколению.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Воспитывать уважение к труду разных профессий.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Развивать интерес к традициям родного края, соблюдать их и сохранять.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Формировать трепетное отношение к природе, ее ресурсам, экономно их расходовать.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Знакомить с символикой российского государства, ее значением для народа и страны в целом.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Дать представления о правах ребенка, направленных на защиту интересов каждого дошкольника.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Расширить представления детей о регионах страны, ее больших городах.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Воспитывать гордость за россиян, достигших успехов в разных областях деятельности: сельском хозяйстве, науке, спорте, культуре, образовании.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Способствовать развитию интернациональных чувств по отношению к другим народам, их культуре, традициям.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Рисунок 3"/>
          <p:cNvPicPr/>
          <p:nvPr/>
        </p:nvPicPr>
        <p:blipFill>
          <a:blip r:embed="rId2" cstate="print"/>
          <a:stretch/>
        </p:blipFill>
        <p:spPr>
          <a:xfrm>
            <a:off x="-214346" y="0"/>
            <a:ext cx="9358346" cy="6856920"/>
          </a:xfrm>
          <a:prstGeom prst="rect">
            <a:avLst/>
          </a:prstGeom>
          <a:ln>
            <a:noFill/>
          </a:ln>
        </p:spPr>
      </p:pic>
      <p:sp>
        <p:nvSpPr>
          <p:cNvPr id="13" name="CustomShape 1"/>
          <p:cNvSpPr/>
          <p:nvPr/>
        </p:nvSpPr>
        <p:spPr>
          <a:xfrm>
            <a:off x="285840" y="0"/>
            <a:ext cx="8571960" cy="119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dirty="0">
                <a:latin typeface="Times New Roman" pitchFamily="18" charset="0"/>
                <a:cs typeface="Times New Roman" pitchFamily="18" charset="0"/>
              </a:rPr>
              <a:t/>
            </a:r>
            <a:br>
              <a:rPr dirty="0">
                <a:latin typeface="Times New Roman" pitchFamily="18" charset="0"/>
                <a:cs typeface="Times New Roman" pitchFamily="18" charset="0"/>
              </a:rPr>
            </a:br>
            <a:r>
              <a:rPr dirty="0">
                <a:latin typeface="Times New Roman" pitchFamily="18" charset="0"/>
                <a:cs typeface="Times New Roman" pitchFamily="18" charset="0"/>
              </a:rPr>
              <a:t/>
            </a:r>
            <a:br>
              <a:rPr dirty="0">
                <a:latin typeface="Times New Roman" pitchFamily="18" charset="0"/>
                <a:cs typeface="Times New Roman" pitchFamily="18" charset="0"/>
              </a:rPr>
            </a:br>
            <a:endParaRPr lang="ru-RU" sz="44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3750495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Макет «Вечный огонь» 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символизирует вечную память о подвигах наших отважных солдат.</a:t>
            </a:r>
            <a:r>
              <a:rPr lang="ru-RU" sz="1800" b="1" dirty="0" smtClean="0">
                <a:latin typeface="+mn-lt"/>
                <a:ea typeface="+mn-ea"/>
                <a:cs typeface="+mn-cs"/>
              </a:rPr>
              <a:t/>
            </a:r>
            <a:br>
              <a:rPr lang="ru-RU" sz="1800" b="1" dirty="0" smtClean="0">
                <a:latin typeface="+mn-lt"/>
                <a:ea typeface="+mn-ea"/>
                <a:cs typeface="+mn-cs"/>
              </a:rPr>
            </a:br>
            <a:endParaRPr lang="ru-RU" sz="1800" b="1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038600" cy="50006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«Вечный огонь».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Над могилой, в тихом парке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Расцвели тюльпаны ярко.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Вечно тут огонь горит,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Тут солдат советский спит.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Мы склонились низко-низко.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У подножья обелиска,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Наш венок расцвёл на нём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Жарким, пламенным огнём.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Мир солдаты защищали,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Жизнь за нас они отдали.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Сохраним в сердцах своих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Память светлую о них!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Как продолжение жизни солдат.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Под звёздами мирной державы.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Цветы на ратных могилах горят,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Венками немеркнущей славы.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(С. Михалков) 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Рисунок 3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>
            <a:noFill/>
          </a:ln>
        </p:spPr>
      </p:pic>
      <p:sp>
        <p:nvSpPr>
          <p:cNvPr id="118" name="CustomShape 1"/>
          <p:cNvSpPr/>
          <p:nvPr/>
        </p:nvSpPr>
        <p:spPr>
          <a:xfrm>
            <a:off x="642910" y="-214338"/>
            <a:ext cx="7771320" cy="100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4000528" cy="53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142976" y="357166"/>
            <a:ext cx="628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Диорама 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«Парад на Красной площади в Москве»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038600" cy="5143536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6200" b="1" dirty="0" smtClean="0">
                <a:latin typeface="Monotype Corsiva" pitchFamily="66" charset="0"/>
              </a:rPr>
              <a:t>Идёт парад, парад Победы… </a:t>
            </a:r>
          </a:p>
          <a:p>
            <a:pPr marL="0" indent="0" algn="ctr">
              <a:buNone/>
            </a:pPr>
            <a:endParaRPr lang="ru-RU" sz="4400" dirty="0" smtClean="0"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ru-RU" sz="5600" dirty="0" smtClean="0">
                <a:latin typeface="Monotype Corsiva" pitchFamily="66" charset="0"/>
              </a:rPr>
              <a:t>Идёт парад, парад Победы,</a:t>
            </a:r>
            <a:br>
              <a:rPr lang="ru-RU" sz="5600" dirty="0" smtClean="0">
                <a:latin typeface="Monotype Corsiva" pitchFamily="66" charset="0"/>
              </a:rPr>
            </a:br>
            <a:r>
              <a:rPr lang="ru-RU" sz="5600" dirty="0" smtClean="0">
                <a:latin typeface="Monotype Corsiva" pitchFamily="66" charset="0"/>
              </a:rPr>
              <a:t>И воины чеканят шаг,</a:t>
            </a:r>
            <a:br>
              <a:rPr lang="ru-RU" sz="5600" dirty="0" smtClean="0">
                <a:latin typeface="Monotype Corsiva" pitchFamily="66" charset="0"/>
              </a:rPr>
            </a:br>
            <a:r>
              <a:rPr lang="ru-RU" sz="5600" dirty="0" smtClean="0">
                <a:latin typeface="Monotype Corsiva" pitchFamily="66" charset="0"/>
              </a:rPr>
              <a:t>Войны герои, славы деды,</a:t>
            </a:r>
            <a:br>
              <a:rPr lang="ru-RU" sz="5600" dirty="0" smtClean="0">
                <a:latin typeface="Monotype Corsiva" pitchFamily="66" charset="0"/>
              </a:rPr>
            </a:br>
            <a:r>
              <a:rPr lang="ru-RU" sz="5600" dirty="0" smtClean="0">
                <a:latin typeface="Monotype Corsiva" pitchFamily="66" charset="0"/>
              </a:rPr>
              <a:t>Несут советский, красный флаг.</a:t>
            </a:r>
          </a:p>
          <a:p>
            <a:pPr marL="0" indent="0" algn="ctr">
              <a:buNone/>
            </a:pPr>
            <a:r>
              <a:rPr lang="ru-RU" sz="5600" dirty="0" smtClean="0">
                <a:latin typeface="Monotype Corsiva" pitchFamily="66" charset="0"/>
              </a:rPr>
              <a:t>Тот флаг когда-то, в сорок пятом,</a:t>
            </a:r>
            <a:br>
              <a:rPr lang="ru-RU" sz="5600" dirty="0" smtClean="0">
                <a:latin typeface="Monotype Corsiva" pitchFamily="66" charset="0"/>
              </a:rPr>
            </a:br>
            <a:r>
              <a:rPr lang="ru-RU" sz="5600" dirty="0" smtClean="0">
                <a:latin typeface="Monotype Corsiva" pitchFamily="66" charset="0"/>
              </a:rPr>
              <a:t>Солдат в Берлине водрузил,</a:t>
            </a:r>
            <a:br>
              <a:rPr lang="ru-RU" sz="5600" dirty="0" smtClean="0">
                <a:latin typeface="Monotype Corsiva" pitchFamily="66" charset="0"/>
              </a:rPr>
            </a:br>
            <a:r>
              <a:rPr lang="ru-RU" sz="5600" dirty="0" smtClean="0">
                <a:latin typeface="Monotype Corsiva" pitchFamily="66" charset="0"/>
              </a:rPr>
              <a:t>И над фашистским супостатом,</a:t>
            </a:r>
            <a:br>
              <a:rPr lang="ru-RU" sz="5600" dirty="0" smtClean="0">
                <a:latin typeface="Monotype Corsiva" pitchFamily="66" charset="0"/>
              </a:rPr>
            </a:br>
            <a:r>
              <a:rPr lang="ru-RU" sz="5600" dirty="0" smtClean="0">
                <a:latin typeface="Monotype Corsiva" pitchFamily="66" charset="0"/>
              </a:rPr>
              <a:t>Святую мощь свою явил.</a:t>
            </a:r>
          </a:p>
          <a:p>
            <a:pPr marL="0" indent="0" algn="ctr">
              <a:buNone/>
            </a:pPr>
            <a:r>
              <a:rPr lang="ru-RU" sz="5600" dirty="0" smtClean="0">
                <a:latin typeface="Monotype Corsiva" pitchFamily="66" charset="0"/>
              </a:rPr>
              <a:t>Салют огнями расцветает,</a:t>
            </a:r>
            <a:br>
              <a:rPr lang="ru-RU" sz="5600" dirty="0" smtClean="0">
                <a:latin typeface="Monotype Corsiva" pitchFamily="66" charset="0"/>
              </a:rPr>
            </a:br>
            <a:r>
              <a:rPr lang="ru-RU" sz="5600" dirty="0" smtClean="0">
                <a:latin typeface="Monotype Corsiva" pitchFamily="66" charset="0"/>
              </a:rPr>
              <a:t>Над современною Москвой,</a:t>
            </a:r>
            <a:br>
              <a:rPr lang="ru-RU" sz="5600" dirty="0" smtClean="0">
                <a:latin typeface="Monotype Corsiva" pitchFamily="66" charset="0"/>
              </a:rPr>
            </a:br>
            <a:r>
              <a:rPr lang="ru-RU" sz="5600" dirty="0" smtClean="0">
                <a:latin typeface="Monotype Corsiva" pitchFamily="66" charset="0"/>
              </a:rPr>
              <a:t>И факел памяти пылает,</a:t>
            </a:r>
            <a:br>
              <a:rPr lang="ru-RU" sz="5600" dirty="0" smtClean="0">
                <a:latin typeface="Monotype Corsiva" pitchFamily="66" charset="0"/>
              </a:rPr>
            </a:br>
            <a:r>
              <a:rPr lang="ru-RU" sz="5600" dirty="0" smtClean="0">
                <a:latin typeface="Monotype Corsiva" pitchFamily="66" charset="0"/>
              </a:rPr>
              <a:t>Цветущей, майскою весной…</a:t>
            </a:r>
          </a:p>
          <a:p>
            <a:pPr marL="0" indent="0" algn="ctr">
              <a:buNone/>
            </a:pPr>
            <a:r>
              <a:rPr lang="ru-RU" sz="4500" i="1" dirty="0" smtClean="0">
                <a:latin typeface="Monotype Corsiva" pitchFamily="66" charset="0"/>
              </a:rPr>
              <a:t>Виктор </a:t>
            </a:r>
            <a:r>
              <a:rPr lang="ru-RU" sz="4500" i="1" dirty="0" err="1" smtClean="0">
                <a:latin typeface="Monotype Corsiva" pitchFamily="66" charset="0"/>
              </a:rPr>
              <a:t>Кедрин</a:t>
            </a:r>
            <a:endParaRPr lang="ru-RU" sz="4500" dirty="0" smtClean="0">
              <a:latin typeface="Monotype Corsiva" pitchFamily="66" charset="0"/>
            </a:endParaRPr>
          </a:p>
          <a:p>
            <a:pPr>
              <a:buNone/>
            </a:pPr>
            <a:endParaRPr lang="ru-RU" sz="5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714348" y="0"/>
            <a:ext cx="7771320" cy="86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343080" indent="-342000" algn="ctr">
              <a:lnSpc>
                <a:spcPct val="100000"/>
              </a:lnSpc>
              <a:spcBef>
                <a:spcPts val="479"/>
              </a:spcBef>
            </a:pPr>
            <a:endParaRPr lang="ru-RU" sz="2400" b="0" strike="noStrike" spc="-1" dirty="0">
              <a:latin typeface="Arial"/>
            </a:endParaRPr>
          </a:p>
        </p:txBody>
      </p:sp>
      <p:pic>
        <p:nvPicPr>
          <p:cNvPr id="4" name="Рисунок 3" descr="C:\Users\ds121\Desktop\лучший детский сад\макет МОЙ ГОРОД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3853662" cy="228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28794" y="285728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Моя малая Родина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ds121\Desktop\лучший детский сад\макет МОЙ ГОРОД\изображение_viber_2022-03-11_16-15-55-3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708920"/>
            <a:ext cx="328205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14282" y="3212976"/>
            <a:ext cx="4933782" cy="324036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Ты 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лежишь, как в ладони, в межгорье,</a:t>
            </a:r>
            <a:br>
              <a:rPr lang="ru-RU" sz="1800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Там , где </a:t>
            </a:r>
            <a:r>
              <a:rPr lang="ru-RU" sz="1800" i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Орь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и Урал  обнялись .</a:t>
            </a:r>
            <a:br>
              <a:rPr lang="ru-RU" sz="1800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Многолетний и юный мой город,</a:t>
            </a:r>
            <a:br>
              <a:rPr lang="ru-RU" sz="1800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 стареющий также, как жизнь.</a:t>
            </a:r>
            <a:br>
              <a:rPr lang="ru-RU" sz="1800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Город Орск, ты  вдали от столицы.</a:t>
            </a:r>
            <a:br>
              <a:rPr lang="ru-RU" sz="1800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Но тебя мне нельзя не любить:</a:t>
            </a:r>
            <a:br>
              <a:rPr lang="ru-RU" sz="1800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 России не мало провинций,</a:t>
            </a:r>
            <a:br>
              <a:rPr lang="ru-RU" sz="1800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 </a:t>
            </a:r>
            <a:r>
              <a:rPr lang="ru-RU" sz="1800" i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россии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без них не прожить.</a:t>
            </a:r>
            <a:br>
              <a:rPr lang="ru-RU" sz="1800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Город мой, ты- как песни начало,</a:t>
            </a:r>
            <a:br>
              <a:rPr lang="ru-RU" sz="1800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Как исток полноводной реки.</a:t>
            </a:r>
            <a:br>
              <a:rPr lang="ru-RU" sz="1800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 тебе благодарны </a:t>
            </a:r>
            <a:r>
              <a:rPr lang="ru-RU" sz="1800" i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орчане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–</a:t>
            </a:r>
            <a:br>
              <a:rPr lang="ru-RU" sz="1800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Дорогие мои земляки.</a:t>
            </a:r>
            <a:r>
              <a:rPr lang="ru-RU" sz="1800" b="0" i="1" dirty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0" i="1" dirty="0"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1800" b="0" i="1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4499991" y="862921"/>
            <a:ext cx="3528393" cy="184599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Есть своя родная земля</a:t>
            </a:r>
            <a:br>
              <a:rPr lang="ru-RU" b="1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 ручья и у журавля.</a:t>
            </a:r>
            <a:br>
              <a:rPr lang="ru-RU" b="1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у нас с тобой есть она-</a:t>
            </a:r>
            <a:br>
              <a:rPr lang="ru-RU" b="1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земля родная она.</a:t>
            </a:r>
            <a:br>
              <a:rPr lang="ru-RU" b="1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П. Синявский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343" y="0"/>
            <a:ext cx="8942190" cy="65253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Моя малая Родина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4869159"/>
            <a:ext cx="4244280" cy="1656185"/>
          </a:xfrm>
        </p:spPr>
        <p:txBody>
          <a:bodyPr>
            <a:normAutofit/>
          </a:bodyPr>
          <a:lstStyle/>
          <a:p>
            <a:r>
              <a:rPr lang="ru-RU" sz="2500" b="1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Воспитатели совместно с родителями создали макеты </a:t>
            </a:r>
            <a:r>
              <a:rPr lang="ru-RU" sz="2500" b="1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национальных изб </a:t>
            </a:r>
            <a:r>
              <a:rPr lang="ru-RU" sz="2500" b="1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разных народов</a:t>
            </a:r>
            <a:r>
              <a:rPr lang="ru-RU" sz="2500" b="1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2500" b="1" dirty="0">
              <a:solidFill>
                <a:srgbClr val="00206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5" name="Рисунок 4" descr="C:\Users\ds121\Desktop\лучший детский сад\макет МОЙ ГОРОД\изображение_viber_2022-03-21_11-05-57-6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142984"/>
            <a:ext cx="378393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ds121\Desktop\лучший детский сад\макет МОЙ ГОРОД\изображение_viber_2022-03-25_14-56-02-59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562126"/>
            <a:ext cx="4249042" cy="285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ds121\Desktop\лучший детский сад\национальная изба\изображение_viber_2022-03-14_14-53-55-6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285727"/>
            <a:ext cx="4249042" cy="328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31032" y="1"/>
            <a:ext cx="8245424" cy="5486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Макет Русской избы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https://mail.yandex.ru/message_part/IMG-514cba02f63063e06a85f52a6d0a4c86-V.jpg?_uid=1018606116&amp;name=IMG-514cba02f63063e06a85f52a6d0a4c86-V.jpg&amp;hid=1.2&amp;ids=171418260816789524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24" name="AutoShape 4" descr="https://mail.yandex.ru/message_part/IMG-514cba02f63063e06a85f52a6d0a4c86-V.jpg?_uid=1018606116&amp;name=IMG-514cba02f63063e06a85f52a6d0a4c86-V.jpg&amp;hid=1.2&amp;ids=171418260816789524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26" name="AutoShape 6" descr="https://mail.yandex.ru/message_part/IMG-514cba02f63063e06a85f52a6d0a4c86-V.jpg?_uid=1018606116&amp;name=IMG-514cba02f63063e06a85f52a6d0a4c86-V.jpg&amp;hid=1.2&amp;ids=171418260816789524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28" name="AutoShape 8" descr="https://mail.yandex.ru/message_part/IMG-514cba02f63063e06a85f52a6d0a4c86-V.jpg?_uid=1018606116&amp;name=IMG-514cba02f63063e06a85f52a6d0a4c86-V.jpg&amp;hid=1.2&amp;ids=171418260816789524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9" name="Рисунок 8" descr="C:\Users\ds121\Desktop\лучший детский сад\национальная изба\мини-музей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752" y="764704"/>
            <a:ext cx="385366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ds121\Desktop\лучший детский сад\национальная изба\изображение_viber_2022-03-14_14-53-55-9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908720"/>
            <a:ext cx="3857652" cy="579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02431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290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31032" y="214290"/>
            <a:ext cx="8245424" cy="92869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ИКТ и </a:t>
            </a:r>
            <a:r>
              <a:rPr lang="ru-RU" sz="3600" b="1" dirty="0" err="1" smtClean="0">
                <a:solidFill>
                  <a:srgbClr val="FF0000"/>
                </a:solidFill>
              </a:rPr>
              <a:t>мультимедийные</a:t>
            </a:r>
            <a:r>
              <a:rPr lang="ru-RU" sz="3600" b="1" dirty="0" smtClean="0">
                <a:solidFill>
                  <a:srgbClr val="FF0000"/>
                </a:solidFill>
              </a:rPr>
              <a:t> технология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https://mail.yandex.ru/message_part/IMG-514cba02f63063e06a85f52a6d0a4c86-V.jpg?_uid=1018606116&amp;name=IMG-514cba02f63063e06a85f52a6d0a4c86-V.jpg&amp;hid=1.2&amp;ids=171418260816789524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24" name="AutoShape 4" descr="https://mail.yandex.ru/message_part/IMG-514cba02f63063e06a85f52a6d0a4c86-V.jpg?_uid=1018606116&amp;name=IMG-514cba02f63063e06a85f52a6d0a4c86-V.jpg&amp;hid=1.2&amp;ids=171418260816789524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26" name="AutoShape 6" descr="https://mail.yandex.ru/message_part/IMG-514cba02f63063e06a85f52a6d0a4c86-V.jpg?_uid=1018606116&amp;name=IMG-514cba02f63063e06a85f52a6d0a4c86-V.jpg&amp;hid=1.2&amp;ids=171418260816789524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28" name="AutoShape 8" descr="https://mail.yandex.ru/message_part/IMG-514cba02f63063e06a85f52a6d0a4c86-V.jpg?_uid=1018606116&amp;name=IMG-514cba02f63063e06a85f52a6d0a4c86-V.jpg&amp;hid=1.2&amp;ids=171418260816789524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14547" y="2000240"/>
            <a:ext cx="5829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hlinkClick r:id="rId3"/>
              </a:rPr>
              <a:t>https://youtu.be/RFX7VZnrCcM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Видео открытка «Гостеприимный Южный Урал»  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2431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2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851" y="0"/>
            <a:ext cx="9144000" cy="6858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785918" y="214290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технологии: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музейная педагогика,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квест-игра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проектные технологии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технология макетирования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ИКТ и </a:t>
            </a:r>
            <a:r>
              <a:rPr lang="ru-RU" b="1" dirty="0" err="1" smtClean="0">
                <a:solidFill>
                  <a:srgbClr val="002060"/>
                </a:solidFill>
              </a:rPr>
              <a:t>мультимедийные</a:t>
            </a:r>
            <a:r>
              <a:rPr lang="ru-RU" b="1" dirty="0" smtClean="0">
                <a:solidFill>
                  <a:srgbClr val="002060"/>
                </a:solidFill>
              </a:rPr>
              <a:t> технологии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2403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2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851" y="0"/>
            <a:ext cx="9144000" cy="6858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785918" y="214290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Музейная педагогика</a:t>
            </a: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Книги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Репродукции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Открытки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Карты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Подлинные предметы и вещи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Военная форма,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Боевые награды,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Военная техника и оружие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Домашняя утварь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Семейные реликвии.</a:t>
            </a:r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Мини - музей «Русская изба»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Мини - музей «Юрта»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Мини – музей «Боевой славы»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Мини – музей «Великой Отечественной войны»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22403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-243408"/>
            <a:ext cx="7772400" cy="136815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 - музей «Боевой славы»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67544" y="764704"/>
            <a:ext cx="8208912" cy="5832648"/>
          </a:xfrm>
        </p:spPr>
        <p:txBody>
          <a:bodyPr/>
          <a:lstStyle/>
          <a:p>
            <a:pPr marL="342900" lvl="0" indent="-342900">
              <a:tabLst>
                <a:tab pos="6543675" algn="l"/>
              </a:tabLst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292359494"/>
              </p:ext>
            </p:extLst>
          </p:nvPr>
        </p:nvGraphicFramePr>
        <p:xfrm>
          <a:off x="1524000" y="2643182"/>
          <a:ext cx="6096000" cy="281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739782"/>
            <a:ext cx="8286808" cy="56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56326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224135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«Мини -музей Великой Отечественной Войны»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ds121\Desktop\лучший детский сад\музей ВОВ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421484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ds121\Desktop\лучший детский сад\музей ВОВ 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643050"/>
            <a:ext cx="35719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02431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224135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 – музеи «Орск»  и «Парк моего детства»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04" y="1714488"/>
            <a:ext cx="3336129" cy="44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709690"/>
            <a:ext cx="3500462" cy="466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02431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224135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 – музеи «Русская изба»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736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428736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02431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224135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 – музеи «Народная игрушка»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428736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785926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357298"/>
            <a:ext cx="4504277" cy="337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02431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419</Words>
  <Application>Microsoft Office PowerPoint</Application>
  <PresentationFormat>Экран (4:3)</PresentationFormat>
  <Paragraphs>146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Патриотическое воспитание дошкольников</vt:lpstr>
      <vt:lpstr>ЗАДАЧИ ДОУ:</vt:lpstr>
      <vt:lpstr>Инновационные технологии:</vt:lpstr>
      <vt:lpstr>Музейная педагогика</vt:lpstr>
      <vt:lpstr>Мини - музей «Боевой славы» </vt:lpstr>
      <vt:lpstr> «Мини -музей Великой Отечественной Войны» </vt:lpstr>
      <vt:lpstr> Мини – музеи «Орск»  и «Парк моего детства»</vt:lpstr>
      <vt:lpstr> Мини – музеи «Русская изба»</vt:lpstr>
      <vt:lpstr> Мини – музеи «Народная игрушка»</vt:lpstr>
      <vt:lpstr>Мини – музеи «Юрта»</vt:lpstr>
      <vt:lpstr>Слайд 11</vt:lpstr>
      <vt:lpstr>Квест - технология</vt:lpstr>
      <vt:lpstr>Технология «Метод проектов»</vt:lpstr>
      <vt:lpstr>Технология «Метод проектов»</vt:lpstr>
      <vt:lpstr>Технология «Макетирования» </vt:lpstr>
      <vt:lpstr>Технология «Макетирования» </vt:lpstr>
      <vt:lpstr>Панорама сражений Великой отечественной войны «Сталинградская битва» </vt:lpstr>
      <vt:lpstr>Слайд 18</vt:lpstr>
      <vt:lpstr>Слайд 19</vt:lpstr>
      <vt:lpstr>Макет «Вечный огонь»   символизирует вечную память о подвигах наших отважных солдат. </vt:lpstr>
      <vt:lpstr>Слайд 21</vt:lpstr>
      <vt:lpstr> Ты лежишь, как в ладони, в межгорье, Там , где Орь и Урал  обнялись . Многолетний и юный мой город, Не стареющий также, как жизнь. Город Орск, ты  вдали от столицы. Но тебя мне нельзя не любить: У России не мало провинций, И россии без них не прожить. Город мой, ты- как песни начало, Как исток полноводной реки. И тебе благодарны орчане – Дорогие мои земляки. </vt:lpstr>
      <vt:lpstr>Моя малая Родина </vt:lpstr>
      <vt:lpstr>              Макет Русской избы</vt:lpstr>
      <vt:lpstr> ИКТ и мультимедийные технология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ds121</dc:creator>
  <cp:lastModifiedBy>ds121orsk@yandex.ru</cp:lastModifiedBy>
  <cp:revision>170</cp:revision>
  <dcterms:created xsi:type="dcterms:W3CDTF">2020-02-05T10:28:04Z</dcterms:created>
  <dcterms:modified xsi:type="dcterms:W3CDTF">2022-08-26T08:46:22Z</dcterms:modified>
</cp:coreProperties>
</file>