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9" r:id="rId4"/>
    <p:sldId id="262" r:id="rId5"/>
    <p:sldId id="273" r:id="rId6"/>
    <p:sldId id="264" r:id="rId7"/>
    <p:sldId id="265" r:id="rId8"/>
    <p:sldId id="266" r:id="rId9"/>
    <p:sldId id="269" r:id="rId10"/>
    <p:sldId id="270" r:id="rId11"/>
    <p:sldId id="272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34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4538" y="188640"/>
            <a:ext cx="8557942" cy="1152128"/>
          </a:xfrm>
        </p:spPr>
        <p:txBody>
          <a:bodyPr>
            <a:normAutofit/>
          </a:bodyPr>
          <a:lstStyle/>
          <a:p>
            <a:r>
              <a:rPr lang="ru-RU" sz="1900" b="1" dirty="0">
                <a:solidFill>
                  <a:schemeClr val="bg1"/>
                </a:solidFill>
                <a:latin typeface="Times New Roman" pitchFamily="18" charset="0"/>
              </a:rPr>
              <a:t>Муниципальное дошкольное автономное учреждение </a:t>
            </a: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</a:rPr>
              <a:t>                                     «</a:t>
            </a:r>
            <a:r>
              <a:rPr lang="ru-RU" sz="1900" b="1" dirty="0">
                <a:solidFill>
                  <a:schemeClr val="bg1"/>
                </a:solidFill>
                <a:latin typeface="Times New Roman" pitchFamily="18" charset="0"/>
              </a:rPr>
              <a:t>Центр развития ребёнка – Детский сад № 125 </a:t>
            </a: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</a:rPr>
              <a:t> «</a:t>
            </a:r>
            <a:r>
              <a:rPr lang="ru-RU" sz="1900" b="1" dirty="0">
                <a:solidFill>
                  <a:schemeClr val="bg1"/>
                </a:solidFill>
                <a:latin typeface="Times New Roman" pitchFamily="18" charset="0"/>
              </a:rPr>
              <a:t>Лесная сказка» г. Орска»</a:t>
            </a:r>
            <a:r>
              <a:rPr lang="ru-RU" sz="1900" b="1" dirty="0">
                <a:solidFill>
                  <a:srgbClr val="7030A0"/>
                </a:solidFill>
                <a:latin typeface="Times New Roman" pitchFamily="18" charset="0"/>
              </a:rPr>
              <a:t/>
            </a:r>
            <a:br>
              <a:rPr lang="ru-RU" sz="1900" b="1" dirty="0">
                <a:solidFill>
                  <a:srgbClr val="7030A0"/>
                </a:solidFill>
                <a:latin typeface="Times New Roman" pitchFamily="18" charset="0"/>
              </a:rPr>
            </a:br>
            <a:endParaRPr lang="ru-RU" sz="1900" b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1340768"/>
            <a:ext cx="6978299" cy="2448272"/>
          </a:xfrm>
          <a:ln>
            <a:noFill/>
          </a:ln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«Знатоки 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Родного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края»</a:t>
            </a:r>
            <a:r>
              <a:rPr lang="ru-RU" sz="320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cap="all" dirty="0" smtClean="0">
                <a:ln w="9000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лото </a:t>
            </a:r>
            <a:r>
              <a:rPr lang="ru-RU" sz="2800" b="1" cap="all" dirty="0" smtClean="0">
                <a:ln w="9000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cap="all" dirty="0" smtClean="0">
                <a:ln w="9000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Мы </a:t>
            </a:r>
            <a:r>
              <a:rPr lang="ru-RU" sz="3200" b="1" cap="all" dirty="0" smtClean="0">
                <a:ln w="9000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из красной книги </a:t>
            </a:r>
          </a:p>
          <a:p>
            <a:r>
              <a:rPr lang="ru-RU" sz="3200" b="1" cap="all" dirty="0" smtClean="0">
                <a:ln w="9000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Оренбургской области</a:t>
            </a:r>
            <a:r>
              <a:rPr lang="ru-RU" sz="2800" b="1" cap="all" dirty="0" smtClean="0">
                <a:ln w="9000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>
              <a:ln w="9000" cmpd="sng">
                <a:solidFill>
                  <a:srgbClr val="FFC0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71805" y="4913050"/>
            <a:ext cx="4536504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Выполнил: </a:t>
            </a:r>
          </a:p>
          <a:p>
            <a:pPr>
              <a:lnSpc>
                <a:spcPct val="80000"/>
              </a:lnSpc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Баранова Елена Викторовна,</a:t>
            </a:r>
          </a:p>
          <a:p>
            <a:pPr>
              <a:lnSpc>
                <a:spcPct val="80000"/>
              </a:lnSpc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оспитатель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высш.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в.категории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Презентация на тему: &amp;quot;Красная книга Оренбургской области&amp;quot;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0" t="2639" r="2708" b="4583"/>
          <a:stretch/>
        </p:blipFill>
        <p:spPr bwMode="auto">
          <a:xfrm rot="20559455">
            <a:off x="623693" y="3373372"/>
            <a:ext cx="2293559" cy="30418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907" y="4750615"/>
            <a:ext cx="1547813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410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23528" y="260648"/>
            <a:ext cx="8568952" cy="6336704"/>
          </a:xfrm>
        </p:spPr>
        <p:txBody>
          <a:bodyPr>
            <a:normAutofit/>
          </a:bodyPr>
          <a:lstStyle/>
          <a:p>
            <a:pPr marL="45720"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endParaRPr lang="ru-RU" sz="2300" dirty="0">
              <a:solidFill>
                <a:srgbClr val="002060"/>
              </a:solidFill>
              <a:latin typeface="Trebuchet MS"/>
            </a:endParaRPr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10661" y="225174"/>
            <a:ext cx="278281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lvl="0" algn="just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200" b="1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Игровой материал</a:t>
            </a:r>
            <a:r>
              <a:rPr lang="ru-RU" sz="2200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endParaRPr lang="ru-RU" sz="2200" kern="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56" y="945571"/>
            <a:ext cx="4102622" cy="547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" r="7288"/>
          <a:stretch/>
        </p:blipFill>
        <p:spPr bwMode="auto">
          <a:xfrm>
            <a:off x="4506129" y="2507005"/>
            <a:ext cx="4467027" cy="3893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32040" y="1628800"/>
            <a:ext cx="39248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момент</a:t>
            </a:r>
            <a:endParaRPr lang="ru-RU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64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07504" y="116632"/>
            <a:ext cx="8928992" cy="6624736"/>
          </a:xfrm>
        </p:spPr>
        <p:txBody>
          <a:bodyPr>
            <a:normAutofit fontScale="85000" lnSpcReduction="10000"/>
          </a:bodyPr>
          <a:lstStyle/>
          <a:p>
            <a:pPr marL="45720"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600" b="1" kern="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Настольная игра для детей                                                                                           Лото по </a:t>
            </a:r>
            <a:r>
              <a:rPr lang="ru-RU" sz="2600" b="1" kern="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Патриотическому воспитанию:</a:t>
            </a:r>
            <a:r>
              <a:rPr lang="ru-RU" sz="2600" kern="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600" b="1" kern="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« </a:t>
            </a:r>
            <a:r>
              <a:rPr lang="ru-RU" sz="2600" b="1" kern="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Мы из красной книги </a:t>
            </a:r>
            <a:r>
              <a:rPr lang="ru-RU" sz="2600" b="1" kern="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Оренбургской </a:t>
            </a:r>
            <a:r>
              <a:rPr lang="ru-RU" sz="2600" b="1" kern="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области</a:t>
            </a:r>
            <a:r>
              <a:rPr lang="ru-RU" sz="2600" b="1" kern="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»</a:t>
            </a:r>
          </a:p>
          <a:p>
            <a:pPr marL="45720" lvl="0">
              <a:buClr>
                <a:srgbClr val="F14124">
                  <a:lumMod val="75000"/>
                </a:srgbClr>
              </a:buClr>
            </a:pPr>
            <a:r>
              <a:rPr lang="ru-RU" sz="2600" b="1" kern="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Пояснительная </a:t>
            </a:r>
            <a:r>
              <a:rPr lang="ru-RU" sz="2600" b="1" kern="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записка</a:t>
            </a:r>
            <a:r>
              <a:rPr lang="ru-RU" sz="2600" kern="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2600" kern="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600" b="1" kern="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Автор: </a:t>
            </a:r>
            <a:r>
              <a:rPr lang="ru-RU" sz="2600" kern="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Баранова Елена Викторовна, МДОАУ «ЦРР –Д</a:t>
            </a:r>
            <a:r>
              <a:rPr lang="en-US" sz="2600" kern="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/</a:t>
            </a:r>
            <a:r>
              <a:rPr lang="ru-RU" sz="2600" kern="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 № 125» г. Орска»</a:t>
            </a:r>
            <a:br>
              <a:rPr lang="ru-RU" sz="2600" kern="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600" b="1" kern="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Возрастная группа:</a:t>
            </a:r>
            <a:r>
              <a:rPr lang="ru-RU" sz="2600" kern="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600" kern="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подготовительная</a:t>
            </a:r>
          </a:p>
          <a:p>
            <a:pPr marL="45720" lvl="0">
              <a:buClr>
                <a:srgbClr val="F14124">
                  <a:lumMod val="75000"/>
                </a:srgbClr>
              </a:buClr>
            </a:pPr>
            <a:r>
              <a:rPr lang="ru-RU" sz="2600" b="1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Цель </a:t>
            </a:r>
            <a:r>
              <a:rPr lang="ru-RU" sz="2600" b="1" kern="0" dirty="0">
                <a:solidFill>
                  <a:srgbClr val="002060"/>
                </a:solidFill>
                <a:latin typeface="Times New Roman"/>
                <a:cs typeface="Times New Roman"/>
              </a:rPr>
              <a:t>игры: </a:t>
            </a:r>
            <a:r>
              <a:rPr lang="ru-RU" sz="2600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Формирование </a:t>
            </a:r>
            <a:r>
              <a:rPr lang="ru-RU" sz="2600" kern="0" dirty="0">
                <a:solidFill>
                  <a:srgbClr val="002060"/>
                </a:solidFill>
                <a:latin typeface="Times New Roman"/>
                <a:cs typeface="Times New Roman"/>
              </a:rPr>
              <a:t>у </a:t>
            </a:r>
            <a:r>
              <a:rPr lang="ru-RU" sz="2600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детей представлений </a:t>
            </a:r>
            <a:r>
              <a:rPr lang="ru-RU" sz="2600" kern="0" dirty="0">
                <a:solidFill>
                  <a:srgbClr val="002060"/>
                </a:solidFill>
                <a:latin typeface="Times New Roman"/>
                <a:cs typeface="Times New Roman"/>
              </a:rPr>
              <a:t>об исчезающих видах животных</a:t>
            </a:r>
            <a:r>
              <a:rPr lang="ru-RU" sz="2600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, птиц,  </a:t>
            </a:r>
            <a:r>
              <a:rPr lang="ru-RU" sz="2600" kern="0" dirty="0">
                <a:solidFill>
                  <a:srgbClr val="002060"/>
                </a:solidFill>
                <a:latin typeface="Times New Roman"/>
                <a:cs typeface="Times New Roman"/>
              </a:rPr>
              <a:t>растений занесенных в Красную книгу </a:t>
            </a:r>
            <a:r>
              <a:rPr lang="ru-RU" sz="2600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Оренбургской области.</a:t>
            </a:r>
          </a:p>
          <a:p>
            <a:pPr marL="45720" lvl="0">
              <a:buClr>
                <a:srgbClr val="F14124">
                  <a:lumMod val="75000"/>
                </a:srgbClr>
              </a:buClr>
            </a:pPr>
            <a:r>
              <a:rPr lang="ru-RU" sz="2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600" kern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8620" lvl="0" indent="-342900">
              <a:buClr>
                <a:srgbClr val="F14124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ru-RU" sz="26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занимательной игровой форме продолжать знакомить детей </a:t>
            </a:r>
            <a:r>
              <a:rPr lang="ru-RU" sz="26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родным краем. </a:t>
            </a:r>
          </a:p>
          <a:p>
            <a:pPr marL="388620" lvl="0" indent="-342900">
              <a:buClr>
                <a:srgbClr val="F14124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ru-RU" sz="26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</a:t>
            </a:r>
            <a:r>
              <a:rPr lang="ru-RU" sz="2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формированию у детей познавательного интереса к природе, растениям и животным Оренбургской области. </a:t>
            </a:r>
            <a:endParaRPr lang="ru-RU" sz="2600" kern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8620" lvl="0" indent="-342900">
              <a:buClr>
                <a:srgbClr val="F14124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ru-RU" sz="26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</a:t>
            </a:r>
            <a:r>
              <a:rPr lang="ru-RU" sz="2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правильно вести себя в </a:t>
            </a:r>
            <a:r>
              <a:rPr lang="ru-RU" sz="26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природе (любоваться красотой природы, наблюдать за растениями и животными не нанося им вред).  </a:t>
            </a:r>
          </a:p>
          <a:p>
            <a:pPr marL="388620" lvl="0" indent="-342900">
              <a:buClr>
                <a:srgbClr val="F14124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ru-RU" sz="26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чувство </a:t>
            </a:r>
            <a:r>
              <a:rPr lang="ru-RU" sz="2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патриотизма и гордости за родной </a:t>
            </a:r>
            <a:r>
              <a:rPr lang="ru-RU" sz="26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край.</a:t>
            </a:r>
          </a:p>
          <a:p>
            <a:pPr marL="388620" lvl="0" indent="-342900">
              <a:buClr>
                <a:srgbClr val="F14124">
                  <a:lumMod val="75000"/>
                </a:srgbClr>
              </a:buClr>
              <a:buFont typeface="Arial" panose="020B0604020202020204" pitchFamily="34" charset="0"/>
              <a:buChar char="•"/>
            </a:pPr>
            <a:endParaRPr lang="ru-RU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325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23528" y="260648"/>
            <a:ext cx="8568952" cy="6597352"/>
          </a:xfrm>
        </p:spPr>
        <p:txBody>
          <a:bodyPr>
            <a:normAutofit/>
          </a:bodyPr>
          <a:lstStyle/>
          <a:p>
            <a:pPr marL="45720"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endParaRPr lang="ru-RU" sz="2300" dirty="0" smtClean="0">
              <a:solidFill>
                <a:srgbClr val="002060"/>
              </a:solidFill>
              <a:latin typeface="Trebuchet MS"/>
            </a:endParaRPr>
          </a:p>
          <a:p>
            <a:pPr marL="45720"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endParaRPr lang="ru-RU" sz="2300" dirty="0">
              <a:solidFill>
                <a:srgbClr val="002060"/>
              </a:solidFill>
              <a:latin typeface="Trebuchet MS"/>
            </a:endParaRPr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37340" y="363915"/>
            <a:ext cx="8555140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lvl="0" algn="just"/>
            <a:r>
              <a:rPr lang="ru-RU" sz="2200" b="1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Используемое </a:t>
            </a:r>
            <a:r>
              <a:rPr lang="ru-RU" sz="2200" b="1" kern="0" dirty="0">
                <a:solidFill>
                  <a:srgbClr val="002060"/>
                </a:solidFill>
                <a:latin typeface="Times New Roman"/>
                <a:cs typeface="Times New Roman"/>
              </a:rPr>
              <a:t>оборудование: </a:t>
            </a:r>
          </a:p>
          <a:p>
            <a:pPr marL="45720" lvl="0" algn="just"/>
            <a:r>
              <a:rPr lang="ru-RU" sz="2200" kern="0" dirty="0">
                <a:solidFill>
                  <a:srgbClr val="002060"/>
                </a:solidFill>
                <a:latin typeface="Times New Roman"/>
                <a:cs typeface="Times New Roman"/>
              </a:rPr>
              <a:t>5 больших карточек (игровые поля)     с изображениями    растений, животных, птиц занесённых в Красную книгу Оренбургской области.              </a:t>
            </a:r>
          </a:p>
          <a:p>
            <a:pPr marL="45720" lvl="0" algn="just"/>
            <a:r>
              <a:rPr lang="ru-RU" sz="2200" kern="0" dirty="0">
                <a:solidFill>
                  <a:srgbClr val="002060"/>
                </a:solidFill>
                <a:latin typeface="Times New Roman"/>
                <a:cs typeface="Times New Roman"/>
              </a:rPr>
              <a:t>30 маленьких карточек с такими же изображениями, названием и кратким описанием с обратной стороны карточки</a:t>
            </a:r>
            <a:r>
              <a:rPr lang="ru-RU" sz="2200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.</a:t>
            </a:r>
          </a:p>
          <a:p>
            <a:pPr marL="45720" lvl="0" algn="just"/>
            <a:endParaRPr lang="ru-RU" sz="2200" kern="0" dirty="0" smtClean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45720" lvl="0" algn="just"/>
            <a:r>
              <a:rPr lang="ru-RU" sz="2200" b="1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Правила </a:t>
            </a:r>
            <a:r>
              <a:rPr lang="ru-RU" sz="2200" b="1" kern="0" dirty="0">
                <a:solidFill>
                  <a:srgbClr val="002060"/>
                </a:solidFill>
                <a:latin typeface="Times New Roman"/>
                <a:cs typeface="Times New Roman"/>
              </a:rPr>
              <a:t>игры: </a:t>
            </a:r>
            <a:r>
              <a:rPr lang="ru-RU" sz="2200" kern="0" dirty="0">
                <a:solidFill>
                  <a:srgbClr val="002060"/>
                </a:solidFill>
                <a:latin typeface="Times New Roman"/>
                <a:cs typeface="Times New Roman"/>
              </a:rPr>
              <a:t>В игре могут участвовать от 2 до 5 детей. </a:t>
            </a:r>
            <a:r>
              <a:rPr lang="ru-RU" sz="2200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Ведущий </a:t>
            </a:r>
            <a:r>
              <a:rPr lang="ru-RU" sz="2200" kern="0" dirty="0">
                <a:solidFill>
                  <a:srgbClr val="002060"/>
                </a:solidFill>
                <a:latin typeface="Times New Roman"/>
                <a:cs typeface="Times New Roman"/>
              </a:rPr>
              <a:t>раздаёт игрокам большие карточки (игровые поля), затем показывает </a:t>
            </a:r>
            <a:r>
              <a:rPr lang="ru-RU" sz="2200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детям маленькую  карточку </a:t>
            </a:r>
            <a:r>
              <a:rPr lang="ru-RU" sz="2200" kern="0" dirty="0">
                <a:solidFill>
                  <a:srgbClr val="002060"/>
                </a:solidFill>
                <a:latin typeface="Times New Roman"/>
                <a:cs typeface="Times New Roman"/>
              </a:rPr>
              <a:t>с изображением животного, </a:t>
            </a:r>
            <a:r>
              <a:rPr lang="ru-RU" sz="2200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растения </a:t>
            </a:r>
            <a:r>
              <a:rPr lang="ru-RU" sz="2200" kern="0" dirty="0">
                <a:solidFill>
                  <a:srgbClr val="002060"/>
                </a:solidFill>
                <a:latin typeface="Times New Roman"/>
                <a:cs typeface="Times New Roman"/>
              </a:rPr>
              <a:t>и т.д. </a:t>
            </a:r>
            <a:r>
              <a:rPr lang="ru-RU" sz="2200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(Ведущий </a:t>
            </a:r>
            <a:r>
              <a:rPr lang="ru-RU" sz="2200" kern="0" dirty="0">
                <a:solidFill>
                  <a:srgbClr val="002060"/>
                </a:solidFill>
                <a:latin typeface="Times New Roman"/>
                <a:cs typeface="Times New Roman"/>
              </a:rPr>
              <a:t>сообщает детям информацию, которая имеется на </a:t>
            </a:r>
            <a:r>
              <a:rPr lang="ru-RU" sz="2200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обороте). Ребёнок</a:t>
            </a:r>
            <a:r>
              <a:rPr lang="ru-RU" sz="2200" kern="0" dirty="0">
                <a:solidFill>
                  <a:srgbClr val="002060"/>
                </a:solidFill>
                <a:latin typeface="Times New Roman"/>
                <a:cs typeface="Times New Roman"/>
              </a:rPr>
              <a:t>, правильно назвавший то что изображено, закрывает </a:t>
            </a:r>
            <a:r>
              <a:rPr lang="ru-RU" sz="2200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карточкой </a:t>
            </a:r>
            <a:r>
              <a:rPr lang="ru-RU" sz="2200" kern="0" dirty="0">
                <a:solidFill>
                  <a:srgbClr val="002060"/>
                </a:solidFill>
                <a:latin typeface="Times New Roman"/>
                <a:cs typeface="Times New Roman"/>
              </a:rPr>
              <a:t>совпадающую картинку на игровом поле. Игра считается законченной, если у участников игры все картинки на игровых полях будут заполнены соответствующими  карточками, а выигравшим считается тот игрок, у кого игровое поле заполнится первым</a:t>
            </a:r>
            <a:r>
              <a:rPr lang="ru-RU" sz="2200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.</a:t>
            </a:r>
          </a:p>
          <a:p>
            <a:pPr marL="45720" lvl="0" algn="just"/>
            <a:endParaRPr lang="ru-RU" sz="2200" kern="0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45720" lvl="0" algn="just"/>
            <a:endParaRPr lang="ru-RU" sz="2000" kern="0" dirty="0" smtClean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2582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37340" y="260648"/>
            <a:ext cx="8568952" cy="6597352"/>
          </a:xfrm>
        </p:spPr>
        <p:txBody>
          <a:bodyPr>
            <a:normAutofit/>
          </a:bodyPr>
          <a:lstStyle/>
          <a:p>
            <a:pPr marL="45720"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endParaRPr lang="ru-RU" sz="2300" dirty="0">
              <a:solidFill>
                <a:srgbClr val="002060"/>
              </a:solidFill>
              <a:latin typeface="Trebuchet MS"/>
            </a:endParaRPr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33832" y="404664"/>
            <a:ext cx="855864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lvl="0" algn="just"/>
            <a:r>
              <a:rPr lang="ru-RU" sz="2200" b="1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Методические </a:t>
            </a:r>
            <a:r>
              <a:rPr lang="ru-RU" sz="2200" b="1" kern="0" dirty="0">
                <a:solidFill>
                  <a:srgbClr val="002060"/>
                </a:solidFill>
                <a:latin typeface="Times New Roman"/>
                <a:cs typeface="Times New Roman"/>
              </a:rPr>
              <a:t>рекомендации по реализации вариантов игры</a:t>
            </a:r>
            <a:r>
              <a:rPr lang="ru-RU" sz="2200" b="1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: </a:t>
            </a:r>
          </a:p>
          <a:p>
            <a:pPr marL="45720" lvl="0" algn="just"/>
            <a:endParaRPr lang="ru-RU" sz="2200" b="1" kern="0" dirty="0" smtClean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45720" lvl="0" algn="just"/>
            <a:r>
              <a:rPr lang="ru-RU" sz="2200" b="1" kern="0" dirty="0">
                <a:solidFill>
                  <a:srgbClr val="002060"/>
                </a:solidFill>
                <a:latin typeface="Times New Roman"/>
                <a:cs typeface="Times New Roman"/>
              </a:rPr>
              <a:t>2</a:t>
            </a:r>
            <a:r>
              <a:rPr lang="ru-RU" sz="2200" b="1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 вариант: </a:t>
            </a:r>
            <a:r>
              <a:rPr lang="ru-RU" sz="2200" kern="0" dirty="0">
                <a:solidFill>
                  <a:srgbClr val="002060"/>
                </a:solidFill>
                <a:latin typeface="Times New Roman"/>
                <a:cs typeface="Times New Roman"/>
              </a:rPr>
              <a:t>Ведущий, не показывая карточку, даёт краткую информацию о том, что  на ней изображено. Игрок, угадавший, кто (что) изображено на </a:t>
            </a:r>
            <a:r>
              <a:rPr lang="ru-RU" sz="2200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карточке </a:t>
            </a:r>
            <a:r>
              <a:rPr lang="ru-RU" sz="2200" kern="0" dirty="0">
                <a:solidFill>
                  <a:srgbClr val="002060"/>
                </a:solidFill>
                <a:latin typeface="Times New Roman"/>
                <a:cs typeface="Times New Roman"/>
              </a:rPr>
              <a:t>и имеющий соответствующую картинку на своем игровом поле, сообщает: «У меня есть эта карточка». Ведущий сравнивает иллюстрации и при совпадении отдает карточку игроку</a:t>
            </a:r>
            <a:r>
              <a:rPr lang="ru-RU" sz="2200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.</a:t>
            </a:r>
          </a:p>
          <a:p>
            <a:pPr marL="45720" lvl="0" algn="just"/>
            <a:endParaRPr lang="ru-RU" sz="2200" kern="0" dirty="0" smtClean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45720" lvl="0" algn="just"/>
            <a:r>
              <a:rPr lang="ru-RU" sz="2200" b="1" kern="0" dirty="0">
                <a:solidFill>
                  <a:srgbClr val="002060"/>
                </a:solidFill>
                <a:latin typeface="Times New Roman"/>
                <a:cs typeface="Times New Roman"/>
              </a:rPr>
              <a:t>3</a:t>
            </a:r>
            <a:r>
              <a:rPr lang="ru-RU" sz="2200" b="1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 вариант: </a:t>
            </a:r>
            <a:r>
              <a:rPr lang="ru-RU" sz="2200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Ведущий </a:t>
            </a:r>
            <a:r>
              <a:rPr lang="ru-RU" sz="2200" kern="0" dirty="0">
                <a:solidFill>
                  <a:srgbClr val="002060"/>
                </a:solidFill>
                <a:latin typeface="Times New Roman"/>
                <a:cs typeface="Times New Roman"/>
              </a:rPr>
              <a:t>показывает детям маленькую  карточку с изображением животного, растения и т.д. </a:t>
            </a:r>
            <a:r>
              <a:rPr lang="ru-RU" sz="2200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Ребёнок, рассказывает о том, кто (что) изображено на карточке. И закрывает игровое поле соответствующей карточкой.</a:t>
            </a:r>
            <a:endParaRPr lang="ru-RU" sz="2200" kern="0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45720" lvl="0" algn="just"/>
            <a:endParaRPr lang="ru-RU" sz="2200" kern="0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45720" lvl="0" algn="just"/>
            <a:endParaRPr lang="ru-RU" sz="2200" kern="0" dirty="0" smtClean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3867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23528" y="260648"/>
            <a:ext cx="8568952" cy="6336704"/>
          </a:xfrm>
        </p:spPr>
        <p:txBody>
          <a:bodyPr>
            <a:normAutofit/>
          </a:bodyPr>
          <a:lstStyle/>
          <a:p>
            <a:pPr marL="45720"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endParaRPr lang="ru-RU" sz="2300" dirty="0">
              <a:solidFill>
                <a:srgbClr val="002060"/>
              </a:solidFill>
              <a:latin typeface="Trebuchet MS"/>
            </a:endParaRPr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332656"/>
            <a:ext cx="8640960" cy="3673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lvl="0" algn="just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200" b="1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Игровой материал:</a:t>
            </a:r>
            <a:r>
              <a:rPr lang="ru-RU" sz="2200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endParaRPr lang="ru-RU" sz="2200" kern="0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502920" lvl="0" indent="-457200" algn="just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AutoNum type="arabicParenR"/>
            </a:pPr>
            <a:endParaRPr lang="ru-RU" sz="2300" kern="0" dirty="0" smtClean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502920" lvl="0" indent="-457200" algn="just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AutoNum type="arabicParenR"/>
            </a:pPr>
            <a:endParaRPr lang="ru-RU" sz="2300" kern="0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502920" lvl="0" indent="-457200" algn="just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AutoNum type="arabicParenR"/>
            </a:pPr>
            <a:endParaRPr lang="ru-RU" sz="2300" kern="0" dirty="0" smtClean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502920" lvl="0" indent="-457200" algn="just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AutoNum type="arabicParenR"/>
            </a:pPr>
            <a:endParaRPr lang="ru-RU" sz="2300" kern="0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502920" lvl="0" indent="-457200" algn="just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AutoNum type="arabicParenR"/>
            </a:pPr>
            <a:endParaRPr lang="ru-RU" sz="2300" kern="0" dirty="0" smtClean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502920" lvl="0" indent="-457200" algn="just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AutoNum type="arabicParenR"/>
            </a:pPr>
            <a:endParaRPr lang="ru-RU" sz="2300" kern="0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502920" lvl="0" indent="-457200" algn="just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AutoNum type="arabicParenR"/>
            </a:pPr>
            <a:endParaRPr lang="ru-RU" sz="2300" kern="0" dirty="0" smtClean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9" t="9785" r="5161"/>
          <a:stretch/>
        </p:blipFill>
        <p:spPr bwMode="auto">
          <a:xfrm>
            <a:off x="971600" y="908720"/>
            <a:ext cx="7344816" cy="5602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7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46349" y="751733"/>
            <a:ext cx="8568952" cy="6336704"/>
          </a:xfrm>
        </p:spPr>
        <p:txBody>
          <a:bodyPr>
            <a:normAutofit/>
          </a:bodyPr>
          <a:lstStyle/>
          <a:p>
            <a:pPr marL="45720"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endParaRPr lang="ru-RU" sz="2300" dirty="0">
              <a:solidFill>
                <a:srgbClr val="002060"/>
              </a:solidFill>
              <a:latin typeface="Trebuchet MS"/>
            </a:endParaRPr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17793"/>
            <a:ext cx="80399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lvl="0" algn="just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200" b="1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Игровой материал:</a:t>
            </a:r>
            <a:r>
              <a:rPr lang="ru-RU" sz="2200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sz="2000" b="1" kern="0" dirty="0" smtClean="0">
                <a:solidFill>
                  <a:srgbClr val="7030A0"/>
                </a:solidFill>
                <a:latin typeface="Times New Roman"/>
                <a:cs typeface="Times New Roman"/>
              </a:rPr>
              <a:t>Игровые поля </a:t>
            </a:r>
            <a:endParaRPr lang="ru-RU" sz="2000" b="1" kern="0" dirty="0">
              <a:solidFill>
                <a:srgbClr val="7030A0"/>
              </a:solidFill>
              <a:latin typeface="Times New Roman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4" r="3142" b="2170"/>
          <a:stretch/>
        </p:blipFill>
        <p:spPr bwMode="auto">
          <a:xfrm rot="16200000">
            <a:off x="1643920" y="-163711"/>
            <a:ext cx="6007172" cy="771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499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23528" y="260648"/>
            <a:ext cx="8568952" cy="6336704"/>
          </a:xfrm>
        </p:spPr>
        <p:txBody>
          <a:bodyPr>
            <a:normAutofit/>
          </a:bodyPr>
          <a:lstStyle/>
          <a:p>
            <a:pPr marL="45720"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endParaRPr lang="ru-RU" sz="2300" dirty="0">
              <a:solidFill>
                <a:srgbClr val="002060"/>
              </a:solidFill>
              <a:latin typeface="Trebuchet MS"/>
            </a:endParaRPr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180929"/>
            <a:ext cx="278281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lvl="0" algn="just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200" b="1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Игровой материал:</a:t>
            </a:r>
            <a:r>
              <a:rPr lang="ru-RU" sz="2200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endParaRPr lang="ru-RU" sz="2200" kern="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3" name="AutoShape 2" descr="https://apf.mail.ru/cgi-bin/readmsg?id=16440876471768116082;0;16&amp;exif=1&amp;full=1&amp;x-email=elena.27.7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72816"/>
            <a:ext cx="3670300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85" y="1772816"/>
            <a:ext cx="3670300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0810" y="759279"/>
            <a:ext cx="3670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 с изображением представителей Красной книги Оренбургской области 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9873" y="507242"/>
            <a:ext cx="3808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Обратная сторона карточек с краткой информацией о представителях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Красной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книги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Оренбургской области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48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23528" y="260648"/>
            <a:ext cx="8568952" cy="6336704"/>
          </a:xfrm>
        </p:spPr>
        <p:txBody>
          <a:bodyPr>
            <a:normAutofit/>
          </a:bodyPr>
          <a:lstStyle/>
          <a:p>
            <a:pPr marL="45720"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endParaRPr lang="ru-RU" sz="2300" dirty="0">
              <a:solidFill>
                <a:srgbClr val="002060"/>
              </a:solidFill>
              <a:latin typeface="Trebuchet MS"/>
            </a:endParaRPr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35873" y="404664"/>
            <a:ext cx="278281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lvl="0" algn="just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200" b="1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Игровой материал:</a:t>
            </a:r>
            <a:r>
              <a:rPr lang="ru-RU" sz="2200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endParaRPr lang="ru-RU" sz="2200" kern="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3207"/>
            <a:ext cx="4032448" cy="5378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83207"/>
            <a:ext cx="4031534" cy="5378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910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23528" y="260648"/>
            <a:ext cx="8568952" cy="6336704"/>
          </a:xfrm>
        </p:spPr>
        <p:txBody>
          <a:bodyPr>
            <a:normAutofit/>
          </a:bodyPr>
          <a:lstStyle/>
          <a:p>
            <a:pPr marL="45720"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endParaRPr lang="ru-RU" sz="2300" dirty="0">
              <a:solidFill>
                <a:srgbClr val="002060"/>
              </a:solidFill>
              <a:latin typeface="Trebuchet MS"/>
            </a:endParaRPr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35873" y="404664"/>
            <a:ext cx="278281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lvl="0" algn="just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200" b="1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Игровой материал:</a:t>
            </a:r>
            <a:r>
              <a:rPr lang="ru-RU" sz="2200" kern="0" dirty="0" smtClean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endParaRPr lang="ru-RU" sz="2200" kern="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351" y="1037450"/>
            <a:ext cx="4035425" cy="538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82149"/>
            <a:ext cx="4024357" cy="5369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161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1249</TotalTime>
  <Words>331</Words>
  <Application>Microsoft Office PowerPoint</Application>
  <PresentationFormat>Экран (4:3)</PresentationFormat>
  <Paragraphs>39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Волна</vt:lpstr>
      <vt:lpstr>Воздушный поток</vt:lpstr>
      <vt:lpstr>Муниципальное дошкольное автономное учреждение                                      «Центр развития ребёнка – Детский сад № 125  «Лесная сказка» г. Орска»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автономное учреждение                                      «Центр развития ребёнка – Детский сад № 125  «Лесная сказка» г. Орска» </dc:title>
  <dc:creator>Сергей</dc:creator>
  <cp:lastModifiedBy>Караулова</cp:lastModifiedBy>
  <cp:revision>40</cp:revision>
  <dcterms:created xsi:type="dcterms:W3CDTF">2022-01-30T11:59:45Z</dcterms:created>
  <dcterms:modified xsi:type="dcterms:W3CDTF">2022-02-09T06:56:36Z</dcterms:modified>
</cp:coreProperties>
</file>