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79" r:id="rId3"/>
    <p:sldId id="280" r:id="rId4"/>
    <p:sldId id="281" r:id="rId5"/>
    <p:sldId id="283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4D4D4D"/>
    <a:srgbClr val="B92D14"/>
    <a:srgbClr val="35759D"/>
    <a:srgbClr val="35B19D"/>
    <a:srgbClr val="E8E8E8"/>
    <a:srgbClr val="1E1E2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07" autoAdjust="0"/>
    <p:restoredTop sz="95596" autoAdjust="0"/>
  </p:normalViewPr>
  <p:slideViewPr>
    <p:cSldViewPr>
      <p:cViewPr>
        <p:scale>
          <a:sx n="100" d="100"/>
          <a:sy n="100" d="100"/>
        </p:scale>
        <p:origin x="-2244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7.4856947711730876E-2"/>
          <c:y val="3.4615097473800122E-2"/>
          <c:w val="0.63652574436750931"/>
          <c:h val="0.8116101751491879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1 кв.кат.</c:v>
                </c:pt>
                <c:pt idx="1">
                  <c:v>высшая кв. кат.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1 кв.кат.</c:v>
                </c:pt>
                <c:pt idx="1">
                  <c:v>высшая кв. кат.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29</c:v>
                </c:pt>
                <c:pt idx="1">
                  <c:v>7</c:v>
                </c:pt>
              </c:numCache>
            </c:numRef>
          </c:val>
        </c:ser>
        <c:shape val="cylinder"/>
        <c:axId val="187138816"/>
        <c:axId val="187140352"/>
        <c:axId val="187105280"/>
      </c:bar3DChart>
      <c:catAx>
        <c:axId val="187138816"/>
        <c:scaling>
          <c:orientation val="minMax"/>
        </c:scaling>
        <c:axPos val="b"/>
        <c:tickLblPos val="nextTo"/>
        <c:crossAx val="187140352"/>
        <c:crosses val="autoZero"/>
        <c:auto val="1"/>
        <c:lblAlgn val="ctr"/>
        <c:lblOffset val="100"/>
      </c:catAx>
      <c:valAx>
        <c:axId val="187140352"/>
        <c:scaling>
          <c:orientation val="minMax"/>
        </c:scaling>
        <c:axPos val="l"/>
        <c:majorGridlines/>
        <c:numFmt formatCode="General" sourceLinked="1"/>
        <c:tickLblPos val="nextTo"/>
        <c:crossAx val="187138816"/>
        <c:crosses val="autoZero"/>
        <c:crossBetween val="between"/>
      </c:valAx>
      <c:serAx>
        <c:axId val="187105280"/>
        <c:scaling>
          <c:orientation val="minMax"/>
        </c:scaling>
        <c:axPos val="b"/>
        <c:tickLblPos val="nextTo"/>
        <c:crossAx val="187140352"/>
        <c:crosses val="autoZero"/>
      </c:serAx>
    </c:plotArea>
    <c:legend>
      <c:legendPos val="r"/>
      <c:layout>
        <c:manualLayout>
          <c:xMode val="edge"/>
          <c:yMode val="edge"/>
          <c:x val="0.73828007856116151"/>
          <c:y val="7.7960375897048281E-2"/>
          <c:w val="0.2248833424258268"/>
          <c:h val="0.2173030083105953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4EF50-5A0C-4877-8F22-0927F2803ADF}" type="doc">
      <dgm:prSet loTypeId="urn:microsoft.com/office/officeart/2005/8/layout/hierarchy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1361A3-32DE-4E41-9322-E0182AC1129C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Мониторинг качества блока оценки ООП </a:t>
          </a:r>
        </a:p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МДОАУ «Детский сад № 121 «Золотой колосок» </a:t>
          </a:r>
        </a:p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г. Орска </a:t>
          </a:r>
        </a:p>
      </dgm:t>
    </dgm:pt>
    <dgm:pt modelId="{42EECA6F-0ADC-487A-88F5-471AFD725E33}" type="parTrans" cxnId="{C3974508-66AA-4D6E-92A3-C9FAB6B5A92E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F3F624-A57A-4865-8BC5-C7382479E7A9}" type="sibTrans" cxnId="{C3974508-66AA-4D6E-92A3-C9FAB6B5A92E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D82CC5-A047-48EA-99B7-55DC80D33093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Соответствие требованиям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3CCB4-485B-4E78-BE9F-B731009E3C87}" type="parTrans" cxnId="{331B53E2-F2F1-4512-8187-0BDD05CC60A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A582AB-744C-4CEA-BAFC-B3A964685CE2}" type="sibTrans" cxnId="{331B53E2-F2F1-4512-8187-0BDD05CC60A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82127-065A-4EDF-9417-74CD22BD8328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Соответствие ожиданиям ЗП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4D7DAB-85D4-4ECD-B830-FC43642C81E3}" type="parTrans" cxnId="{668B1223-F0F6-4D12-9FFC-BFCEA8107F2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A8C4C1-5268-4064-834A-E0E64AD100EF}" type="sibTrans" cxnId="{668B1223-F0F6-4D12-9FFC-BFCEA8107F2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E7B495-C61B-44A3-B803-CE46DEE66F0A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Соответствие условиям ДОУ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72C8FB6-F623-4B31-9F0D-07629A3C8958}" type="parTrans" cxnId="{8C746277-7150-41BD-B676-B5F6B9A7916C}">
      <dgm:prSet/>
      <dgm:spPr/>
      <dgm:t>
        <a:bodyPr/>
        <a:lstStyle/>
        <a:p>
          <a:endParaRPr lang="ru-RU"/>
        </a:p>
      </dgm:t>
    </dgm:pt>
    <dgm:pt modelId="{9DCD0A32-4B88-49B7-AAFB-FCD52920FC44}" type="sibTrans" cxnId="{8C746277-7150-41BD-B676-B5F6B9A7916C}">
      <dgm:prSet/>
      <dgm:spPr/>
      <dgm:t>
        <a:bodyPr/>
        <a:lstStyle/>
        <a:p>
          <a:endParaRPr lang="ru-RU"/>
        </a:p>
      </dgm:t>
    </dgm:pt>
    <dgm:pt modelId="{ACCCB25D-1EE3-46CF-9EBE-C81754806EB1}" type="pres">
      <dgm:prSet presAssocID="{5314EF50-5A0C-4877-8F22-0927F2803A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2E06FF-E168-4B85-83A9-B692FF0E3353}" type="pres">
      <dgm:prSet presAssocID="{5E1361A3-32DE-4E41-9322-E0182AC1129C}" presName="hierRoot1" presStyleCnt="0"/>
      <dgm:spPr/>
    </dgm:pt>
    <dgm:pt modelId="{9EB1262F-3785-4E91-8512-27C46167102E}" type="pres">
      <dgm:prSet presAssocID="{5E1361A3-32DE-4E41-9322-E0182AC1129C}" presName="composite" presStyleCnt="0"/>
      <dgm:spPr/>
    </dgm:pt>
    <dgm:pt modelId="{AD07E314-A1DE-404C-9EFF-6EEAE32FB3EF}" type="pres">
      <dgm:prSet presAssocID="{5E1361A3-32DE-4E41-9322-E0182AC1129C}" presName="background" presStyleLbl="node0" presStyleIdx="0" presStyleCnt="1"/>
      <dgm:spPr/>
    </dgm:pt>
    <dgm:pt modelId="{809CA79E-1761-421E-9C62-03B6D7C73E87}" type="pres">
      <dgm:prSet presAssocID="{5E1361A3-32DE-4E41-9322-E0182AC1129C}" presName="text" presStyleLbl="fgAcc0" presStyleIdx="0" presStyleCnt="1" custScaleX="231095" custScaleY="86804" custLinFactNeighborX="4636" custLinFactNeighborY="-27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5CBCED-8252-4842-AAC9-E8382E072149}" type="pres">
      <dgm:prSet presAssocID="{5E1361A3-32DE-4E41-9322-E0182AC1129C}" presName="hierChild2" presStyleCnt="0"/>
      <dgm:spPr/>
    </dgm:pt>
    <dgm:pt modelId="{AA926DD6-65C1-433B-ACAC-79296340338F}" type="pres">
      <dgm:prSet presAssocID="{34B3CCB4-485B-4E78-BE9F-B731009E3C8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77679FAB-F283-4AE6-8C3F-7A4A5D9F3665}" type="pres">
      <dgm:prSet presAssocID="{25D82CC5-A047-48EA-99B7-55DC80D33093}" presName="hierRoot2" presStyleCnt="0"/>
      <dgm:spPr/>
    </dgm:pt>
    <dgm:pt modelId="{A419415C-49D5-4776-A999-7553F419A23F}" type="pres">
      <dgm:prSet presAssocID="{25D82CC5-A047-48EA-99B7-55DC80D33093}" presName="composite2" presStyleCnt="0"/>
      <dgm:spPr/>
    </dgm:pt>
    <dgm:pt modelId="{948733A3-C359-4E2E-8F03-CA7681E6B0FF}" type="pres">
      <dgm:prSet presAssocID="{25D82CC5-A047-48EA-99B7-55DC80D33093}" presName="background2" presStyleLbl="node2" presStyleIdx="0" presStyleCnt="3"/>
      <dgm:spPr/>
    </dgm:pt>
    <dgm:pt modelId="{A3B910D4-D3F8-442E-AF40-2D8F27BDDDDC}" type="pres">
      <dgm:prSet presAssocID="{25D82CC5-A047-48EA-99B7-55DC80D33093}" presName="text2" presStyleLbl="fgAcc2" presStyleIdx="0" presStyleCnt="3" custScaleX="76756" custScaleY="780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32D957-002C-4C70-B6CB-A3F1E2A964F0}" type="pres">
      <dgm:prSet presAssocID="{25D82CC5-A047-48EA-99B7-55DC80D33093}" presName="hierChild3" presStyleCnt="0"/>
      <dgm:spPr/>
    </dgm:pt>
    <dgm:pt modelId="{8FE01968-1643-4B84-B2F0-8A8297A354D2}" type="pres">
      <dgm:prSet presAssocID="{B72C8FB6-F623-4B31-9F0D-07629A3C8958}" presName="Name10" presStyleLbl="parChTrans1D2" presStyleIdx="1" presStyleCnt="3"/>
      <dgm:spPr/>
      <dgm:t>
        <a:bodyPr/>
        <a:lstStyle/>
        <a:p>
          <a:endParaRPr lang="ru-RU"/>
        </a:p>
      </dgm:t>
    </dgm:pt>
    <dgm:pt modelId="{FFC73729-1839-4BE0-900F-D7D78D08329B}" type="pres">
      <dgm:prSet presAssocID="{26E7B495-C61B-44A3-B803-CE46DEE66F0A}" presName="hierRoot2" presStyleCnt="0"/>
      <dgm:spPr/>
    </dgm:pt>
    <dgm:pt modelId="{0E2924BB-AFCF-45BD-924E-C94139A78D1D}" type="pres">
      <dgm:prSet presAssocID="{26E7B495-C61B-44A3-B803-CE46DEE66F0A}" presName="composite2" presStyleCnt="0"/>
      <dgm:spPr/>
    </dgm:pt>
    <dgm:pt modelId="{97E6EE49-68BD-40C4-B970-69C1FAC9DDCE}" type="pres">
      <dgm:prSet presAssocID="{26E7B495-C61B-44A3-B803-CE46DEE66F0A}" presName="background2" presStyleLbl="node2" presStyleIdx="1" presStyleCnt="3"/>
      <dgm:spPr/>
    </dgm:pt>
    <dgm:pt modelId="{2A117A7E-1A53-4B5B-AE5F-8ED738AC4016}" type="pres">
      <dgm:prSet presAssocID="{26E7B495-C61B-44A3-B803-CE46DEE66F0A}" presName="text2" presStyleLbl="fgAcc2" presStyleIdx="1" presStyleCnt="3" custScaleX="75802" custScaleY="722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CB8990-640B-4386-94D1-4C001E4D662D}" type="pres">
      <dgm:prSet presAssocID="{26E7B495-C61B-44A3-B803-CE46DEE66F0A}" presName="hierChild3" presStyleCnt="0"/>
      <dgm:spPr/>
    </dgm:pt>
    <dgm:pt modelId="{7E2B161F-7D49-4C2B-8509-1FAEA291A027}" type="pres">
      <dgm:prSet presAssocID="{454D7DAB-85D4-4ECD-B830-FC43642C81E3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D9CF457-6D24-429A-9232-B62099D249F2}" type="pres">
      <dgm:prSet presAssocID="{95E82127-065A-4EDF-9417-74CD22BD8328}" presName="hierRoot2" presStyleCnt="0"/>
      <dgm:spPr/>
    </dgm:pt>
    <dgm:pt modelId="{2320DA6B-A8A6-41D8-9E78-BCCEC1592B90}" type="pres">
      <dgm:prSet presAssocID="{95E82127-065A-4EDF-9417-74CD22BD8328}" presName="composite2" presStyleCnt="0"/>
      <dgm:spPr/>
    </dgm:pt>
    <dgm:pt modelId="{A602E266-15F6-4028-A7E0-40EAA86CEEF5}" type="pres">
      <dgm:prSet presAssocID="{95E82127-065A-4EDF-9417-74CD22BD8328}" presName="background2" presStyleLbl="node2" presStyleIdx="2" presStyleCnt="3"/>
      <dgm:spPr/>
    </dgm:pt>
    <dgm:pt modelId="{C1DF8CBA-1880-4609-8AE5-2532700D1A6A}" type="pres">
      <dgm:prSet presAssocID="{95E82127-065A-4EDF-9417-74CD22BD8328}" presName="text2" presStyleLbl="fgAcc2" presStyleIdx="2" presStyleCnt="3" custScaleX="76333" custScaleY="741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EE4C1E-21DF-457C-9107-8EB1884EA3C3}" type="pres">
      <dgm:prSet presAssocID="{95E82127-065A-4EDF-9417-74CD22BD8328}" presName="hierChild3" presStyleCnt="0"/>
      <dgm:spPr/>
    </dgm:pt>
  </dgm:ptLst>
  <dgm:cxnLst>
    <dgm:cxn modelId="{668B1223-F0F6-4D12-9FFC-BFCEA8107F24}" srcId="{5E1361A3-32DE-4E41-9322-E0182AC1129C}" destId="{95E82127-065A-4EDF-9417-74CD22BD8328}" srcOrd="2" destOrd="0" parTransId="{454D7DAB-85D4-4ECD-B830-FC43642C81E3}" sibTransId="{EFA8C4C1-5268-4064-834A-E0E64AD100EF}"/>
    <dgm:cxn modelId="{F114C133-2288-4220-B82F-78C8BDE45513}" type="presOf" srcId="{5E1361A3-32DE-4E41-9322-E0182AC1129C}" destId="{809CA79E-1761-421E-9C62-03B6D7C73E87}" srcOrd="0" destOrd="0" presId="urn:microsoft.com/office/officeart/2005/8/layout/hierarchy1"/>
    <dgm:cxn modelId="{2EB1A3C8-7834-4034-A13F-8510EEE684FC}" type="presOf" srcId="{5314EF50-5A0C-4877-8F22-0927F2803ADF}" destId="{ACCCB25D-1EE3-46CF-9EBE-C81754806EB1}" srcOrd="0" destOrd="0" presId="urn:microsoft.com/office/officeart/2005/8/layout/hierarchy1"/>
    <dgm:cxn modelId="{3EF782F6-2129-426A-BDA5-EBD30B0C9266}" type="presOf" srcId="{34B3CCB4-485B-4E78-BE9F-B731009E3C87}" destId="{AA926DD6-65C1-433B-ACAC-79296340338F}" srcOrd="0" destOrd="0" presId="urn:microsoft.com/office/officeart/2005/8/layout/hierarchy1"/>
    <dgm:cxn modelId="{8C746277-7150-41BD-B676-B5F6B9A7916C}" srcId="{5E1361A3-32DE-4E41-9322-E0182AC1129C}" destId="{26E7B495-C61B-44A3-B803-CE46DEE66F0A}" srcOrd="1" destOrd="0" parTransId="{B72C8FB6-F623-4B31-9F0D-07629A3C8958}" sibTransId="{9DCD0A32-4B88-49B7-AAFB-FCD52920FC44}"/>
    <dgm:cxn modelId="{C3974508-66AA-4D6E-92A3-C9FAB6B5A92E}" srcId="{5314EF50-5A0C-4877-8F22-0927F2803ADF}" destId="{5E1361A3-32DE-4E41-9322-E0182AC1129C}" srcOrd="0" destOrd="0" parTransId="{42EECA6F-0ADC-487A-88F5-471AFD725E33}" sibTransId="{E0F3F624-A57A-4865-8BC5-C7382479E7A9}"/>
    <dgm:cxn modelId="{331B53E2-F2F1-4512-8187-0BDD05CC60A5}" srcId="{5E1361A3-32DE-4E41-9322-E0182AC1129C}" destId="{25D82CC5-A047-48EA-99B7-55DC80D33093}" srcOrd="0" destOrd="0" parTransId="{34B3CCB4-485B-4E78-BE9F-B731009E3C87}" sibTransId="{6FA582AB-744C-4CEA-BAFC-B3A964685CE2}"/>
    <dgm:cxn modelId="{97640B55-7264-4351-B985-5B952855D870}" type="presOf" srcId="{454D7DAB-85D4-4ECD-B830-FC43642C81E3}" destId="{7E2B161F-7D49-4C2B-8509-1FAEA291A027}" srcOrd="0" destOrd="0" presId="urn:microsoft.com/office/officeart/2005/8/layout/hierarchy1"/>
    <dgm:cxn modelId="{2CC66976-0259-4F1E-9726-8A5FB25E4A62}" type="presOf" srcId="{B72C8FB6-F623-4B31-9F0D-07629A3C8958}" destId="{8FE01968-1643-4B84-B2F0-8A8297A354D2}" srcOrd="0" destOrd="0" presId="urn:microsoft.com/office/officeart/2005/8/layout/hierarchy1"/>
    <dgm:cxn modelId="{D78F634C-9838-459C-85BB-C71519F30B69}" type="presOf" srcId="{26E7B495-C61B-44A3-B803-CE46DEE66F0A}" destId="{2A117A7E-1A53-4B5B-AE5F-8ED738AC4016}" srcOrd="0" destOrd="0" presId="urn:microsoft.com/office/officeart/2005/8/layout/hierarchy1"/>
    <dgm:cxn modelId="{6D9EE6C6-C272-4787-B15E-9C0EE2D49C1C}" type="presOf" srcId="{95E82127-065A-4EDF-9417-74CD22BD8328}" destId="{C1DF8CBA-1880-4609-8AE5-2532700D1A6A}" srcOrd="0" destOrd="0" presId="urn:microsoft.com/office/officeart/2005/8/layout/hierarchy1"/>
    <dgm:cxn modelId="{65DEE31A-2882-405F-A90F-12ECEDD8ED56}" type="presOf" srcId="{25D82CC5-A047-48EA-99B7-55DC80D33093}" destId="{A3B910D4-D3F8-442E-AF40-2D8F27BDDDDC}" srcOrd="0" destOrd="0" presId="urn:microsoft.com/office/officeart/2005/8/layout/hierarchy1"/>
    <dgm:cxn modelId="{27A06EB3-2757-4D25-946A-32DC5CDA638C}" type="presParOf" srcId="{ACCCB25D-1EE3-46CF-9EBE-C81754806EB1}" destId="{3A2E06FF-E168-4B85-83A9-B692FF0E3353}" srcOrd="0" destOrd="0" presId="urn:microsoft.com/office/officeart/2005/8/layout/hierarchy1"/>
    <dgm:cxn modelId="{31B9FF7E-0BFC-46A0-8942-0E887BE4333C}" type="presParOf" srcId="{3A2E06FF-E168-4B85-83A9-B692FF0E3353}" destId="{9EB1262F-3785-4E91-8512-27C46167102E}" srcOrd="0" destOrd="0" presId="urn:microsoft.com/office/officeart/2005/8/layout/hierarchy1"/>
    <dgm:cxn modelId="{D6E1C0E8-7A69-4E93-AF13-D69DE2FFA404}" type="presParOf" srcId="{9EB1262F-3785-4E91-8512-27C46167102E}" destId="{AD07E314-A1DE-404C-9EFF-6EEAE32FB3EF}" srcOrd="0" destOrd="0" presId="urn:microsoft.com/office/officeart/2005/8/layout/hierarchy1"/>
    <dgm:cxn modelId="{DDF25227-E70D-4513-AC0B-0BF4D54FC866}" type="presParOf" srcId="{9EB1262F-3785-4E91-8512-27C46167102E}" destId="{809CA79E-1761-421E-9C62-03B6D7C73E87}" srcOrd="1" destOrd="0" presId="urn:microsoft.com/office/officeart/2005/8/layout/hierarchy1"/>
    <dgm:cxn modelId="{C77EAA43-B581-47F0-9065-C9907D09C744}" type="presParOf" srcId="{3A2E06FF-E168-4B85-83A9-B692FF0E3353}" destId="{8F5CBCED-8252-4842-AAC9-E8382E072149}" srcOrd="1" destOrd="0" presId="urn:microsoft.com/office/officeart/2005/8/layout/hierarchy1"/>
    <dgm:cxn modelId="{51B83470-2401-4C9B-8B4F-E3AF399FE1E6}" type="presParOf" srcId="{8F5CBCED-8252-4842-AAC9-E8382E072149}" destId="{AA926DD6-65C1-433B-ACAC-79296340338F}" srcOrd="0" destOrd="0" presId="urn:microsoft.com/office/officeart/2005/8/layout/hierarchy1"/>
    <dgm:cxn modelId="{1A553C7B-6142-484E-B616-AD81F1B94AED}" type="presParOf" srcId="{8F5CBCED-8252-4842-AAC9-E8382E072149}" destId="{77679FAB-F283-4AE6-8C3F-7A4A5D9F3665}" srcOrd="1" destOrd="0" presId="urn:microsoft.com/office/officeart/2005/8/layout/hierarchy1"/>
    <dgm:cxn modelId="{B840709D-65A6-4E77-8ABE-E0B72E0AC270}" type="presParOf" srcId="{77679FAB-F283-4AE6-8C3F-7A4A5D9F3665}" destId="{A419415C-49D5-4776-A999-7553F419A23F}" srcOrd="0" destOrd="0" presId="urn:microsoft.com/office/officeart/2005/8/layout/hierarchy1"/>
    <dgm:cxn modelId="{8BDA6EED-B47D-4613-A352-34B34317FF8C}" type="presParOf" srcId="{A419415C-49D5-4776-A999-7553F419A23F}" destId="{948733A3-C359-4E2E-8F03-CA7681E6B0FF}" srcOrd="0" destOrd="0" presId="urn:microsoft.com/office/officeart/2005/8/layout/hierarchy1"/>
    <dgm:cxn modelId="{BE7677F2-3F62-4F88-A702-5D096BA8A5C9}" type="presParOf" srcId="{A419415C-49D5-4776-A999-7553F419A23F}" destId="{A3B910D4-D3F8-442E-AF40-2D8F27BDDDDC}" srcOrd="1" destOrd="0" presId="urn:microsoft.com/office/officeart/2005/8/layout/hierarchy1"/>
    <dgm:cxn modelId="{2073A821-0A31-474D-8C4D-5687192F831F}" type="presParOf" srcId="{77679FAB-F283-4AE6-8C3F-7A4A5D9F3665}" destId="{3032D957-002C-4C70-B6CB-A3F1E2A964F0}" srcOrd="1" destOrd="0" presId="urn:microsoft.com/office/officeart/2005/8/layout/hierarchy1"/>
    <dgm:cxn modelId="{26B68157-9C23-4E5C-B7C8-904F16BBBDDA}" type="presParOf" srcId="{8F5CBCED-8252-4842-AAC9-E8382E072149}" destId="{8FE01968-1643-4B84-B2F0-8A8297A354D2}" srcOrd="2" destOrd="0" presId="urn:microsoft.com/office/officeart/2005/8/layout/hierarchy1"/>
    <dgm:cxn modelId="{5C87ACDE-D988-4AF3-9212-12839142F119}" type="presParOf" srcId="{8F5CBCED-8252-4842-AAC9-E8382E072149}" destId="{FFC73729-1839-4BE0-900F-D7D78D08329B}" srcOrd="3" destOrd="0" presId="urn:microsoft.com/office/officeart/2005/8/layout/hierarchy1"/>
    <dgm:cxn modelId="{91B50404-4816-4A90-8546-C83E27FFDB00}" type="presParOf" srcId="{FFC73729-1839-4BE0-900F-D7D78D08329B}" destId="{0E2924BB-AFCF-45BD-924E-C94139A78D1D}" srcOrd="0" destOrd="0" presId="urn:microsoft.com/office/officeart/2005/8/layout/hierarchy1"/>
    <dgm:cxn modelId="{CCA884B3-6CE8-4855-8812-BCEB039BA686}" type="presParOf" srcId="{0E2924BB-AFCF-45BD-924E-C94139A78D1D}" destId="{97E6EE49-68BD-40C4-B970-69C1FAC9DDCE}" srcOrd="0" destOrd="0" presId="urn:microsoft.com/office/officeart/2005/8/layout/hierarchy1"/>
    <dgm:cxn modelId="{5009242D-3263-4AB1-883A-245B4CD0518B}" type="presParOf" srcId="{0E2924BB-AFCF-45BD-924E-C94139A78D1D}" destId="{2A117A7E-1A53-4B5B-AE5F-8ED738AC4016}" srcOrd="1" destOrd="0" presId="urn:microsoft.com/office/officeart/2005/8/layout/hierarchy1"/>
    <dgm:cxn modelId="{9107E551-A74B-40E4-9D27-61E1D4294BD8}" type="presParOf" srcId="{FFC73729-1839-4BE0-900F-D7D78D08329B}" destId="{AFCB8990-640B-4386-94D1-4C001E4D662D}" srcOrd="1" destOrd="0" presId="urn:microsoft.com/office/officeart/2005/8/layout/hierarchy1"/>
    <dgm:cxn modelId="{4C24DA42-D73E-4FEA-A1A8-DA85878C3D67}" type="presParOf" srcId="{8F5CBCED-8252-4842-AAC9-E8382E072149}" destId="{7E2B161F-7D49-4C2B-8509-1FAEA291A027}" srcOrd="4" destOrd="0" presId="urn:microsoft.com/office/officeart/2005/8/layout/hierarchy1"/>
    <dgm:cxn modelId="{685917F5-20A7-4B14-97DB-61122B68ED11}" type="presParOf" srcId="{8F5CBCED-8252-4842-AAC9-E8382E072149}" destId="{2D9CF457-6D24-429A-9232-B62099D249F2}" srcOrd="5" destOrd="0" presId="urn:microsoft.com/office/officeart/2005/8/layout/hierarchy1"/>
    <dgm:cxn modelId="{687330F4-AB5F-49F7-8A8D-A00030F6757C}" type="presParOf" srcId="{2D9CF457-6D24-429A-9232-B62099D249F2}" destId="{2320DA6B-A8A6-41D8-9E78-BCCEC1592B90}" srcOrd="0" destOrd="0" presId="urn:microsoft.com/office/officeart/2005/8/layout/hierarchy1"/>
    <dgm:cxn modelId="{5E39E8E3-3EE5-40A2-8903-BE39E4541A6F}" type="presParOf" srcId="{2320DA6B-A8A6-41D8-9E78-BCCEC1592B90}" destId="{A602E266-15F6-4028-A7E0-40EAA86CEEF5}" srcOrd="0" destOrd="0" presId="urn:microsoft.com/office/officeart/2005/8/layout/hierarchy1"/>
    <dgm:cxn modelId="{E9D98B4E-F9EF-432B-9B3C-702076383C7D}" type="presParOf" srcId="{2320DA6B-A8A6-41D8-9E78-BCCEC1592B90}" destId="{C1DF8CBA-1880-4609-8AE5-2532700D1A6A}" srcOrd="1" destOrd="0" presId="urn:microsoft.com/office/officeart/2005/8/layout/hierarchy1"/>
    <dgm:cxn modelId="{9ACAC58E-AF03-4626-BFE0-55C16D756419}" type="presParOf" srcId="{2D9CF457-6D24-429A-9232-B62099D249F2}" destId="{C6EE4C1E-21DF-457C-9107-8EB1884EA3C3}" srcOrd="1" destOrd="0" presId="urn:microsoft.com/office/officeart/2005/8/layout/hierarchy1"/>
  </dgm:cxnLst>
  <dgm:bg>
    <a:solidFill>
      <a:schemeClr val="accent6">
        <a:lumMod val="20000"/>
        <a:lumOff val="80000"/>
      </a:schemeClr>
    </a:solidFill>
  </dgm:bg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E00DC2-AD3F-4E9F-BAC8-60BBFE6B20A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AD1AEF-DACD-4CAD-8D50-B31C74B57058}">
      <dgm:prSet phldrT="[Текст]" custT="1"/>
      <dgm:spPr/>
      <dgm:t>
        <a:bodyPr/>
        <a:lstStyle/>
        <a:p>
          <a:endParaRPr lang="ru-RU" sz="2000" b="1" i="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b="1" i="0" dirty="0" smtClean="0">
              <a:latin typeface="Times New Roman" pitchFamily="18" charset="0"/>
              <a:cs typeface="Times New Roman" pitchFamily="18" charset="0"/>
            </a:rPr>
            <a:t>РАСШИРЕНИЕ СПЕКТРА ДОПОЛНИТЕЛЬНЫХ ОБРАЗОВАТЕЛЬНЫХ УСЛУГ </a:t>
          </a:r>
        </a:p>
        <a:p>
          <a:r>
            <a:rPr lang="ru-RU" sz="2000" b="1" i="0" dirty="0" smtClean="0">
              <a:latin typeface="Times New Roman" pitchFamily="18" charset="0"/>
              <a:cs typeface="Times New Roman" pitchFamily="18" charset="0"/>
            </a:rPr>
            <a:t>МДОАУ «Детский сад № 121» г. Орска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12DFF0D6-ADA3-4E0F-B6CB-63A532428E54}" type="parTrans" cxnId="{3751FFA4-2716-461F-93F9-1BC40C7CD0C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6C20C-04D5-418C-915E-4A9C13E14469}" type="sibTrans" cxnId="{3751FFA4-2716-461F-93F9-1BC40C7CD0C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00C92-5814-4ED6-B0DF-CAC8A881F17D}">
      <dgm:prSet phldrT="[Текст]"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ru-RU" sz="20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2019-2020 г.г.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Изодеятельность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Основы хореографии;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Коррекционно-развивающие занятия «Азбука общения»;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Обучение чтению;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Ритмика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6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3FA90E-5E5A-45D4-8760-CF966B1EDA6D}" type="parTrans" cxnId="{016315BB-B230-4204-AD0A-46CE864A1211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248B09-87B3-4D5C-B4BE-624DD908F896}" type="sibTrans" cxnId="{016315BB-B230-4204-AD0A-46CE864A1211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551785-AB5A-4A20-8936-4B3FAEDE38FD}">
      <dgm:prSet custT="1"/>
      <dgm:spPr/>
      <dgm:t>
        <a:bodyPr/>
        <a:lstStyle/>
        <a:p>
          <a:pPr algn="ctr">
            <a:lnSpc>
              <a:spcPct val="90000"/>
            </a:lnSpc>
            <a:spcAft>
              <a:spcPct val="35000"/>
            </a:spcAft>
          </a:pPr>
          <a:endParaRPr lang="ru-RU" sz="20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2020-2021 г.г.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Изодеятельность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Основы хореографии;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Коррекционно-развивающие занятия «Азбука общения»;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Обучение чтению;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Ритмика;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«Волшебный песок»;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«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Пилатес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детей»;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«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Сказкотерапия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1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Тестопластика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малышей»;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«Оригами»;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«Основы логики»;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«Мир звуков»;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«Театр с нами»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2D71FC-8BCD-46CB-872B-888836A510FC}" type="parTrans" cxnId="{FD688A0A-3A46-41DA-86C2-9CEE540A706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3A70A-8FC7-49F6-A291-AE71F91264AD}" type="sibTrans" cxnId="{FD688A0A-3A46-41DA-86C2-9CEE540A706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1D363E-05A2-4633-995C-B5400ADF9195}" type="pres">
      <dgm:prSet presAssocID="{55E00DC2-AD3F-4E9F-BAC8-60BBFE6B20A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AE22906-2761-48FA-A874-79DC1662C705}" type="pres">
      <dgm:prSet presAssocID="{38AD1AEF-DACD-4CAD-8D50-B31C74B57058}" presName="hierRoot1" presStyleCnt="0"/>
      <dgm:spPr/>
    </dgm:pt>
    <dgm:pt modelId="{A2B365F5-DC9C-458D-9C07-C993FBCD96C0}" type="pres">
      <dgm:prSet presAssocID="{38AD1AEF-DACD-4CAD-8D50-B31C74B57058}" presName="composite" presStyleCnt="0"/>
      <dgm:spPr/>
    </dgm:pt>
    <dgm:pt modelId="{66F1F0EC-8162-42FF-B44A-AF80F826F819}" type="pres">
      <dgm:prSet presAssocID="{38AD1AEF-DACD-4CAD-8D50-B31C74B57058}" presName="background" presStyleLbl="node0" presStyleIdx="0" presStyleCnt="1"/>
      <dgm:spPr/>
    </dgm:pt>
    <dgm:pt modelId="{09A16B12-1377-4B02-AE1F-C7BCA7DE72CE}" type="pres">
      <dgm:prSet presAssocID="{38AD1AEF-DACD-4CAD-8D50-B31C74B57058}" presName="text" presStyleLbl="fgAcc0" presStyleIdx="0" presStyleCnt="1" custScaleX="306761" custScaleY="107522" custLinFactNeighborX="4415" custLinFactNeighborY="-262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0C6633-6636-4B9E-A1BC-F6978055171E}" type="pres">
      <dgm:prSet presAssocID="{38AD1AEF-DACD-4CAD-8D50-B31C74B57058}" presName="hierChild2" presStyleCnt="0"/>
      <dgm:spPr/>
    </dgm:pt>
    <dgm:pt modelId="{A07B9B3D-8E5C-4F96-A5C6-2D36329C0E97}" type="pres">
      <dgm:prSet presAssocID="{6F3FA90E-5E5A-45D4-8760-CF966B1EDA6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1616D42-E2EF-434A-9ACB-93BD2097E326}" type="pres">
      <dgm:prSet presAssocID="{A8300C92-5814-4ED6-B0DF-CAC8A881F17D}" presName="hierRoot2" presStyleCnt="0"/>
      <dgm:spPr/>
    </dgm:pt>
    <dgm:pt modelId="{185A5D3C-907A-49ED-BEC8-BFBDE84C592C}" type="pres">
      <dgm:prSet presAssocID="{A8300C92-5814-4ED6-B0DF-CAC8A881F17D}" presName="composite2" presStyleCnt="0"/>
      <dgm:spPr/>
    </dgm:pt>
    <dgm:pt modelId="{F5F291FB-A99C-44FC-80ED-009BBAB9FB6D}" type="pres">
      <dgm:prSet presAssocID="{A8300C92-5814-4ED6-B0DF-CAC8A881F17D}" presName="background2" presStyleLbl="node2" presStyleIdx="0" presStyleCnt="2"/>
      <dgm:spPr/>
    </dgm:pt>
    <dgm:pt modelId="{28820DAB-103F-4FCC-BC40-326DD988C5AE}" type="pres">
      <dgm:prSet presAssocID="{A8300C92-5814-4ED6-B0DF-CAC8A881F17D}" presName="text2" presStyleLbl="fgAcc2" presStyleIdx="0" presStyleCnt="2" custScaleX="135704" custScaleY="226216" custLinFactNeighborX="125" custLinFactNeighborY="68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4F23F6-CA59-4D99-931A-CB9A8755793E}" type="pres">
      <dgm:prSet presAssocID="{A8300C92-5814-4ED6-B0DF-CAC8A881F17D}" presName="hierChild3" presStyleCnt="0"/>
      <dgm:spPr/>
    </dgm:pt>
    <dgm:pt modelId="{C7FDAB96-372A-46DF-B9D2-FAB2337CF104}" type="pres">
      <dgm:prSet presAssocID="{652D71FC-8BCD-46CB-872B-888836A510F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C2A3B7D-C721-4101-BD08-C1EDEA46DBFD}" type="pres">
      <dgm:prSet presAssocID="{B5551785-AB5A-4A20-8936-4B3FAEDE38FD}" presName="hierRoot2" presStyleCnt="0"/>
      <dgm:spPr/>
    </dgm:pt>
    <dgm:pt modelId="{4D7C192D-C6EC-48CC-B61D-066566D2184F}" type="pres">
      <dgm:prSet presAssocID="{B5551785-AB5A-4A20-8936-4B3FAEDE38FD}" presName="composite2" presStyleCnt="0"/>
      <dgm:spPr/>
    </dgm:pt>
    <dgm:pt modelId="{7C39D265-B852-43C0-8C6A-EAE56A7D8F5B}" type="pres">
      <dgm:prSet presAssocID="{B5551785-AB5A-4A20-8936-4B3FAEDE38FD}" presName="background2" presStyleLbl="node2" presStyleIdx="1" presStyleCnt="2"/>
      <dgm:spPr/>
    </dgm:pt>
    <dgm:pt modelId="{6EA67FEA-9810-4B5A-8D92-D50DACADE4F6}" type="pres">
      <dgm:prSet presAssocID="{B5551785-AB5A-4A20-8936-4B3FAEDE38FD}" presName="text2" presStyleLbl="fgAcc2" presStyleIdx="1" presStyleCnt="2" custScaleX="225857" custScaleY="305666" custLinFactNeighborX="-4889" custLinFactNeighborY="-17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42B681-CDA1-446F-B6D8-3BC9A5761C56}" type="pres">
      <dgm:prSet presAssocID="{B5551785-AB5A-4A20-8936-4B3FAEDE38FD}" presName="hierChild3" presStyleCnt="0"/>
      <dgm:spPr/>
    </dgm:pt>
  </dgm:ptLst>
  <dgm:cxnLst>
    <dgm:cxn modelId="{5B642C77-EA49-4749-BA94-A783D8008BF8}" type="presOf" srcId="{6F3FA90E-5E5A-45D4-8760-CF966B1EDA6D}" destId="{A07B9B3D-8E5C-4F96-A5C6-2D36329C0E97}" srcOrd="0" destOrd="0" presId="urn:microsoft.com/office/officeart/2005/8/layout/hierarchy1"/>
    <dgm:cxn modelId="{55CA2D32-A231-4B86-ACE7-289CA309B4AD}" type="presOf" srcId="{55E00DC2-AD3F-4E9F-BAC8-60BBFE6B20A0}" destId="{651D363E-05A2-4633-995C-B5400ADF9195}" srcOrd="0" destOrd="0" presId="urn:microsoft.com/office/officeart/2005/8/layout/hierarchy1"/>
    <dgm:cxn modelId="{65DD9440-B1EF-40BA-A789-E2A7E4F7B3A1}" type="presOf" srcId="{B5551785-AB5A-4A20-8936-4B3FAEDE38FD}" destId="{6EA67FEA-9810-4B5A-8D92-D50DACADE4F6}" srcOrd="0" destOrd="0" presId="urn:microsoft.com/office/officeart/2005/8/layout/hierarchy1"/>
    <dgm:cxn modelId="{A424885A-11B5-46F3-9A07-A261C474F0FF}" type="presOf" srcId="{38AD1AEF-DACD-4CAD-8D50-B31C74B57058}" destId="{09A16B12-1377-4B02-AE1F-C7BCA7DE72CE}" srcOrd="0" destOrd="0" presId="urn:microsoft.com/office/officeart/2005/8/layout/hierarchy1"/>
    <dgm:cxn modelId="{3751FFA4-2716-461F-93F9-1BC40C7CD0C8}" srcId="{55E00DC2-AD3F-4E9F-BAC8-60BBFE6B20A0}" destId="{38AD1AEF-DACD-4CAD-8D50-B31C74B57058}" srcOrd="0" destOrd="0" parTransId="{12DFF0D6-ADA3-4E0F-B6CB-63A532428E54}" sibTransId="{6896C20C-04D5-418C-915E-4A9C13E14469}"/>
    <dgm:cxn modelId="{FD688A0A-3A46-41DA-86C2-9CEE540A7067}" srcId="{38AD1AEF-DACD-4CAD-8D50-B31C74B57058}" destId="{B5551785-AB5A-4A20-8936-4B3FAEDE38FD}" srcOrd="1" destOrd="0" parTransId="{652D71FC-8BCD-46CB-872B-888836A510FC}" sibTransId="{58A3A70A-8FC7-49F6-A291-AE71F91264AD}"/>
    <dgm:cxn modelId="{E42FB1EA-9E66-47FE-8A86-38A4B60FBAC1}" type="presOf" srcId="{A8300C92-5814-4ED6-B0DF-CAC8A881F17D}" destId="{28820DAB-103F-4FCC-BC40-326DD988C5AE}" srcOrd="0" destOrd="0" presId="urn:microsoft.com/office/officeart/2005/8/layout/hierarchy1"/>
    <dgm:cxn modelId="{016315BB-B230-4204-AD0A-46CE864A1211}" srcId="{38AD1AEF-DACD-4CAD-8D50-B31C74B57058}" destId="{A8300C92-5814-4ED6-B0DF-CAC8A881F17D}" srcOrd="0" destOrd="0" parTransId="{6F3FA90E-5E5A-45D4-8760-CF966B1EDA6D}" sibTransId="{9E248B09-87B3-4D5C-B4BE-624DD908F896}"/>
    <dgm:cxn modelId="{790E5C2F-45AC-4D9B-B40D-BC95C5914FBB}" type="presOf" srcId="{652D71FC-8BCD-46CB-872B-888836A510FC}" destId="{C7FDAB96-372A-46DF-B9D2-FAB2337CF104}" srcOrd="0" destOrd="0" presId="urn:microsoft.com/office/officeart/2005/8/layout/hierarchy1"/>
    <dgm:cxn modelId="{85898A4F-E79F-41AD-AF62-EB6229FD3D6F}" type="presParOf" srcId="{651D363E-05A2-4633-995C-B5400ADF9195}" destId="{0AE22906-2761-48FA-A874-79DC1662C705}" srcOrd="0" destOrd="0" presId="urn:microsoft.com/office/officeart/2005/8/layout/hierarchy1"/>
    <dgm:cxn modelId="{92E5139E-2246-4F53-986D-59A426B71441}" type="presParOf" srcId="{0AE22906-2761-48FA-A874-79DC1662C705}" destId="{A2B365F5-DC9C-458D-9C07-C993FBCD96C0}" srcOrd="0" destOrd="0" presId="urn:microsoft.com/office/officeart/2005/8/layout/hierarchy1"/>
    <dgm:cxn modelId="{490CCFEA-5983-43A0-B9B2-E2DFEEF95AC5}" type="presParOf" srcId="{A2B365F5-DC9C-458D-9C07-C993FBCD96C0}" destId="{66F1F0EC-8162-42FF-B44A-AF80F826F819}" srcOrd="0" destOrd="0" presId="urn:microsoft.com/office/officeart/2005/8/layout/hierarchy1"/>
    <dgm:cxn modelId="{A9CFF7D8-5F07-4C96-A1B1-661157043A24}" type="presParOf" srcId="{A2B365F5-DC9C-458D-9C07-C993FBCD96C0}" destId="{09A16B12-1377-4B02-AE1F-C7BCA7DE72CE}" srcOrd="1" destOrd="0" presId="urn:microsoft.com/office/officeart/2005/8/layout/hierarchy1"/>
    <dgm:cxn modelId="{7B893350-9122-4DDF-B9D0-66E32E8B9B58}" type="presParOf" srcId="{0AE22906-2761-48FA-A874-79DC1662C705}" destId="{640C6633-6636-4B9E-A1BC-F6978055171E}" srcOrd="1" destOrd="0" presId="urn:microsoft.com/office/officeart/2005/8/layout/hierarchy1"/>
    <dgm:cxn modelId="{B64DBBD5-D95E-43FE-8563-05C542F60CA4}" type="presParOf" srcId="{640C6633-6636-4B9E-A1BC-F6978055171E}" destId="{A07B9B3D-8E5C-4F96-A5C6-2D36329C0E97}" srcOrd="0" destOrd="0" presId="urn:microsoft.com/office/officeart/2005/8/layout/hierarchy1"/>
    <dgm:cxn modelId="{C1AC0E0D-5EB9-4877-AD04-AB4709C3D02A}" type="presParOf" srcId="{640C6633-6636-4B9E-A1BC-F6978055171E}" destId="{71616D42-E2EF-434A-9ACB-93BD2097E326}" srcOrd="1" destOrd="0" presId="urn:microsoft.com/office/officeart/2005/8/layout/hierarchy1"/>
    <dgm:cxn modelId="{735DB06C-FB2D-4A39-995E-933A2D593471}" type="presParOf" srcId="{71616D42-E2EF-434A-9ACB-93BD2097E326}" destId="{185A5D3C-907A-49ED-BEC8-BFBDE84C592C}" srcOrd="0" destOrd="0" presId="urn:microsoft.com/office/officeart/2005/8/layout/hierarchy1"/>
    <dgm:cxn modelId="{D0300B1E-E025-4898-8401-0DEE48F1C0AF}" type="presParOf" srcId="{185A5D3C-907A-49ED-BEC8-BFBDE84C592C}" destId="{F5F291FB-A99C-44FC-80ED-009BBAB9FB6D}" srcOrd="0" destOrd="0" presId="urn:microsoft.com/office/officeart/2005/8/layout/hierarchy1"/>
    <dgm:cxn modelId="{C3C01FF5-5142-4E4D-9E5D-5313F425BBD9}" type="presParOf" srcId="{185A5D3C-907A-49ED-BEC8-BFBDE84C592C}" destId="{28820DAB-103F-4FCC-BC40-326DD988C5AE}" srcOrd="1" destOrd="0" presId="urn:microsoft.com/office/officeart/2005/8/layout/hierarchy1"/>
    <dgm:cxn modelId="{C926CF32-0F1E-4D9E-8247-2CAD40960246}" type="presParOf" srcId="{71616D42-E2EF-434A-9ACB-93BD2097E326}" destId="{064F23F6-CA59-4D99-931A-CB9A8755793E}" srcOrd="1" destOrd="0" presId="urn:microsoft.com/office/officeart/2005/8/layout/hierarchy1"/>
    <dgm:cxn modelId="{771CE808-4CAB-4F18-AF51-1BE96817CCC2}" type="presParOf" srcId="{640C6633-6636-4B9E-A1BC-F6978055171E}" destId="{C7FDAB96-372A-46DF-B9D2-FAB2337CF104}" srcOrd="2" destOrd="0" presId="urn:microsoft.com/office/officeart/2005/8/layout/hierarchy1"/>
    <dgm:cxn modelId="{000E5E7C-3633-4439-9B6F-5E27911DFA7A}" type="presParOf" srcId="{640C6633-6636-4B9E-A1BC-F6978055171E}" destId="{4C2A3B7D-C721-4101-BD08-C1EDEA46DBFD}" srcOrd="3" destOrd="0" presId="urn:microsoft.com/office/officeart/2005/8/layout/hierarchy1"/>
    <dgm:cxn modelId="{52AF1FCF-3278-42B9-B158-685B49286662}" type="presParOf" srcId="{4C2A3B7D-C721-4101-BD08-C1EDEA46DBFD}" destId="{4D7C192D-C6EC-48CC-B61D-066566D2184F}" srcOrd="0" destOrd="0" presId="urn:microsoft.com/office/officeart/2005/8/layout/hierarchy1"/>
    <dgm:cxn modelId="{1A4F7508-6949-4BC3-B0C7-2D9B330AFFCF}" type="presParOf" srcId="{4D7C192D-C6EC-48CC-B61D-066566D2184F}" destId="{7C39D265-B852-43C0-8C6A-EAE56A7D8F5B}" srcOrd="0" destOrd="0" presId="urn:microsoft.com/office/officeart/2005/8/layout/hierarchy1"/>
    <dgm:cxn modelId="{FC2EBDC6-C93A-4170-9D33-0AF0770E191B}" type="presParOf" srcId="{4D7C192D-C6EC-48CC-B61D-066566D2184F}" destId="{6EA67FEA-9810-4B5A-8D92-D50DACADE4F6}" srcOrd="1" destOrd="0" presId="urn:microsoft.com/office/officeart/2005/8/layout/hierarchy1"/>
    <dgm:cxn modelId="{9EC9C681-60CD-4088-9979-CFD9F8B00AF6}" type="presParOf" srcId="{4C2A3B7D-C721-4101-BD08-C1EDEA46DBFD}" destId="{2342B681-CDA1-446F-B6D8-3BC9A5761C56}" srcOrd="1" destOrd="0" presId="urn:microsoft.com/office/officeart/2005/8/layout/hierarchy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DD70A3-94E8-4138-9591-46A05F775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41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ED04A-259A-408E-B9EE-7931907FC8F1}" type="slidenum">
              <a:rPr lang="en-US" altLang="ru-RU" sz="1200"/>
              <a:pPr eaLnBrk="1" hangingPunct="1"/>
              <a:t>1</a:t>
            </a:fld>
            <a:endParaRPr lang="en-US" altLang="ru-RU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8404-4C56-4891-B997-3DC9DB814BE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46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86697-1163-48C5-9057-D5846E5C5D1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219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86697-1163-48C5-9057-D5846E5C5D1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591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82072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37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096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976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104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043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0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184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3644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2831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306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571480"/>
            <a:ext cx="7458622" cy="32147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качества дошкольного образования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инструмент управления развитием  ДОО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4000" dirty="0" smtClean="0">
              <a:solidFill>
                <a:srgbClr val="4D4D4D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1"/>
          </p:nvPr>
        </p:nvSpPr>
        <p:spPr>
          <a:xfrm>
            <a:off x="3357554" y="4000504"/>
            <a:ext cx="5000660" cy="221457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Заведующий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МДОАУ</a:t>
            </a:r>
            <a:r>
              <a:rPr lang="ru-RU" sz="2000" b="1" dirty="0" smtClean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«Детский </a:t>
            </a: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сад </a:t>
            </a: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№121</a:t>
            </a: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 «Золотой колосок» комбинированного </a:t>
            </a: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вида» г</a:t>
            </a:r>
            <a:r>
              <a:rPr lang="ru-RU" sz="2000" b="1" dirty="0" smtClean="0">
                <a:solidFill>
                  <a:srgbClr val="333333"/>
                </a:solidFill>
                <a:latin typeface="georgia"/>
              </a:rPr>
              <a:t>. Орска </a:t>
            </a:r>
            <a:endParaRPr lang="ru-RU" sz="2000" b="1" dirty="0" smtClean="0">
              <a:solidFill>
                <a:srgbClr val="333333"/>
              </a:solidFill>
              <a:latin typeface="georgia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rgbClr val="333333"/>
              </a:solidFill>
              <a:latin typeface="georgia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rgbClr val="333333"/>
                </a:solidFill>
                <a:latin typeface="georgia"/>
              </a:rPr>
              <a:t>Тамаева Елена Геннадьевна</a:t>
            </a:r>
            <a:endParaRPr lang="ru-RU" altLang="ru-RU" sz="2000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4357694"/>
            <a:ext cx="2158530" cy="1694227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188640"/>
            <a:ext cx="3857652" cy="5257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ППРС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230425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Эффективным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условием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процесса является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предметно-развивающей среды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стимулирующей развитие самостоятельности, инициативы и активности ребенка, обеспечивающей 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разным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доступ к развитию своих возможностей</a:t>
            </a:r>
            <a:r>
              <a:rPr lang="ru-RU" sz="1800" dirty="0" smtClean="0">
                <a:solidFill>
                  <a:srgbClr val="000000"/>
                </a:solidFill>
                <a:latin typeface="yandex-sans"/>
              </a:rPr>
              <a:t>.</a:t>
            </a:r>
          </a:p>
          <a:p>
            <a:pPr algn="just"/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планируется и выстраивается совместно педагогами, специалистами и воспитателями при участии родителей в процессе наблюдения за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потребностями, особенностями развития, самостоятельными действиями, интересами детей</a:t>
            </a:r>
            <a:endParaRPr lang="ru-RU" sz="1800" dirty="0">
              <a:solidFill>
                <a:srgbClr val="000000"/>
              </a:solidFill>
              <a:latin typeface="yandex-sans"/>
            </a:endParaRPr>
          </a:p>
        </p:txBody>
      </p:sp>
      <p:pic>
        <p:nvPicPr>
          <p:cNvPr id="2050" name="Picture 2" descr="C:\Users\home\Desktop\инклюзия\конкурс\JPEG\IMG_2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00438"/>
            <a:ext cx="4158260" cy="294555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инклюзия\конкурс\JPEG\IMG_2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995" y="3537520"/>
            <a:ext cx="4082847" cy="290847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66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3143272" cy="64807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ППРС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00108"/>
            <a:ext cx="4002753" cy="253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000108"/>
            <a:ext cx="3786214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714752"/>
            <a:ext cx="393223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789041"/>
            <a:ext cx="3786214" cy="264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26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1071546"/>
            <a:ext cx="4605662" cy="1143008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ППРС на территории ДОУ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43050"/>
            <a:ext cx="378621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orska\Downloads\12.1. Игровые площад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14686"/>
            <a:ext cx="4000528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341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642918"/>
            <a:ext cx="7715304" cy="6429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группе для детей с ОВЗ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ПК\Документы\важное\оперативная работа\отчет синара груп\группа\IMG_20201204_1352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1" t="13009" b="31056"/>
          <a:stretch/>
        </p:blipFill>
        <p:spPr bwMode="auto">
          <a:xfrm>
            <a:off x="857224" y="1571612"/>
            <a:ext cx="7715442" cy="410445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4414" y="5836620"/>
            <a:ext cx="710200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ЗОНА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462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ПК\Документы\важное\оперативная работа\отчет синара груп\группа\IMG_20201204_1353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80" b="4527"/>
          <a:stretch/>
        </p:blipFill>
        <p:spPr bwMode="auto">
          <a:xfrm>
            <a:off x="357158" y="928670"/>
            <a:ext cx="4803998" cy="529682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К\Документы\важное\оперативная работа\отчет синара груп\Новая папка\20201204_123654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2571744"/>
            <a:ext cx="3429023" cy="257176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57818" y="928670"/>
            <a:ext cx="35719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МОНТЕССОРИ-МАТЕРИАЛЫ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352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ПК\Документы\важное\оперативная работа\отчет синара груп\группа\IMG_20201204_135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445" b="14445"/>
          <a:stretch/>
        </p:blipFill>
        <p:spPr bwMode="auto">
          <a:xfrm>
            <a:off x="2714612" y="571480"/>
            <a:ext cx="6085670" cy="338437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Документы\важное\оперативная работа\отчет синара груп\группа\IMG_20201204_1354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0" t="33171" r="7291" b="6992"/>
          <a:stretch/>
        </p:blipFill>
        <p:spPr bwMode="auto">
          <a:xfrm>
            <a:off x="142844" y="4143380"/>
            <a:ext cx="2869156" cy="255653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К\Документы\важное\оперативная работа\отчет синара груп\группа\IMG_20201204_1356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1" t="12194" r="4390" b="8944"/>
          <a:stretch/>
        </p:blipFill>
        <p:spPr bwMode="auto">
          <a:xfrm>
            <a:off x="3357554" y="4143380"/>
            <a:ext cx="3700388" cy="255653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5720" y="2000240"/>
            <a:ext cx="214264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МОНТЕССОРИ-МАТЕРИАЛЫ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5206" y="4857760"/>
            <a:ext cx="178591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УЧИТЕЛЯ-ЛОГОПЕДА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427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Документы\важное\оперативная работа\отчет синара груп\группа\IMG_20201204_1354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08" t="32357" r="14444" b="7968"/>
          <a:stretch/>
        </p:blipFill>
        <p:spPr bwMode="auto">
          <a:xfrm>
            <a:off x="555101" y="260648"/>
            <a:ext cx="3542323" cy="3672408"/>
          </a:xfrm>
          <a:prstGeom prst="rect">
            <a:avLst/>
          </a:prstGeom>
          <a:noFill/>
          <a:ln w="5715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К\Документы\важное\оперативная работа\отчет синара груп\группа\IMG_20201204_135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00" t="58400" r="32439" b="16545"/>
          <a:stretch/>
        </p:blipFill>
        <p:spPr bwMode="auto">
          <a:xfrm>
            <a:off x="4971156" y="548680"/>
            <a:ext cx="3337003" cy="2275200"/>
          </a:xfrm>
          <a:prstGeom prst="rect">
            <a:avLst/>
          </a:prstGeom>
          <a:noFill/>
          <a:ln w="5715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К\Документы\важное\оперативная работа\отчет синара груп\группа\IMG_20201204_1355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03" t="48780" r="33049" b="19350"/>
          <a:stretch/>
        </p:blipFill>
        <p:spPr bwMode="auto">
          <a:xfrm>
            <a:off x="4499992" y="3284984"/>
            <a:ext cx="4279333" cy="2880320"/>
          </a:xfrm>
          <a:prstGeom prst="rect">
            <a:avLst/>
          </a:prstGeom>
          <a:noFill/>
          <a:ln w="5715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К\Документы\важное\оперативная работа\отчет синара груп\группа\IMG_20201204_1355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73" t="50000" r="14634" b="18537"/>
          <a:stretch/>
        </p:blipFill>
        <p:spPr bwMode="auto">
          <a:xfrm>
            <a:off x="395536" y="4365104"/>
            <a:ext cx="3677790" cy="2157761"/>
          </a:xfrm>
          <a:prstGeom prst="rect">
            <a:avLst/>
          </a:prstGeom>
          <a:noFill/>
          <a:ln w="5715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48" y="3768710"/>
            <a:ext cx="308807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Дары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4" y="6286520"/>
            <a:ext cx="323210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Цветовой песочный планшет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629" y="2755480"/>
            <a:ext cx="334272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лабиринт</a:t>
            </a:r>
          </a:p>
        </p:txBody>
      </p:sp>
    </p:spTree>
    <p:extLst>
      <p:ext uri="{BB962C8B-B14F-4D97-AF65-F5344CB8AC3E}">
        <p14:creationId xmlns:p14="http://schemas.microsoft.com/office/powerpoint/2010/main" xmlns="" val="3664067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Документы\важное\оперативная работа\отчет синара груп\группа\IMG_20201204_135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14" t="20487" r="13537" b="14797"/>
          <a:stretch/>
        </p:blipFill>
        <p:spPr bwMode="auto">
          <a:xfrm>
            <a:off x="428596" y="571480"/>
            <a:ext cx="8416072" cy="5544616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28860" y="6286520"/>
            <a:ext cx="457203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УЧИТЕЛЯ-ДЕФЕКТОЛОГА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684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К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714356"/>
            <a:ext cx="4284579" cy="600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2081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ПК\Downloads\01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0945" y="428604"/>
            <a:ext cx="4533055" cy="62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Downloads\0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214554"/>
            <a:ext cx="4057779" cy="294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227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685800"/>
            <a:ext cx="7986738" cy="2457448"/>
          </a:xfrm>
        </p:spPr>
        <p:txBody>
          <a:bodyPr/>
          <a:lstStyle/>
          <a:p>
            <a:pPr algn="just">
              <a:tabLst>
                <a:tab pos="361950" algn="l"/>
                <a:tab pos="441325" algn="l"/>
                <a:tab pos="803275" algn="l"/>
                <a:tab pos="898525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-Национальный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«Образование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-Указ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        21 июля 2020 г. № 474 «О национальных целях развития Российской Федерации на период до 2030 года»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143108" y="3571876"/>
            <a:ext cx="5643602" cy="2325686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Picture 3" descr="G:\Конкурс 500 РФ\олимп-2018\IMG_20180628_105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911153"/>
            <a:ext cx="5469758" cy="384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74638"/>
            <a:ext cx="5186370" cy="4900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2" t="10471" r="13135" b="5266"/>
          <a:stretch/>
        </p:blipFill>
        <p:spPr bwMode="auto">
          <a:xfrm>
            <a:off x="142844" y="1000108"/>
            <a:ext cx="4064443" cy="282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ПК\Desktop\Безымянный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959986"/>
            <a:ext cx="4944994" cy="28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33" t="11595" r="10161" b="14472"/>
          <a:stretch/>
        </p:blipFill>
        <p:spPr bwMode="auto">
          <a:xfrm>
            <a:off x="4643438" y="1071546"/>
            <a:ext cx="4249611" cy="25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9250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7620" y="188640"/>
            <a:ext cx="4911532" cy="8829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в газете «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Орская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хроника», сентябрь 2020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255"/>
          <a:stretch/>
        </p:blipFill>
        <p:spPr bwMode="auto">
          <a:xfrm>
            <a:off x="142844" y="1928802"/>
            <a:ext cx="408627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84" t="49264" r="3805" b="5870"/>
          <a:stretch/>
        </p:blipFill>
        <p:spPr bwMode="auto">
          <a:xfrm>
            <a:off x="4353284" y="1576224"/>
            <a:ext cx="4612496" cy="492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7757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928670"/>
            <a:ext cx="5572164" cy="101122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конкурс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Учитель года – 2021»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39290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071678"/>
            <a:ext cx="39290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916416" cy="6007396"/>
          </a:xfrm>
        </p:spPr>
        <p:txBody>
          <a:bodyPr>
            <a:normAutofit/>
          </a:bodyPr>
          <a:lstStyle/>
          <a:p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42910" y="928670"/>
          <a:ext cx="7929618" cy="557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78809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1000108"/>
            <a:ext cx="4429156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Практикумы-тренинги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педагогов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 с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с ОВЗ)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635" y="1071546"/>
            <a:ext cx="3812413" cy="508321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C:\Users\ПК\Документы\важное\оперативная работа\отчет синара груп\обучение\20201207_111535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464083" y="2857496"/>
            <a:ext cx="4381531" cy="328614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4972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Документы\важное\оперативная работа\отчет синара груп\обучение\20201207_112313_resiz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88" t="14634"/>
          <a:stretch/>
        </p:blipFill>
        <p:spPr bwMode="auto">
          <a:xfrm>
            <a:off x="714348" y="3714752"/>
            <a:ext cx="4094963" cy="292895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Документы\важное\оперативная работа\отчет синара груп\обучение\20201207_112340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500042"/>
            <a:ext cx="3590776" cy="478770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К\Документы\важное\оперативная работа\отчет синара груп\обучение\20201207_112805_resiz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26" r="526" b="21015"/>
          <a:stretch/>
        </p:blipFill>
        <p:spPr bwMode="auto">
          <a:xfrm>
            <a:off x="1357290" y="428604"/>
            <a:ext cx="2931790" cy="308757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504" y="5429264"/>
            <a:ext cx="364333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по использованию даров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669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К\Документы\важное\оперативная работа\отчет синара груп\РОД И ДЕТИ\20201217_101310_resiz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785794"/>
            <a:ext cx="4018388" cy="535785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ПК\Документы\важное\оперативная работа\отчет синара груп\РОД И ДЕТИ\2080527428_20201217_101421_4848601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785794"/>
            <a:ext cx="4018388" cy="535785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8128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5y4SWe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475202"/>
            <a:ext cx="4286280" cy="288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42844" y="500042"/>
            <a:ext cx="8715436" cy="27776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 взаимодействие с организациями:</a:t>
            </a:r>
          </a:p>
          <a:p>
            <a:endParaRPr lang="ru-RU" sz="105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Орский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гуманитарно-технологический институт (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ОГУ) – с целью оказания научно-методической поддержки для семей с детьми с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помощи и консультирования «Статус» – с целью  оказания психологической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home\Desktop\Афанасьева О.В. - Орчанка\Фото - Афанасьева О.В\IMG_47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21484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806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Психолог\Аттестация\фото\IMG_20210127_133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928934"/>
            <a:ext cx="2500330" cy="345712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Рисунок 6" descr="H:\Психолог\Аттестация\фото\IMG_20210127_1330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714488"/>
            <a:ext cx="2643206" cy="35719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7" descr="H:\Психолог\Аттестация\фото\IMG_20210127_101953(1).jpg"/>
          <p:cNvPicPr/>
          <p:nvPr/>
        </p:nvPicPr>
        <p:blipFill>
          <a:blip r:embed="rId4" cstate="print"/>
          <a:srcRect t="27547"/>
          <a:stretch>
            <a:fillRect/>
          </a:stretch>
        </p:blipFill>
        <p:spPr bwMode="auto">
          <a:xfrm>
            <a:off x="5857884" y="357166"/>
            <a:ext cx="2786081" cy="27860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Рисунок 8" descr="H:\Психолог\Аттестация\фото\IMG_20210127_102000.jpg"/>
          <p:cNvPicPr/>
          <p:nvPr/>
        </p:nvPicPr>
        <p:blipFill>
          <a:blip r:embed="rId5" cstate="print"/>
          <a:srcRect t="29365"/>
          <a:stretch>
            <a:fillRect/>
          </a:stretch>
        </p:blipFill>
        <p:spPr bwMode="auto">
          <a:xfrm>
            <a:off x="357158" y="357166"/>
            <a:ext cx="2571768" cy="235745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Рисунок 9" descr="H:\Психолог\Аттестация\фото\IMG_20210127_101916(1).jpg"/>
          <p:cNvPicPr/>
          <p:nvPr/>
        </p:nvPicPr>
        <p:blipFill>
          <a:blip r:embed="rId6" cstate="print"/>
          <a:srcRect t="36508"/>
          <a:stretch>
            <a:fillRect/>
          </a:stretch>
        </p:blipFill>
        <p:spPr bwMode="auto">
          <a:xfrm>
            <a:off x="5857884" y="3357562"/>
            <a:ext cx="2860334" cy="300039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97669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14290"/>
            <a:ext cx="4319910" cy="648072"/>
          </a:xfr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72" y="1214422"/>
            <a:ext cx="8249000" cy="4892513"/>
          </a:xfrm>
          <a:solidFill>
            <a:schemeClr val="accent3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95250" indent="355600" algn="just">
              <a:buNone/>
              <a:tabLst>
                <a:tab pos="8256588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успешность реализации образовательных программ,     в том числе дополнительных (75% достигнутых запланированных результатов);</a:t>
            </a:r>
          </a:p>
          <a:p>
            <a:pPr marL="95250" indent="355600" algn="just">
              <a:buNone/>
              <a:tabLst>
                <a:tab pos="8256588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удовлетворенность образовательным  процессом у его участников в 96% случаев;</a:t>
            </a:r>
          </a:p>
          <a:p>
            <a:pPr marL="95250" indent="355600" algn="just">
              <a:buNone/>
              <a:tabLst>
                <a:tab pos="8256588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количества выпускников с ОВЗ, поступивших в классы общеобразовательных или специальных школ (классов);</a:t>
            </a:r>
          </a:p>
          <a:p>
            <a:pPr marL="95250" indent="355600" algn="just">
              <a:buNone/>
              <a:tabLst>
                <a:tab pos="8256588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родительского сообщества, возникновение родительских объединений;</a:t>
            </a:r>
          </a:p>
          <a:p>
            <a:pPr marL="95250" indent="355600" algn="just">
              <a:buNone/>
              <a:tabLst>
                <a:tab pos="8256588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квалификации сотрудников – формирование новых компетенций</a:t>
            </a:r>
          </a:p>
          <a:p>
            <a:pPr algn="just">
              <a:buFontTx/>
              <a:buChar char="-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3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57224" y="714356"/>
            <a:ext cx="75724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ИНСТРУМЕНТАРИЯ   МКДО:</a:t>
            </a:r>
          </a:p>
          <a:p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2018-2020 г.г. – дети от 3 до 7 лет;</a:t>
            </a:r>
          </a:p>
          <a:p>
            <a:pPr marL="0" indent="0"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2020-2021г.г.- дети от 0 до 3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:\большие гонки 121\IMG_7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448" y="3286124"/>
            <a:ext cx="4182959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3. Видео и фотоконкурсов\ПОЖАРКА\IMG_5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4"/>
            <a:ext cx="4286278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42910" y="928670"/>
            <a:ext cx="8284340" cy="100013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ru-RU" sz="3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ПРЕИМУЩЕСТВА </a:t>
            </a:r>
            <a:r>
              <a:rPr lang="ru-RU" sz="3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МОНИТОРИНГА </a:t>
            </a:r>
            <a:r>
              <a:rPr lang="ru-RU" sz="3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КАЧЕСТВА </a:t>
            </a:r>
            <a:r>
              <a:rPr lang="ru-RU" sz="3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ДО</a:t>
            </a:r>
            <a:r>
              <a:rPr lang="ru-RU" sz="3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ru-RU" sz="32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59569" y="2618190"/>
            <a:ext cx="8424862" cy="1621619"/>
            <a:chOff x="0" y="11101"/>
            <a:chExt cx="8424862" cy="162161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11101"/>
              <a:ext cx="8424862" cy="162161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79161" y="90262"/>
              <a:ext cx="8266540" cy="14632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lvl="0" algn="l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200" b="1" kern="1200" dirty="0" smtClean="0">
                  <a:latin typeface="Times New Roman" pitchFamily="18" charset="0"/>
                  <a:cs typeface="Times New Roman" pitchFamily="18" charset="0"/>
                </a:rPr>
                <a:t>Оценка внешних экспертов + самооценка ДОУ</a:t>
              </a:r>
              <a:endParaRPr lang="ru-RU" sz="4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28596" y="4572008"/>
            <a:ext cx="8424862" cy="1621619"/>
            <a:chOff x="0" y="2339974"/>
            <a:chExt cx="8424862" cy="162161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2339974"/>
              <a:ext cx="8424862" cy="162161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79161" y="2419135"/>
              <a:ext cx="8266540" cy="14632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lvl="0" algn="l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200" b="1" kern="1200" dirty="0" smtClean="0">
                  <a:latin typeface="Times New Roman" pitchFamily="18" charset="0"/>
                  <a:cs typeface="Times New Roman" pitchFamily="18" charset="0"/>
                </a:rPr>
                <a:t>Участие всех педагогов ДОУ</a:t>
              </a:r>
              <a:endParaRPr lang="ru-RU" sz="4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500990" cy="1571636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ИНСТРУМЕНТАРИЙ 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МКДО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C:\Users\orska\Pictures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26" y="2786057"/>
            <a:ext cx="6298024" cy="3985189"/>
          </a:xfrm>
          <a:prstGeom prst="rect">
            <a:avLst/>
          </a:prstGeom>
          <a:noFill/>
        </p:spPr>
      </p:pic>
      <p:pic>
        <p:nvPicPr>
          <p:cNvPr id="5" name="Рисунок 4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1357298"/>
            <a:ext cx="5008654" cy="25717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928670"/>
            <a:ext cx="7300938" cy="857256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ОБЛАСТИ МКДО: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714488"/>
            <a:ext cx="8143932" cy="4914912"/>
          </a:xfrm>
        </p:spPr>
        <p:txBody>
          <a:bodyPr/>
          <a:lstStyle/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ОБРАЗОВАТЕЛЬНЫЕ ОРИЕНТИРЫ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СОДЕРЖАНИЕ ОБРАЗОВАТЕЛЬНОЙ ДЕЯТЕЛЬНОСТИ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ОБРАЗОВАТЕЛЬНЫЙ ПРОЦЕСС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ОБРАЗОВАТЕЛЬНЫЕ УСЛОВИЯ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УСЛОВИЯ ПОЛУЧЕНИЯ ДОШКОЛЬНОГО ОБРАЗОВАНИЯ </a:t>
            </a:r>
          </a:p>
          <a:p>
            <a:pPr indent="-16510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ЛИЦАМИ С ОГРАНИЧЕННЫМИ ВОЗМОЖНОСТЯМИ ЗДОРОВЬЯ И</a:t>
            </a:r>
          </a:p>
          <a:p>
            <a:pPr indent="-16510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ИНВАЛИДАМИ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ЗДОРОВЬЕ, БЕЗОПАСНОСТЬ И ПОВСЕДНЕВНЫЙ УХОД</a:t>
            </a:r>
          </a:p>
          <a:p>
            <a:pPr indent="3556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УПРАВЛЕНИЕ И РАЗВИТИЕ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44681346"/>
              </p:ext>
            </p:extLst>
          </p:nvPr>
        </p:nvGraphicFramePr>
        <p:xfrm>
          <a:off x="642910" y="571480"/>
          <a:ext cx="8177562" cy="595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2768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56932625"/>
              </p:ext>
            </p:extLst>
          </p:nvPr>
        </p:nvGraphicFramePr>
        <p:xfrm>
          <a:off x="0" y="500042"/>
          <a:ext cx="9144000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2989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16632"/>
            <a:ext cx="5857916" cy="6480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img.lenagold.ru/r/rom/romash8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0731" y="965755"/>
            <a:ext cx="783351" cy="144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home\Desktop\инклюзия\конкурс\IMG_1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46900"/>
            <a:ext cx="3960440" cy="259196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4348" y="3071810"/>
            <a:ext cx="34563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 занятия с педагогом- психологом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home\Desktop\инклюзия\конкурс\JPEG\IMG_2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046063"/>
            <a:ext cx="3889206" cy="259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4942" y="3286124"/>
            <a:ext cx="285752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«Мир звуков»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admin\Downloads\P_20180126_172723.jpg"/>
          <p:cNvPicPr>
            <a:picLocks noChangeAspect="1" noChangeArrowheads="1"/>
          </p:cNvPicPr>
          <p:nvPr/>
        </p:nvPicPr>
        <p:blipFill>
          <a:blip r:embed="rId5" cstate="print"/>
          <a:srcRect t="19550" b="19551"/>
          <a:stretch>
            <a:fillRect/>
          </a:stretch>
        </p:blipFill>
        <p:spPr bwMode="auto">
          <a:xfrm>
            <a:off x="971601" y="3786190"/>
            <a:ext cx="3049024" cy="271464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142976" y="6000768"/>
            <a:ext cx="250033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home\Desktop\инклюзия\конкурс\JPEG\IMG_22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938" y="3786190"/>
            <a:ext cx="4372027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57752" y="6000768"/>
            <a:ext cx="3685580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 занятия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457</Words>
  <Application>Microsoft Office PowerPoint</Application>
  <PresentationFormat>Экран (4:3)</PresentationFormat>
  <Paragraphs>105</Paragraphs>
  <Slides>29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powerpoint-template</vt:lpstr>
      <vt:lpstr>Мониторинг качества дошкольного образования   как инструмент управления развитием  ДОО </vt:lpstr>
      <vt:lpstr>-Национальный проект «Образование»;  -Указ Президента Российской Федерации от        21 июля 2020 г. № 474 «О национальных целях развития Российской Федерации на период до 2030 года»</vt:lpstr>
      <vt:lpstr>Слайд 3</vt:lpstr>
      <vt:lpstr>ПРЕИМУЩЕСТВА  МОНИТОРИНГА КАЧЕСТВА   ДО:</vt:lpstr>
      <vt:lpstr> ИНСТРУМЕНТАРИЙ   МКДО </vt:lpstr>
      <vt:lpstr>ОБЛАСТИ МКДО:</vt:lpstr>
      <vt:lpstr>Слайд 7</vt:lpstr>
      <vt:lpstr>Слайд 8</vt:lpstr>
      <vt:lpstr>Дополнительное образование</vt:lpstr>
      <vt:lpstr>Оценка ППРС</vt:lpstr>
      <vt:lpstr>Оценка ППРС</vt:lpstr>
      <vt:lpstr>ППРС на территории ДОУ</vt:lpstr>
      <vt:lpstr> Центр «Сенсорика» в группе для детей с ОВЗ</vt:lpstr>
      <vt:lpstr>Слайд 14</vt:lpstr>
      <vt:lpstr>Слайд 15</vt:lpstr>
      <vt:lpstr>Слайд 16</vt:lpstr>
      <vt:lpstr>Слайд 17</vt:lpstr>
      <vt:lpstr>Слайд 18</vt:lpstr>
      <vt:lpstr>Слайд 19</vt:lpstr>
      <vt:lpstr>Публикации в СМИ</vt:lpstr>
      <vt:lpstr>Слайд 21</vt:lpstr>
      <vt:lpstr>Муниципальный конкурс «Учитель года – 2021»</vt:lpstr>
      <vt:lpstr>Слайд 23</vt:lpstr>
      <vt:lpstr>Практикумы-тренинги  (обучение педагогов,  работающих с детьми с ОВЗ)</vt:lpstr>
      <vt:lpstr>Слайд 25</vt:lpstr>
      <vt:lpstr>Слайд 26</vt:lpstr>
      <vt:lpstr>Слайд 27</vt:lpstr>
      <vt:lpstr>Слайд 28</vt:lpstr>
      <vt:lpstr>Результаты: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Андрей Тамаев</cp:lastModifiedBy>
  <cp:revision>34</cp:revision>
  <dcterms:created xsi:type="dcterms:W3CDTF">2021-08-18T07:22:57Z</dcterms:created>
  <dcterms:modified xsi:type="dcterms:W3CDTF">2021-08-19T16:13:37Z</dcterms:modified>
</cp:coreProperties>
</file>