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7" r:id="rId2"/>
    <p:sldId id="279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307" r:id="rId31"/>
    <p:sldId id="308" r:id="rId32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00"/>
    <a:srgbClr val="1E1E20"/>
    <a:srgbClr val="4D4D4D"/>
    <a:srgbClr val="B92D14"/>
    <a:srgbClr val="35759D"/>
    <a:srgbClr val="35B19D"/>
    <a:srgbClr val="E8E8E8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07" autoAdjust="0"/>
    <p:restoredTop sz="95596" autoAdjust="0"/>
  </p:normalViewPr>
  <p:slideViewPr>
    <p:cSldViewPr>
      <p:cViewPr>
        <p:scale>
          <a:sx n="60" d="100"/>
          <a:sy n="60" d="100"/>
        </p:scale>
        <p:origin x="-1950" y="-2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7DDD70A3-94E8-4138-9591-46A05F7754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641752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60ED04A-259A-408E-B9EE-7931907FC8F1}" type="slidenum">
              <a:rPr lang="en-US" altLang="ru-RU" sz="1200"/>
              <a:pPr eaLnBrk="1" hangingPunct="1"/>
              <a:t>1</a:t>
            </a:fld>
            <a:endParaRPr lang="en-US" altLang="ru-RU" sz="1200"/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10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11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12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13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14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15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16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17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18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19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2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20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21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22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23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24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25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26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27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28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29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3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30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4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5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6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7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8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003B00D-3296-4878-9FE1-AFAA932E873B}" type="slidenum">
              <a:rPr lang="en-US" altLang="ru-RU" sz="1200"/>
              <a:pPr eaLnBrk="1" hangingPunct="1"/>
              <a:t>9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xmlns="" val="2820726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80373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0969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39769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510464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70430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9006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51848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36441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292831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xmlns="" val="1130654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Grp="1" noChangeArrowheads="1"/>
          </p:cNvSpPr>
          <p:nvPr>
            <p:ph type="title"/>
          </p:nvPr>
        </p:nvSpPr>
        <p:spPr>
          <a:xfrm>
            <a:off x="611560" y="836712"/>
            <a:ext cx="7920880" cy="2880320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1" hangingPunct="1"/>
            <a:r>
              <a:rPr lang="ru-RU" altLang="ru-RU" sz="3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ТЕМА</a:t>
            </a:r>
            <a:r>
              <a:rPr lang="ru-RU" altLang="ru-RU" sz="4000" dirty="0" smtClean="0">
                <a:solidFill>
                  <a:srgbClr val="000000"/>
                </a:solidFill>
              </a:rPr>
              <a:t>: </a:t>
            </a:r>
            <a:r>
              <a:rPr lang="ru-RU" altLang="ru-RU" sz="3200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РЕАЛИЗАЦИЯ ПОЗНАВАТЕЛЬНО-ТВОРЧЕСКИХ ПРОЕКТОВ  В ВОСПИТАТЕЛЬНОЙ РАБОТЕ ДО ПО ПРОГРАММЕ «ВДОХНОВЕНИЕ»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779912" y="4221088"/>
            <a:ext cx="4602088" cy="175267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lnSpc>
                <a:spcPct val="80000"/>
              </a:lnSpc>
              <a:buNone/>
            </a:pPr>
            <a:r>
              <a:rPr lang="ru-RU" alt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Докладчик</a:t>
            </a:r>
            <a:r>
              <a:rPr lang="ru-RU" altLang="ru-RU" sz="2400" b="1" dirty="0" smtClean="0">
                <a:solidFill>
                  <a:srgbClr val="000000"/>
                </a:solidFill>
              </a:rPr>
              <a:t>: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Филимонова С.М.,                                            старший воспитатель                                                                        МДОАУ «Детский сад № 59 «Ручеёк» г. Орска</a:t>
            </a:r>
            <a:endParaRPr lang="ru-RU" altLang="ru-RU" sz="24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620688"/>
            <a:ext cx="8015808" cy="5276875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endParaRPr lang="ru-RU" sz="2400" b="1" u="sng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Ценность здорового образа жизни </a:t>
            </a:r>
          </a:p>
          <a:p>
            <a:pPr algn="ctr">
              <a:lnSpc>
                <a:spcPct val="80000"/>
              </a:lnSpc>
              <a:buNone/>
            </a:pPr>
            <a:r>
              <a:rPr lang="ru-RU" sz="24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Проект «От малого спорта к большим победам»</a:t>
            </a:r>
          </a:p>
          <a:p>
            <a:pPr>
              <a:lnSpc>
                <a:spcPct val="80000"/>
              </a:lnSpc>
              <a:buNone/>
            </a:pPr>
            <a:endParaRPr lang="en-US" altLang="ru-RU" sz="2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772816"/>
            <a:ext cx="2808312" cy="351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esktop\ДОУ 59 (2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1916832"/>
            <a:ext cx="4451345" cy="334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260648"/>
            <a:ext cx="8015808" cy="5636915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Бережное отношение к природе и окружающей среде Проект </a:t>
            </a:r>
            <a:r>
              <a:rPr lang="ru-RU" sz="24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«Спасём планету добрыми делами»</a:t>
            </a:r>
          </a:p>
          <a:p>
            <a:pPr>
              <a:lnSpc>
                <a:spcPct val="80000"/>
              </a:lnSpc>
              <a:buNone/>
            </a:pPr>
            <a:endParaRPr lang="en-US" altLang="ru-RU" sz="2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124744"/>
            <a:ext cx="4019259" cy="301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89129" y="1124744"/>
            <a:ext cx="4454871" cy="301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4005064"/>
            <a:ext cx="3494769" cy="26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4005064"/>
            <a:ext cx="3494769" cy="26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620688"/>
            <a:ext cx="8015808" cy="5276875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r>
              <a:rPr lang="ru-RU" sz="24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Проект «Этот удивительный космос»</a:t>
            </a:r>
          </a:p>
          <a:p>
            <a:pPr algn="ctr">
              <a:lnSpc>
                <a:spcPct val="80000"/>
              </a:lnSpc>
              <a:buNone/>
            </a:pPr>
            <a:endParaRPr lang="en-US" altLang="ru-RU" sz="2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052736"/>
            <a:ext cx="7272807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620688"/>
            <a:ext cx="8015808" cy="5276875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этап – поиск темы проекта</a:t>
            </a:r>
          </a:p>
          <a:p>
            <a:pPr algn="ctr">
              <a:lnSpc>
                <a:spcPct val="80000"/>
              </a:lnSpc>
              <a:buNone/>
            </a:pPr>
            <a:endParaRPr lang="en-US" altLang="ru-RU" sz="2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2276872"/>
            <a:ext cx="1964413" cy="163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admin\Documents\ViberDownloads\0-02-0a-d5c3f755189aefaa08031ab26d245750a9af9aec9471d52c74e50b65573f8c7f_6787868a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1340768"/>
            <a:ext cx="5508104" cy="37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620688"/>
            <a:ext cx="8015808" cy="5276875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r>
              <a:rPr lang="en-US" alt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alt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этап – планирование</a:t>
            </a:r>
          </a:p>
          <a:p>
            <a:pPr algn="ctr">
              <a:lnSpc>
                <a:spcPct val="80000"/>
              </a:lnSpc>
              <a:buNone/>
            </a:pPr>
            <a:endParaRPr lang="en-US" altLang="ru-RU" sz="2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124744"/>
            <a:ext cx="8052974" cy="53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620688"/>
            <a:ext cx="8015808" cy="5276875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r>
              <a:rPr lang="ru-RU" alt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Совместное планирование – план паутинка</a:t>
            </a:r>
            <a:endParaRPr lang="en-US" altLang="ru-RU" sz="2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052736"/>
            <a:ext cx="7792325" cy="519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620688"/>
            <a:ext cx="8015808" cy="5276875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endParaRPr lang="en-US" altLang="ru-RU" sz="2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764704"/>
            <a:ext cx="3635896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C:\Users\admin\Desktop\изображение_viber_2021-05-12_15-18-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429000"/>
            <a:ext cx="4200000" cy="3150000"/>
          </a:xfrm>
          <a:prstGeom prst="rect">
            <a:avLst/>
          </a:prstGeom>
          <a:noFill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1772816"/>
            <a:ext cx="4500000" cy="299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620688"/>
            <a:ext cx="8015808" cy="5276875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r>
              <a:rPr lang="en-US" alt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alt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этап – реализация проекта</a:t>
            </a:r>
          </a:p>
          <a:p>
            <a:pPr algn="ctr">
              <a:lnSpc>
                <a:spcPct val="80000"/>
              </a:lnSpc>
              <a:buNone/>
            </a:pPr>
            <a:r>
              <a:rPr lang="ru-RU" alt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Центр речевого развития</a:t>
            </a:r>
            <a:endParaRPr lang="en-US" altLang="ru-RU" sz="2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556792"/>
            <a:ext cx="5092282" cy="339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6308" y="3501008"/>
            <a:ext cx="4317692" cy="30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620688"/>
            <a:ext cx="8015808" cy="5276875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r>
              <a:rPr lang="ru-RU" alt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Центр математического развития</a:t>
            </a:r>
            <a:endParaRPr lang="en-US" altLang="ru-RU" sz="2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124744"/>
            <a:ext cx="6712308" cy="44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620688"/>
            <a:ext cx="8015808" cy="5276875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r>
              <a:rPr lang="ru-RU" alt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Центр детского экспериментирования</a:t>
            </a:r>
            <a:endParaRPr lang="en-US" altLang="ru-RU" sz="2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196752"/>
            <a:ext cx="7008387" cy="52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620688"/>
            <a:ext cx="6934200" cy="5276875"/>
          </a:xfrm>
        </p:spPr>
        <p:txBody>
          <a:bodyPr/>
          <a:lstStyle/>
          <a:p>
            <a:pPr algn="ctr">
              <a:buNone/>
            </a:pPr>
            <a:r>
              <a:rPr lang="ru-RU" sz="2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МДОАУ «Детский сад № 59 «Ручеёк» г. Орска                                     с 2019 г. является</a:t>
            </a:r>
          </a:p>
          <a:p>
            <a:pPr algn="ctr">
              <a:buNone/>
            </a:pPr>
            <a:r>
              <a:rPr lang="ru-RU" sz="2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инновационной площадкой АНО ДПО «Национальный институт качества образования»</a:t>
            </a:r>
            <a:r>
              <a:rPr lang="ru-RU" sz="2300" dirty="0" smtClean="0">
                <a:solidFill>
                  <a:srgbClr val="000000"/>
                </a:solidFill>
              </a:rPr>
              <a:t> </a:t>
            </a:r>
            <a:r>
              <a:rPr lang="ru-RU" sz="23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 направлению инновационной деятельности </a:t>
            </a:r>
          </a:p>
          <a:p>
            <a:pPr algn="ctr">
              <a:buNone/>
            </a:pPr>
            <a:r>
              <a:rPr lang="ru-RU" sz="23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«Развитие качества дошкольного образования с использованием </a:t>
            </a:r>
          </a:p>
          <a:p>
            <a:pPr algn="ctr">
              <a:buNone/>
            </a:pPr>
            <a:r>
              <a:rPr lang="ru-RU" sz="23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инструментария МКДО на образовательной платформе «Вдохновение»</a:t>
            </a:r>
          </a:p>
          <a:p>
            <a:pPr eaLnBrk="1" hangingPunct="1">
              <a:lnSpc>
                <a:spcPct val="80000"/>
              </a:lnSpc>
            </a:pPr>
            <a:endParaRPr lang="en-US" altLang="ru-RU" sz="1800" dirty="0" smtClean="0">
              <a:solidFill>
                <a:srgbClr val="4D4D4D"/>
              </a:solidFill>
            </a:endParaRPr>
          </a:p>
        </p:txBody>
      </p:sp>
      <p:pic>
        <p:nvPicPr>
          <p:cNvPr id="5" name="Picture 3" descr="C:\Users\admin\Desktop\694610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4077072"/>
            <a:ext cx="1911807" cy="2552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620688"/>
            <a:ext cx="8015808" cy="5276875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r>
              <a:rPr lang="ru-RU" alt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Центр конструирования</a:t>
            </a:r>
          </a:p>
          <a:p>
            <a:pPr>
              <a:lnSpc>
                <a:spcPct val="80000"/>
              </a:lnSpc>
              <a:buNone/>
            </a:pPr>
            <a:endParaRPr lang="en-US" altLang="ru-RU" sz="2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772816"/>
            <a:ext cx="4860078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31736" y="1124744"/>
            <a:ext cx="4012264" cy="26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3833664"/>
            <a:ext cx="2520280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620688"/>
            <a:ext cx="8015808" cy="5276875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endParaRPr lang="en-US" altLang="ru-RU" sz="2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548680"/>
            <a:ext cx="4552273" cy="357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620688"/>
            <a:ext cx="4067944" cy="29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3573016"/>
            <a:ext cx="4317692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620688"/>
            <a:ext cx="8015808" cy="5276875"/>
          </a:xfrm>
        </p:spPr>
        <p:txBody>
          <a:bodyPr/>
          <a:lstStyle/>
          <a:p>
            <a:pPr>
              <a:lnSpc>
                <a:spcPct val="80000"/>
              </a:lnSpc>
              <a:buNone/>
            </a:pPr>
            <a:endParaRPr lang="en-US" altLang="ru-RU" sz="2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Admin\Desktop\ДОУ 59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04664"/>
            <a:ext cx="8040000" cy="603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620688"/>
            <a:ext cx="8015808" cy="5276875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r>
              <a:rPr lang="ru-RU" alt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Творческие мастерские</a:t>
            </a:r>
            <a:endParaRPr lang="en-US" altLang="ru-RU" sz="2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980728"/>
            <a:ext cx="5092282" cy="339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3871" y="1268760"/>
            <a:ext cx="3720129" cy="279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Admin\Desktop\IMG-d45d2382a4d813627c992f6bbb94c506-V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584" y="4149080"/>
            <a:ext cx="3841200" cy="24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Admin\Desktop\IMG-c6a1f591692f3b464fcc5259018aa32f-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46000" y="4149080"/>
            <a:ext cx="3798000" cy="238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620688"/>
            <a:ext cx="8015808" cy="5276875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r>
              <a:rPr lang="ru-RU" alt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Творческие мастерские</a:t>
            </a:r>
            <a:endParaRPr lang="en-US" altLang="ru-RU" sz="2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1124744"/>
            <a:ext cx="3833866" cy="51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 descr="C:\Users\Admin\Desktop\IMG-43feba3d12778ccea7cbad5ceca6da1a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2492896"/>
            <a:ext cx="4247019" cy="260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620688"/>
            <a:ext cx="8015808" cy="5276875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r>
              <a:rPr lang="ru-RU" alt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Творческие мастерские</a:t>
            </a:r>
            <a:endParaRPr lang="en-US" altLang="ru-RU" sz="2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412776"/>
            <a:ext cx="4552273" cy="303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4000" y="1412776"/>
            <a:ext cx="3960000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620688"/>
            <a:ext cx="8015808" cy="5276875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endParaRPr lang="en-US" altLang="ru-RU" sz="2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48680"/>
            <a:ext cx="8872342" cy="59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620688"/>
            <a:ext cx="8015808" cy="5276875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endParaRPr lang="en-US" altLang="ru-RU" sz="2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471600"/>
            <a:ext cx="4259249" cy="63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620688"/>
            <a:ext cx="8015808" cy="5276875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r>
              <a:rPr lang="en-US" alt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ru-RU" altLang="ru-RU" sz="28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этап – завершение и анализ проекта</a:t>
            </a:r>
            <a:endParaRPr lang="en-US" altLang="ru-RU" sz="2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980728"/>
            <a:ext cx="8332334" cy="555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620688"/>
            <a:ext cx="8015808" cy="5276875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endParaRPr lang="en-US" altLang="ru-RU" sz="2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692696"/>
            <a:ext cx="5940425" cy="344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Admin\Desktop\Screenshot_20210512-232826_Browser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4005064"/>
            <a:ext cx="4464496" cy="26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620688"/>
            <a:ext cx="6934200" cy="5276875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r>
              <a:rPr lang="ru-RU" sz="36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- спланированное образовательное мероприятие сообщества детей и взрослых в учебных целях</a:t>
            </a:r>
          </a:p>
          <a:p>
            <a:pPr eaLnBrk="1" hangingPunct="1">
              <a:lnSpc>
                <a:spcPct val="80000"/>
              </a:lnSpc>
            </a:pPr>
            <a:endParaRPr lang="en-US" altLang="ru-RU" sz="1800" dirty="0" smtClean="0">
              <a:solidFill>
                <a:srgbClr val="4D4D4D"/>
              </a:solidFill>
            </a:endParaRPr>
          </a:p>
        </p:txBody>
      </p:sp>
      <p:pic>
        <p:nvPicPr>
          <p:cNvPr id="4" name="Picture 3" descr="C:\Users\admin\Desktop\10135626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2996952"/>
            <a:ext cx="2129700" cy="2790000"/>
          </a:xfrm>
          <a:prstGeom prst="rect">
            <a:avLst/>
          </a:prstGeom>
          <a:noFill/>
        </p:spPr>
      </p:pic>
      <p:pic>
        <p:nvPicPr>
          <p:cNvPr id="6" name="Picture 4" descr="C:\Users\admin\Desktop\60071187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2996952"/>
            <a:ext cx="2092500" cy="279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620688"/>
            <a:ext cx="8015808" cy="5276875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endParaRPr lang="en-US" altLang="ru-RU" sz="2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0"/>
            <a:ext cx="8280920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</a:p>
          <a:p>
            <a:pPr algn="ctr"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620688"/>
            <a:ext cx="6934200" cy="5276875"/>
          </a:xfrm>
        </p:spPr>
        <p:txBody>
          <a:bodyPr/>
          <a:lstStyle/>
          <a:p>
            <a:pPr marL="0" lvl="0" indent="0" algn="ctr">
              <a:spcBef>
                <a:spcPct val="0"/>
              </a:spcBef>
              <a:buNone/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Организация образовательного</a:t>
            </a: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проекта</a:t>
            </a:r>
            <a:r>
              <a:rPr lang="ru-RU" sz="2400" b="1" u="sng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</a:t>
            </a:r>
            <a:r>
              <a:rPr lang="ru-RU" sz="2400" u="sng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основана на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: </a:t>
            </a:r>
            <a:endParaRPr lang="ru-RU" sz="2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ctr" eaLnBrk="0" hangingPunct="0">
              <a:spcBef>
                <a:spcPct val="0"/>
              </a:spcBef>
              <a:buNone/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обоюдных интересах детей и взрослых;</a:t>
            </a:r>
            <a:endParaRPr lang="ru-RU" sz="2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ctr" eaLnBrk="0" hangingPunct="0">
              <a:spcBef>
                <a:spcPct val="0"/>
              </a:spcBef>
              <a:buNone/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совместном планировании;</a:t>
            </a:r>
            <a:endParaRPr lang="ru-RU" sz="2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lvl="0" indent="0" algn="ctr" eaLnBrk="0" hangingPunct="0">
              <a:spcBef>
                <a:spcPct val="0"/>
              </a:spcBef>
              <a:buFontTx/>
              <a:buChar char="-"/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активных действиях как педагога, так детей (и взрослых), </a:t>
            </a:r>
          </a:p>
          <a:p>
            <a:pPr marL="0" lvl="0" indent="0" algn="ctr" eaLnBrk="0" hangingPunct="0">
              <a:spcBef>
                <a:spcPct val="0"/>
              </a:spcBef>
              <a:buFontTx/>
              <a:buChar char="-"/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оценке общих результатов, </a:t>
            </a:r>
          </a:p>
          <a:p>
            <a:pPr marL="0" lvl="0" indent="0" algn="ctr" eaLnBrk="0" hangingPunct="0">
              <a:spcBef>
                <a:spcPct val="0"/>
              </a:spcBef>
              <a:buNone/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складывающихся из индивидуальных успехов</a:t>
            </a:r>
            <a:r>
              <a:rPr lang="ru-RU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endParaRPr lang="en-US" altLang="ru-RU" sz="1800" dirty="0" smtClean="0">
              <a:solidFill>
                <a:srgbClr val="4D4D4D"/>
              </a:solidFill>
            </a:endParaRPr>
          </a:p>
        </p:txBody>
      </p:sp>
      <p:pic>
        <p:nvPicPr>
          <p:cNvPr id="5" name="Picture 3" descr="C:\Users\admin\Desktop\5c76f98d583b05777056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3645024"/>
            <a:ext cx="4316186" cy="287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620688"/>
            <a:ext cx="6934200" cy="5276875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r>
              <a:rPr lang="ru-RU" alt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Семья, семейные традиции.  </a:t>
            </a:r>
          </a:p>
          <a:p>
            <a:pPr>
              <a:lnSpc>
                <a:spcPct val="80000"/>
              </a:lnSpc>
              <a:buNone/>
            </a:pPr>
            <a:endParaRPr lang="ru-RU" altLang="ru-RU" sz="2400" dirty="0" smtClean="0">
              <a:solidFill>
                <a:srgbClr val="4D4D4D"/>
              </a:solidFill>
            </a:endParaRPr>
          </a:p>
          <a:p>
            <a:pPr algn="ctr">
              <a:lnSpc>
                <a:spcPct val="80000"/>
              </a:lnSpc>
              <a:buNone/>
            </a:pPr>
            <a:r>
              <a:rPr lang="ru-RU" altLang="ru-RU" sz="2400" b="1" u="sng" dirty="0" smtClean="0">
                <a:solidFill>
                  <a:srgbClr val="1E1E20"/>
                </a:solidFill>
                <a:latin typeface="Times New Roman" pitchFamily="18" charset="0"/>
                <a:cs typeface="Times New Roman" pitchFamily="18" charset="0"/>
              </a:rPr>
              <a:t>Проекты «Секреты моей родословной»,                                                  </a:t>
            </a:r>
          </a:p>
          <a:p>
            <a:pPr algn="ctr">
              <a:lnSpc>
                <a:spcPct val="80000"/>
              </a:lnSpc>
              <a:buNone/>
            </a:pPr>
            <a:r>
              <a:rPr lang="ru-RU" altLang="ru-RU" sz="2400" b="1" u="sng" dirty="0" smtClean="0">
                <a:solidFill>
                  <a:srgbClr val="1E1E20"/>
                </a:solidFill>
                <a:latin typeface="Times New Roman" pitchFamily="18" charset="0"/>
                <a:cs typeface="Times New Roman" pitchFamily="18" charset="0"/>
              </a:rPr>
              <a:t>«С чего начинается Родина?»</a:t>
            </a:r>
          </a:p>
          <a:p>
            <a:pPr eaLnBrk="1" hangingPunct="1">
              <a:lnSpc>
                <a:spcPct val="80000"/>
              </a:lnSpc>
            </a:pPr>
            <a:endParaRPr lang="en-US" altLang="ru-RU" sz="1800" dirty="0" smtClean="0">
              <a:solidFill>
                <a:srgbClr val="4D4D4D"/>
              </a:solidFill>
            </a:endParaRPr>
          </a:p>
        </p:txBody>
      </p:sp>
      <p:pic>
        <p:nvPicPr>
          <p:cNvPr id="4" name="Рисунок 3" descr="C:\Users\admin\Downloads\PB260001.JPG"/>
          <p:cNvPicPr/>
          <p:nvPr/>
        </p:nvPicPr>
        <p:blipFill>
          <a:blip r:embed="rId4" cstate="print"/>
          <a:srcRect l="4490" t="16962" r="7322"/>
          <a:stretch>
            <a:fillRect/>
          </a:stretch>
        </p:blipFill>
        <p:spPr bwMode="auto">
          <a:xfrm>
            <a:off x="899592" y="2276872"/>
            <a:ext cx="3942056" cy="3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2276872"/>
            <a:ext cx="302433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620688"/>
            <a:ext cx="6934200" cy="5276875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r>
              <a:rPr lang="ru-RU" alt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Формирование чувства патриотизма</a:t>
            </a:r>
          </a:p>
          <a:p>
            <a:pPr algn="ctr">
              <a:lnSpc>
                <a:spcPct val="80000"/>
              </a:lnSpc>
              <a:buNone/>
            </a:pPr>
            <a:r>
              <a:rPr lang="ru-RU" altLang="ru-RU" sz="24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Проекты «Наследники Победы» «Удивительный мир космоса»</a:t>
            </a:r>
            <a:endParaRPr lang="en-US" altLang="ru-RU" sz="2400" b="1" u="sng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628800"/>
            <a:ext cx="4464496" cy="298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3861048"/>
            <a:ext cx="4500000" cy="27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620688"/>
            <a:ext cx="8015808" cy="5276875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r>
              <a:rPr lang="ru-RU" alt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Приобщение к культурному наследию и традициям</a:t>
            </a:r>
          </a:p>
          <a:p>
            <a:pPr algn="ctr">
              <a:lnSpc>
                <a:spcPct val="80000"/>
              </a:lnSpc>
              <a:buNone/>
            </a:pPr>
            <a:r>
              <a:rPr lang="ru-RU" sz="24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Проект «Чудо-балалайка»</a:t>
            </a:r>
          </a:p>
          <a:p>
            <a:pPr>
              <a:lnSpc>
                <a:spcPct val="80000"/>
              </a:lnSpc>
              <a:buNone/>
            </a:pPr>
            <a:endParaRPr lang="en-US" altLang="ru-RU" sz="2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412776"/>
            <a:ext cx="4160470" cy="27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3933056"/>
            <a:ext cx="4547722" cy="29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620688"/>
            <a:ext cx="8015808" cy="5276875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r>
              <a:rPr lang="ru-RU" sz="24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Проект «</a:t>
            </a:r>
            <a:r>
              <a:rPr lang="ru-RU" sz="2400" b="1" u="sng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Гармошка-говорушка</a:t>
            </a:r>
            <a:r>
              <a:rPr lang="ru-RU" sz="24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>
              <a:lnSpc>
                <a:spcPct val="80000"/>
              </a:lnSpc>
              <a:buNone/>
            </a:pPr>
            <a:endParaRPr lang="en-US" altLang="ru-RU" sz="2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124744"/>
            <a:ext cx="4429991" cy="28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4005064"/>
            <a:ext cx="4640080" cy="25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620688"/>
            <a:ext cx="8015808" cy="5276875"/>
          </a:xfrm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r>
              <a:rPr lang="ru-RU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r>
              <a:rPr lang="ru-RU" sz="24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«Колокольная Русь»</a:t>
            </a:r>
          </a:p>
          <a:p>
            <a:pPr>
              <a:lnSpc>
                <a:spcPct val="80000"/>
              </a:lnSpc>
              <a:buNone/>
            </a:pPr>
            <a:endParaRPr lang="en-US" altLang="ru-RU" sz="28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268760"/>
            <a:ext cx="4627146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3789040"/>
            <a:ext cx="6022267" cy="26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">
  <a:themeElements>
    <a:clrScheme name="">
      <a:dk1>
        <a:srgbClr val="5F5F5F"/>
      </a:dk1>
      <a:lt1>
        <a:srgbClr val="FFFFFF"/>
      </a:lt1>
      <a:dk2>
        <a:srgbClr val="FFFFFF"/>
      </a:dk2>
      <a:lt2>
        <a:srgbClr val="820044"/>
      </a:lt2>
      <a:accent1>
        <a:srgbClr val="E70303"/>
      </a:accent1>
      <a:accent2>
        <a:srgbClr val="F96F1C"/>
      </a:accent2>
      <a:accent3>
        <a:srgbClr val="FFFFFF"/>
      </a:accent3>
      <a:accent4>
        <a:srgbClr val="505050"/>
      </a:accent4>
      <a:accent5>
        <a:srgbClr val="F1AAAA"/>
      </a:accent5>
      <a:accent6>
        <a:srgbClr val="E26418"/>
      </a:accent6>
      <a:hlink>
        <a:srgbClr val="BD0345"/>
      </a:hlink>
      <a:folHlink>
        <a:srgbClr val="660033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353</TotalTime>
  <Words>286</Words>
  <Application>Microsoft Office PowerPoint</Application>
  <PresentationFormat>Экран (4:3)</PresentationFormat>
  <Paragraphs>71</Paragraphs>
  <Slides>31</Slides>
  <Notes>30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powerpoint-template</vt:lpstr>
      <vt:lpstr>ТЕМА: РЕАЛИЗАЦИЯ ПОЗНАВАТЕЛЬНО-ТВОРЧЕСКИХ ПРОЕКТОВ  В ВОСПИТАТЕЛЬНОЙ РАБОТЕ ДО ПО ПРОГРАММЕ «ВДОХНОВЕНИЕ»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admin</cp:lastModifiedBy>
  <cp:revision>30</cp:revision>
  <dcterms:created xsi:type="dcterms:W3CDTF">2021-08-18T07:22:57Z</dcterms:created>
  <dcterms:modified xsi:type="dcterms:W3CDTF">2021-08-23T07:00:57Z</dcterms:modified>
</cp:coreProperties>
</file>