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6" r:id="rId4"/>
    <p:sldId id="267" r:id="rId5"/>
    <p:sldId id="324" r:id="rId6"/>
    <p:sldId id="322" r:id="rId7"/>
    <p:sldId id="303" r:id="rId8"/>
    <p:sldId id="320" r:id="rId9"/>
    <p:sldId id="281" r:id="rId10"/>
    <p:sldId id="283" r:id="rId11"/>
    <p:sldId id="282" r:id="rId12"/>
    <p:sldId id="325" r:id="rId13"/>
    <p:sldId id="308" r:id="rId14"/>
    <p:sldId id="307" r:id="rId15"/>
    <p:sldId id="306" r:id="rId16"/>
    <p:sldId id="314" r:id="rId17"/>
    <p:sldId id="315" r:id="rId18"/>
    <p:sldId id="287" r:id="rId19"/>
    <p:sldId id="321" r:id="rId20"/>
    <p:sldId id="311" r:id="rId21"/>
    <p:sldId id="310" r:id="rId22"/>
    <p:sldId id="312" r:id="rId23"/>
    <p:sldId id="313" r:id="rId24"/>
    <p:sldId id="318" r:id="rId25"/>
    <p:sldId id="323" r:id="rId26"/>
    <p:sldId id="309" r:id="rId27"/>
    <p:sldId id="26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3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Word_97-20031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5229200"/>
            <a:ext cx="8458200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solidFill>
                  <a:schemeClr val="accent4">
                    <a:lumMod val="50000"/>
                  </a:schemeClr>
                </a:solidFill>
              </a:rPr>
              <a:t>МДОАУ «Детский сад №18 «Гнёздышко» комбинированного вида г.Орска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»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200" b="1" dirty="0" smtClean="0">
                <a:solidFill>
                  <a:srgbClr val="7030A0"/>
                </a:solidFill>
              </a:rPr>
              <a:t>Воспитатель: </a:t>
            </a:r>
            <a:r>
              <a:rPr lang="ru-RU" sz="2200" dirty="0" err="1" smtClean="0">
                <a:solidFill>
                  <a:srgbClr val="7030A0"/>
                </a:solidFill>
              </a:rPr>
              <a:t>Микова</a:t>
            </a:r>
            <a:r>
              <a:rPr lang="ru-RU" sz="2200" dirty="0" smtClean="0">
                <a:solidFill>
                  <a:srgbClr val="7030A0"/>
                </a:solidFill>
              </a:rPr>
              <a:t> М.В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09152" y="332656"/>
            <a:ext cx="772570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7030A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 </a:t>
            </a:r>
          </a:p>
          <a:p>
            <a:pPr algn="ctr"/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7030A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40" y="620688"/>
            <a:ext cx="6840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Обобщение опыта работы  по  нравственно – патриотическому воспитанию детей в средней группе</a:t>
            </a:r>
            <a:endParaRPr lang="ru-RU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6" name="Рисунок 5" descr="https://ds7ess.stv.prosadiki.ru/media/2019/02/18/1273889982/len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44824"/>
            <a:ext cx="4770414" cy="3192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568" y="1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«Назови детеныша. Кто, где живет»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Закреплять названия домашних животных и их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детенышей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darya\OneDrive\Рабочий стол\патриотизм\IMG_20211122_10481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54108"/>
            <a:ext cx="7200800" cy="547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darya\OneDrive\Рабочий стол\патриотизм\IMG_20211122_1048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70545"/>
            <a:ext cx="7200800" cy="547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0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«Накорми животное»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Цель: </a:t>
            </a:r>
            <a:r>
              <a:rPr lang="ru-RU" sz="2000" b="1" dirty="0" smtClean="0">
                <a:solidFill>
                  <a:srgbClr val="C00000"/>
                </a:solidFill>
              </a:rPr>
              <a:t>Закрепить знания детей </a:t>
            </a:r>
            <a:r>
              <a:rPr lang="ru-RU" sz="2000" b="1" dirty="0" smtClean="0">
                <a:solidFill>
                  <a:srgbClr val="C00000"/>
                </a:solidFill>
              </a:rPr>
              <a:t>о том, чем кормят животных </a:t>
            </a:r>
            <a:r>
              <a:rPr lang="ru-RU" sz="2000" b="1" dirty="0" smtClean="0">
                <a:solidFill>
                  <a:srgbClr val="C00000"/>
                </a:solidFill>
              </a:rPr>
              <a:t>и как готовят корм?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7170" name="Picture 2" descr="C:\Users\darya\OneDrive\Рабочий стол\патриотизм\IMG_20211122_10493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17" y="1600200"/>
            <a:ext cx="6498166" cy="48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7241232" cy="778098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Народная сказка « Пых»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darya\OneDrive\Рабочий стол\патриотизм\IMG_20210408_07232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16" y="1412776"/>
            <a:ext cx="6748065" cy="506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46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056784" cy="1296143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        </a:t>
            </a: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Альбом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«Счастливая </a:t>
            </a: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семья»</a:t>
            </a:r>
            <a:b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Дать детям представление о том, что семья-это все ,кто живет вместе с ребенком</a:t>
            </a:r>
            <a:r>
              <a:rPr lang="ru-RU" sz="2000" b="1" dirty="0" smtClean="0">
                <a:solidFill>
                  <a:schemeClr val="tx1"/>
                </a:solidFill>
              </a:rPr>
              <a:t>.</a:t>
            </a:r>
            <a:r>
              <a:rPr lang="ru-RU" sz="2000" b="1" dirty="0">
                <a:solidFill>
                  <a:schemeClr val="tx1"/>
                </a:solidFill>
              </a:rPr>
              <a:t/>
            </a:r>
            <a:br>
              <a:rPr lang="ru-RU" sz="2000" b="1" dirty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5122" name="Picture 2" descr="C:\Users\darya\OneDrive\Рабочий стол\патриотизм\IMG_20211115_11235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295232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darya\OneDrive\Рабочий стол\патриотизм\IMG_20211115_1124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16016" y="1988840"/>
            <a:ext cx="439248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darya\OneDrive\Рабочий стол\патриотизм\IMG_20211115_1124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29135" y="3666456"/>
            <a:ext cx="3269506" cy="30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19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        Дидактическая </a:t>
            </a:r>
            <a:r>
              <a:rPr lang="ru-RU" sz="2000" b="1" dirty="0">
                <a:solidFill>
                  <a:srgbClr val="0070C0"/>
                </a:solidFill>
              </a:rPr>
              <a:t>игра </a:t>
            </a:r>
            <a:r>
              <a:rPr lang="ru-RU" sz="2000" b="1" dirty="0" smtClean="0">
                <a:solidFill>
                  <a:srgbClr val="FF0000"/>
                </a:solidFill>
              </a:rPr>
              <a:t>«Матрешки»</a:t>
            </a:r>
            <a:r>
              <a:rPr lang="ru-RU" sz="2000" b="1" dirty="0">
                <a:solidFill>
                  <a:srgbClr val="FF0000"/>
                </a:solidFill>
              </a:rPr>
              <a:t/>
            </a:r>
            <a:br>
              <a:rPr lang="ru-RU" sz="2000" b="1" dirty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Цель: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Дать первоначальные представления о родственных отношениях( мама, папа, бабушка…) 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darya\OneDrive\Рабочий стол\патриотизм\IMG_20211118_10485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6608277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45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darya\OneDrive\Рабочий стол\патриотизм\IMG_20211118_10473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7584844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14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344816" cy="108498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Настольная игра  </a:t>
            </a: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Составь семейный портрет»</a:t>
            </a:r>
            <a:b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Упражнять в подборе и составлении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портретов членов 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семьи 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darya\OneDrive\Рабочий стол\патриотизм\IMG_20211122_16433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6"/>
            <a:ext cx="6642182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20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darya\OneDrive\Рабочий стол\патриотизм\IMG_20211122_16381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5760641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darya\OneDrive\Рабочий стол\патриотизм\IMG_20211122_1651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56992"/>
            <a:ext cx="4440493" cy="333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16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8929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Дидактическая игра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«Что такое хорошо и что такое плохо?»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Учить детей решать нравственные ситуации, развивать речь, мышление, воображение; воспитывать стремление к хорошим поступкам.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:\Users\darya\OneDrive\Рабочий стол\патриотизм\IMG_20211122_1632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2132856"/>
            <a:ext cx="5544615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darya\OneDrive\Рабочий стол\патриотизм\IMG_20211122_13205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37980" y="1686252"/>
            <a:ext cx="3643295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-243408"/>
            <a:ext cx="6809184" cy="1800200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Дидактическая игра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«Спешите делать добрые дела»</a:t>
            </a:r>
            <a:b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Формировать у ребенка личностное отношение к соблюдению моральных норм: сочувствия обиженному; одобрение действий того, кто поступил справедливо. Учить правилам добрых взаимоотношений.</a:t>
            </a:r>
            <a:b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darya\OneDrive\Рабочий стол\патриотизм\IMG_20211124_11151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7284974" cy="528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63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48680"/>
            <a:ext cx="8064896" cy="838200"/>
          </a:xfrm>
        </p:spPr>
        <p:txBody>
          <a:bodyPr>
            <a:noAutofit/>
          </a:bodyPr>
          <a:lstStyle/>
          <a:p>
            <a:pPr marL="0" indent="0" algn="r">
              <a:lnSpc>
                <a:spcPct val="80000"/>
              </a:lnSpc>
            </a:pP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000" b="1" i="1" dirty="0" smtClean="0">
                <a:solidFill>
                  <a:srgbClr val="000066"/>
                </a:solidFill>
                <a:effectLst/>
                <a:latin typeface="Times New Roman" pitchFamily="18" charset="0"/>
              </a:rPr>
              <a:t>“Человеку никак нельзя жить без  Родины,</a:t>
            </a:r>
            <a:br>
              <a:rPr lang="ru-RU" sz="2000" b="1" i="1" dirty="0" smtClean="0">
                <a:solidFill>
                  <a:srgbClr val="000066"/>
                </a:solidFill>
                <a:effectLst/>
                <a:latin typeface="Times New Roman" pitchFamily="18" charset="0"/>
              </a:rPr>
            </a:br>
            <a:r>
              <a:rPr lang="ru-RU" sz="2000" b="1" i="1" dirty="0" smtClean="0">
                <a:solidFill>
                  <a:srgbClr val="000066"/>
                </a:solidFill>
                <a:effectLst/>
                <a:latin typeface="Times New Roman" pitchFamily="18" charset="0"/>
              </a:rPr>
              <a:t>как нельзя жить без сердца”.                       </a:t>
            </a:r>
            <a:br>
              <a:rPr lang="ru-RU" sz="2000" b="1" i="1" dirty="0" smtClean="0">
                <a:solidFill>
                  <a:srgbClr val="000066"/>
                </a:solidFill>
                <a:effectLst/>
                <a:latin typeface="Times New Roman" pitchFamily="18" charset="0"/>
              </a:rPr>
            </a:br>
            <a:r>
              <a:rPr lang="ru-RU" sz="2000" b="1" i="1" dirty="0" smtClean="0">
                <a:solidFill>
                  <a:srgbClr val="000066"/>
                </a:solidFill>
                <a:effectLst/>
                <a:latin typeface="Times New Roman" pitchFamily="18" charset="0"/>
              </a:rPr>
              <a:t> К.Паустовский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0000"/>
                </a:solidFill>
                <a:effectLst/>
                <a:latin typeface="Times New Roman" pitchFamily="18" charset="0"/>
              </a:rPr>
            </a:b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4800" y="1268760"/>
            <a:ext cx="8686800" cy="5589240"/>
          </a:xfrm>
        </p:spPr>
        <p:txBody>
          <a:bodyPr>
            <a:normAutofit/>
          </a:bodyPr>
          <a:lstStyle/>
          <a:p>
            <a:pPr marL="0" indent="0" algn="r">
              <a:lnSpc>
                <a:spcPct val="80000"/>
              </a:lnSpc>
              <a:buFont typeface="Wingdings" pitchFamily="2" charset="2"/>
              <a:buNone/>
            </a:pPr>
            <a:endParaRPr lang="ru-RU" b="1" i="1" dirty="0" smtClean="0">
              <a:solidFill>
                <a:srgbClr val="000066"/>
              </a:solidFill>
              <a:latin typeface="Times New Roman" pitchFamily="18" charset="0"/>
            </a:endParaRPr>
          </a:p>
          <a:p>
            <a:pPr marL="0" indent="0" algn="just">
              <a:lnSpc>
                <a:spcPct val="80000"/>
              </a:lnSpc>
              <a:buFont typeface="Wingdings" pitchFamily="2" charset="2"/>
              <a:buNone/>
            </a:pPr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</a:rPr>
              <a:t>Родина, Отечество…В корнях этих слов близкие каждому образы: мать и отец, родители, те, кто дает жизнь новому существу. 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</a:rPr>
              <a:t>Воспитание чувства патриотизма у дошкольников – процесс сложный и длительный. Любовь к близким людям, к детскому саду, к родному городу и родной стране играют огромную роль в становлении личности ребенка.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endParaRPr lang="ru-RU" sz="22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</a:rPr>
              <a:t>		Поэт Симонов в стихотворении “Родина” пишет: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endParaRPr lang="ru-RU" sz="22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r>
              <a:rPr lang="ru-RU" sz="2200" dirty="0" smtClean="0">
                <a:latin typeface="Times New Roman" pitchFamily="18" charset="0"/>
              </a:rPr>
              <a:t>    </a:t>
            </a: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</a:rPr>
              <a:t>“Ты вспоминаешь не страну большую, которую изъездил и узнал.</a:t>
            </a:r>
            <a:b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</a:rPr>
              <a:t>  Ты вспоминаешь Родину такую, какой её ты в детстве увидал”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endParaRPr lang="ru-RU" sz="2200" b="1" i="1" dirty="0" smtClean="0">
              <a:solidFill>
                <a:srgbClr val="C00000"/>
              </a:solidFill>
              <a:latin typeface="Times New Roman" pitchFamily="18" charset="0"/>
            </a:endParaRPr>
          </a:p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r>
              <a:rPr lang="ru-RU" sz="2200" dirty="0" smtClean="0">
                <a:latin typeface="Times New Roman" pitchFamily="18" charset="0"/>
              </a:rPr>
              <a:t>    </a:t>
            </a:r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</a:rPr>
              <a:t>И действительно, как не велика наша страна, человек связывает свое чувство любви к ней с теми местами, где он родился, вырос; с улицей, по которой ходил не раз; с двором, где посадил первое деревце.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endParaRPr lang="ru-RU" sz="22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endParaRPr lang="ru-RU" sz="2200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solidFill>
                  <a:srgbClr val="C00000"/>
                </a:solidFill>
              </a:rPr>
              <a:t>                 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Макет площадки детского сада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Расширять представления детей об окружающем мире. Учить ориентироваться и правильно называть сооружения на территории детского сада.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darya\OneDrive\Рабочий стол\патриотизм\IMG_20211118_10540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81" y="3678768"/>
            <a:ext cx="3804187" cy="285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darya\OneDrive\Рабочий стол\патриотизм\IMG_20211118_1054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97395"/>
            <a:ext cx="3753169" cy="281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darya\OneDrive\Рабочий стол\патриотизм\IMG_20211118_1054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20" y="1484784"/>
            <a:ext cx="324036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98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7842872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538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241232" cy="1368152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Экскурсии по детскому саду</a:t>
            </a:r>
            <a:b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Совершенствовать умение детей свободно ориентироваться  в помещениях детского сада.</a:t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Формировать интерес к разным профессиям.</a:t>
            </a:r>
            <a:b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Учить детей быть вежливыми.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 descr="C:\Users\darya\OneDrive\Рабочий стол\патриотизм\IMG_20211119_1043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728" y="1433488"/>
            <a:ext cx="374441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darya\OneDrive\Рабочий стол\патриотизм\IMG_20211119_1044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779" y="4221088"/>
            <a:ext cx="336037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darya\OneDrive\Рабочий стол\патриотизм\IMG_20211119_10413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14" y="1462915"/>
            <a:ext cx="3434651" cy="257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18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18" y="188640"/>
            <a:ext cx="393643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619" y="3357808"/>
            <a:ext cx="3828933" cy="2871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 descr="C:\Users\darya\OneDrive\Рабочий стол\патриотизм\IMG_20211119_10513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378759"/>
            <a:ext cx="3811403" cy="285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darya\OneDrive\Рабочий стол\патриотизм\IMG_20211119_1048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507" y="188640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34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457256" cy="100811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Дидактические игры: «Путешествие по городу »</a:t>
            </a:r>
            <a:b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Воспитывать любовь к родному краю, познакомить с достопримечательностями города.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darya\OneDrive\Рабочий стол\патриотизм\IMG_20211115_11271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1520" y="1394774"/>
            <a:ext cx="4752528" cy="35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darya\OneDrive\Рабочий стол\патриотизм\IMG_20211115_1133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27983" y="3284984"/>
            <a:ext cx="4272473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94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darya\OneDrive\Рабочий стол\патриотизм\IMG_20211124_13380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8" y="260648"/>
            <a:ext cx="4008445" cy="300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darya\OneDrive\Рабочий стол\патриотизм\IMG_20211124_1338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0648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darya\OneDrive\Рабочий стол\патриотизм\IMG_20211124_1339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39" y="3564549"/>
            <a:ext cx="393643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darya\OneDrive\Рабочий стол\патриотизм\IMG_20211124_1338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519" y="3555421"/>
            <a:ext cx="3983356" cy="298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94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896" y="-5211960"/>
            <a:ext cx="16549936" cy="12412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66" y="260648"/>
            <a:ext cx="8233782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40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3688" y="980728"/>
            <a:ext cx="573265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itchFamily="18" charset="0"/>
                <a:ea typeface="Cambria Math" pitchFamily="18" charset="0"/>
                <a:cs typeface="Aharoni" pitchFamily="2" charset="-79"/>
              </a:rPr>
              <a:t>СПАСИБО 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Cambria Math" pitchFamily="18" charset="0"/>
                <a:ea typeface="Cambria Math" pitchFamily="18" charset="0"/>
                <a:cs typeface="Aharoni" pitchFamily="2" charset="-79"/>
              </a:rPr>
              <a:t>ЗА   ВНИМАНИЕ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Cambria Math" pitchFamily="18" charset="0"/>
              <a:ea typeface="Cambria Math" pitchFamily="18" charset="0"/>
              <a:cs typeface="Aharoni" pitchFamily="2" charset="-79"/>
            </a:endParaRPr>
          </a:p>
        </p:txBody>
      </p:sp>
      <p:pic>
        <p:nvPicPr>
          <p:cNvPr id="2051" name="Picture 3" descr="C:\Users\Шаровы\Desktop\С.Г\201330012309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924944"/>
            <a:ext cx="3987007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274638"/>
            <a:ext cx="7385248" cy="85010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Модель работы по нравственно – патриотическому воспитанию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7" name="Object 2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1860550" y="908050"/>
          <a:ext cx="5565775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name="Document" r:id="rId3" imgW="6913582" imgH="6977393" progId="Word.Document.8">
                  <p:embed/>
                </p:oleObj>
              </mc:Choice>
              <mc:Fallback>
                <p:oleObj name="Document" r:id="rId3" imgW="6913582" imgH="6977393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0550" y="908050"/>
                        <a:ext cx="5565775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452048" cy="1152128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задачи нравственно-патриотического воспитания дошкольников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4800" y="1340768"/>
            <a:ext cx="8686800" cy="5184576"/>
          </a:xfrm>
        </p:spPr>
        <p:txBody>
          <a:bodyPr>
            <a:normAutofit/>
          </a:bodyPr>
          <a:lstStyle/>
          <a:p>
            <a:pPr marL="0" indent="0" eaLnBrk="0" hangingPunct="0">
              <a:buNone/>
            </a:pPr>
            <a:r>
              <a:rPr lang="ru-RU" b="1" dirty="0"/>
              <a:t>1. </a:t>
            </a: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Развивать эмоционально-ценностное отношение к семье, дому, улице, району, городу, краю, стране.</a:t>
            </a:r>
          </a:p>
          <a:p>
            <a:pPr marL="0" indent="0" eaLnBrk="0" hangingPunct="0">
              <a:buNone/>
            </a:pP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indent="0" eaLnBrk="0" hangingPunct="0">
              <a:buNone/>
            </a:pP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2.  Формировать любовь к родному городу и интерес к его прошлому и настоящему.</a:t>
            </a:r>
          </a:p>
          <a:p>
            <a:pPr>
              <a:tabLst>
                <a:tab pos="457200" algn="l"/>
              </a:tabLst>
              <a:defRPr/>
            </a:pPr>
            <a:endParaRPr lang="ru-RU" sz="19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None/>
              <a:tabLst>
                <a:tab pos="457200" algn="l"/>
              </a:tabLst>
              <a:defRPr/>
            </a:pPr>
            <a:r>
              <a:rPr lang="en-US" sz="19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</a:t>
            </a:r>
            <a:r>
              <a:rPr lang="ru-RU" sz="19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Воспитывать чувства гордости за своих земляков, ответственности за всё, что происходит в городе, сопричастности к этому.</a:t>
            </a:r>
            <a:endParaRPr lang="en-US" sz="19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AutoNum type="arabicPeriod"/>
              <a:tabLst>
                <a:tab pos="457200" algn="l"/>
              </a:tabLst>
              <a:defRPr/>
            </a:pPr>
            <a:endParaRPr lang="ru-RU" sz="19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buNone/>
              <a:tabLst>
                <a:tab pos="457200" algn="l"/>
              </a:tabLst>
              <a:defRPr/>
            </a:pPr>
            <a:r>
              <a:rPr lang="en-US" sz="19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</a:t>
            </a:r>
            <a:r>
              <a:rPr lang="ru-RU" sz="19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Развивать бережное отношение к городу, природе.</a:t>
            </a:r>
            <a:endParaRPr lang="en-US" sz="19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AutoNum type="arabicPeriod"/>
              <a:tabLst>
                <a:tab pos="457200" algn="l"/>
              </a:tabLst>
              <a:defRPr/>
            </a:pPr>
            <a:endParaRPr lang="ru-RU" sz="19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buNone/>
              <a:tabLst>
                <a:tab pos="457200" algn="l"/>
              </a:tabLst>
              <a:defRPr/>
            </a:pPr>
            <a:r>
              <a:rPr lang="ru-RU" sz="19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Формировать умение ориентироваться в ближайшем природном и культурном окружении и отражать это в своей деятельности.</a:t>
            </a:r>
            <a:endParaRPr lang="ru-RU" sz="19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7241232" cy="85010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формы работы с детьми: </a:t>
            </a:r>
            <a:b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Совместная деятельность педагога с детьми в ходе режимных моментов (разучивание стихов, песен, частушек и т.д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.);</a:t>
            </a:r>
          </a:p>
          <a:p>
            <a:pPr lvl="0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Непосредственно образовательная деятельность педагога с детьми (занятия, беседы, экскурсии, целевые прогулки, развлечения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lvl="0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Самостоятельная деятельность детей (дидактические игры, сюжетно-ролевые, настольно-печатные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lvl="0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совместной деятельности с семьей (родительские собрания, консультации, выставки, конкурсы).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713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darya\OneDrive\Рабочий стол\патриотизм\IMG_20211124_13375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58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13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7016" y="0"/>
            <a:ext cx="8856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Фольклорные произведения: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потешки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песенки и др.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приобщение детей к культуре своего народа, через нравственные ценности (добро,  дружбу, взаимопомощь, трудолюбие)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SC_09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020" y="1434975"/>
            <a:ext cx="8424936" cy="50170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9632" y="1052736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«Жил-был у бабушки серенький козлик»</a:t>
            </a:r>
            <a:endParaRPr lang="ru-RU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7313240" cy="778098"/>
          </a:xfrm>
        </p:spPr>
        <p:txBody>
          <a:bodyPr>
            <a:normAutofit/>
          </a:bodyPr>
          <a:lstStyle/>
          <a:p>
            <a:pPr algn="ctr"/>
            <a:r>
              <a:rPr lang="ru-RU" sz="2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Потешки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«Наш козел», «Гуси вы, гуси»,  «Зайчишка- трусишка»</a:t>
            </a:r>
            <a:endParaRPr lang="ru-RU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darya\OneDrive\Рабочий стол\патриотизм\IMG_20211124_11323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218" y="3389452"/>
            <a:ext cx="4653712" cy="342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arya\OneDrive\Рабочий стол\патриотизм\IMG_20211124_113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39247"/>
            <a:ext cx="4129877" cy="309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darya\OneDrive\Рабочий стол\патриотизм\IMG_20211124_1126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48780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2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9552" y="404664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</a:t>
            </a:r>
            <a:r>
              <a:rPr lang="ru-RU" b="1" dirty="0" smtClean="0">
                <a:solidFill>
                  <a:srgbClr val="0070C0"/>
                </a:solidFill>
              </a:rPr>
              <a:t>Многофункциональная дидактическая игра </a:t>
            </a:r>
            <a:r>
              <a:rPr lang="ru-RU" b="1" dirty="0" smtClean="0">
                <a:solidFill>
                  <a:srgbClr val="C00000"/>
                </a:solidFill>
              </a:rPr>
              <a:t>«Подворье»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Цель: </a:t>
            </a:r>
            <a:r>
              <a:rPr lang="ru-RU" b="1" dirty="0" smtClean="0"/>
              <a:t>Формировать первоначальные знания об истории, культуре, традициях русского народа.</a:t>
            </a:r>
            <a:endParaRPr lang="ru-RU" b="1" dirty="0"/>
          </a:p>
        </p:txBody>
      </p:sp>
      <p:pic>
        <p:nvPicPr>
          <p:cNvPr id="7" name="Picture 2" descr="C:\Users\darya\OneDrive\Рабочий стол\патриотизм\IMG_20211122_1048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1916832"/>
            <a:ext cx="6768753" cy="453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1047</TotalTime>
  <Words>391</Words>
  <Application>Microsoft Office PowerPoint</Application>
  <PresentationFormat>Экран (4:3)</PresentationFormat>
  <Paragraphs>54</Paragraphs>
  <Slides>27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Эркер</vt:lpstr>
      <vt:lpstr>Document</vt:lpstr>
      <vt:lpstr>МДОАУ «Детский сад №18 «Гнёздышко» комбинированного вида г.Орска» Воспитатель: Микова М.В</vt:lpstr>
      <vt:lpstr> “Человеку никак нельзя жить без  Родины, как нельзя жить без сердца”.                         К.Паустовский </vt:lpstr>
      <vt:lpstr>Модель работы по нравственно – патриотическому воспитанию</vt:lpstr>
      <vt:lpstr>задачи нравственно-патриотического воспитания дошкольников </vt:lpstr>
      <vt:lpstr>формы работы с детьми:  </vt:lpstr>
      <vt:lpstr>Презентация PowerPoint</vt:lpstr>
      <vt:lpstr>Презентация PowerPoint</vt:lpstr>
      <vt:lpstr>Потешки «Наш козел», «Гуси вы, гуси»,  «Зайчишка- трусишка»</vt:lpstr>
      <vt:lpstr>Презентация PowerPoint</vt:lpstr>
      <vt:lpstr>Презентация PowerPoint</vt:lpstr>
      <vt:lpstr>Презентация PowerPoint</vt:lpstr>
      <vt:lpstr>Народная сказка « Пых»</vt:lpstr>
      <vt:lpstr>        Альбом «Счастливая семья» Цель: Дать детям представление о том, что семья-это все ,кто живет вместе с ребенком. </vt:lpstr>
      <vt:lpstr>        Дидактическая игра «Матрешки» Цель: Дать первоначальные представления о родственных отношениях( мама, папа, бабушка…) </vt:lpstr>
      <vt:lpstr>Презентация PowerPoint</vt:lpstr>
      <vt:lpstr>    Настольная игра    «Составь семейный портрет» Цель: Упражнять в подборе и составлении портретов членов семьи </vt:lpstr>
      <vt:lpstr>Презентация PowerPoint</vt:lpstr>
      <vt:lpstr>Презентация PowerPoint</vt:lpstr>
      <vt:lpstr>Дидактическая игра «Спешите делать добрые дела» Цель: Формировать у ребенка личностное отношение к соблюдению моральных норм: сочувствия обиженному; одобрение действий того, кто поступил справедливо. Учить правилам добрых взаимоотношений. </vt:lpstr>
      <vt:lpstr>                  Макет площадки детского сада Цель: Расширять представления детей об окружающем мире. Учить ориентироваться и правильно называть сооружения на территории детского сада.</vt:lpstr>
      <vt:lpstr>Презентация PowerPoint</vt:lpstr>
      <vt:lpstr>                Экскурсии по детскому саду Цель: Совершенствовать умение детей свободно ориентироваться  в помещениях детского сада. Формировать интерес к разным профессиям. Учить детей быть вежливыми.</vt:lpstr>
      <vt:lpstr>Презентация PowerPoint</vt:lpstr>
      <vt:lpstr> Дидактические игры: «Путешествие по городу » Цель: Воспитывать любовь к родному краю, познакомить с достопримечательностями города.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МДОАУ «Детский сад №18 «Гнёздышко» комбинированного вида г.Орска»</dc:title>
  <dc:creator>Шаровы</dc:creator>
  <cp:lastModifiedBy>daryamikova05@mail.ru</cp:lastModifiedBy>
  <cp:revision>150</cp:revision>
  <dcterms:created xsi:type="dcterms:W3CDTF">2015-03-15T09:59:16Z</dcterms:created>
  <dcterms:modified xsi:type="dcterms:W3CDTF">2021-11-25T17:24:54Z</dcterms:modified>
</cp:coreProperties>
</file>