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2" r:id="rId5"/>
    <p:sldId id="263" r:id="rId6"/>
    <p:sldId id="265" r:id="rId7"/>
    <p:sldId id="266" r:id="rId8"/>
    <p:sldId id="267" r:id="rId9"/>
    <p:sldId id="268" r:id="rId10"/>
    <p:sldId id="271" r:id="rId11"/>
    <p:sldId id="270" r:id="rId12"/>
    <p:sldId id="273" r:id="rId13"/>
    <p:sldId id="277" r:id="rId14"/>
    <p:sldId id="278" r:id="rId15"/>
    <p:sldId id="279" r:id="rId16"/>
    <p:sldId id="281" r:id="rId17"/>
    <p:sldId id="282" r:id="rId18"/>
    <p:sldId id="283" r:id="rId19"/>
    <p:sldId id="286" r:id="rId20"/>
    <p:sldId id="285" r:id="rId21"/>
    <p:sldId id="28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3568" y="1052736"/>
            <a:ext cx="7772400" cy="1470025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МЫ ЗА ЗДОРОВЫЙ </a:t>
            </a:r>
            <a:br>
              <a:rPr lang="ru-RU" dirty="0" smtClean="0"/>
            </a:br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72200" y="6492875"/>
            <a:ext cx="2771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©Рассохина Г.В. </a:t>
            </a:r>
            <a:r>
              <a:rPr lang="en-US" dirty="0" smtClean="0"/>
              <a:t>http://pedsovet.su/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23528" y="260648"/>
            <a:ext cx="8568952" cy="62646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4bb97ff07cc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79739" y="927100"/>
            <a:ext cx="2664261" cy="533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1587500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5110753ae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7978"/>
            <a:ext cx="9144000" cy="680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299" y="4508500"/>
            <a:ext cx="7110413" cy="1260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3499" y="3111500"/>
            <a:ext cx="7161213" cy="1295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323528" y="260648"/>
            <a:ext cx="8568952" cy="6264696"/>
          </a:xfrm>
          <a:prstGeom prst="roundRect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banner_ala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1852464" cy="1852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863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" name="Рисунок 9" descr="animashki-deti-709_thumb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06468" y="4533900"/>
            <a:ext cx="1697782" cy="189071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 smtClean="0"/>
              <a:pPr/>
              <a:t>23.08.2024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 Образец текста</a:t>
            </a:r>
          </a:p>
          <a:p>
            <a:pPr lvl="1"/>
            <a:r>
              <a:rPr lang="ru-RU" dirty="0" smtClean="0"/>
              <a:t> Второй уровень</a:t>
            </a:r>
          </a:p>
          <a:p>
            <a:pPr lvl="2"/>
            <a:r>
              <a:rPr lang="ru-RU" dirty="0" smtClean="0"/>
              <a:t> 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361856" y="6500367"/>
            <a:ext cx="2746648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©Рассохина Г.В. </a:t>
            </a:r>
            <a:r>
              <a:rPr lang="en-US" dirty="0" smtClean="0"/>
              <a:t>http://pedsovet.su/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2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v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4109" y="3888508"/>
            <a:ext cx="3352800" cy="197658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000FF"/>
                </a:solidFill>
              </a:rPr>
              <a:t>Старший воспитатель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000FF"/>
                </a:solidFill>
              </a:rPr>
              <a:t>высшей квалификационной категории МДОАУ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000FF"/>
                </a:solidFill>
              </a:rPr>
              <a:t>«Детский сад № 53»г.Орска 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0000FF"/>
                </a:solidFill>
              </a:rPr>
              <a:t>Ищенко Е.А.</a:t>
            </a:r>
          </a:p>
          <a:p>
            <a:pPr>
              <a:spcBef>
                <a:spcPts val="0"/>
              </a:spcBef>
            </a:pP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57382"/>
            <a:ext cx="7772400" cy="17653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Социально-значимые события как эффективный инструмент воспитания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6700"/>
            <a:ext cx="8229600" cy="8763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Акция «Читаем детям о войне»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90675"/>
            <a:ext cx="4040188" cy="3495675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Цель: воспитывать патриотические чувства у детей на примере детской литературы о Великой Отечественной Войне.</a:t>
            </a:r>
          </a:p>
          <a:p>
            <a:endParaRPr lang="ru-RU" dirty="0"/>
          </a:p>
        </p:txBody>
      </p:sp>
      <p:pic>
        <p:nvPicPr>
          <p:cNvPr id="7" name="Содержимое 4" descr="C:\Лена\9мая\20230504_093338 (1).jpg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5025" y="2302243"/>
            <a:ext cx="4041775" cy="369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304801"/>
            <a:ext cx="8143875" cy="9525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Акция «Голубь мира- голубь победы»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258580"/>
          </a:xfrm>
        </p:spPr>
        <p:txBody>
          <a:bodyPr/>
          <a:lstStyle/>
          <a:p>
            <a:r>
              <a:rPr lang="ru-RU" dirty="0" smtClean="0"/>
              <a:t>   Цель акции: Воспитать у детей чувства патриотизма и гордости за свое Отечество.</a:t>
            </a:r>
          </a:p>
          <a:p>
            <a:endParaRPr lang="ru-RU" dirty="0"/>
          </a:p>
        </p:txBody>
      </p:sp>
      <p:pic>
        <p:nvPicPr>
          <p:cNvPr id="1026" name="Picture 2" descr="C:\Users\User\Desktop\IMG-34c3e64ea435ea9ace294d482053f938-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10909" y="1554200"/>
            <a:ext cx="3375891" cy="2531918"/>
          </a:xfrm>
          <a:prstGeom prst="rect">
            <a:avLst/>
          </a:prstGeom>
          <a:noFill/>
        </p:spPr>
      </p:pic>
      <p:pic>
        <p:nvPicPr>
          <p:cNvPr id="1027" name="Picture 3" descr="C:\Users\User\Desktop\IMG-20240821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9491" y="4211782"/>
            <a:ext cx="4555837" cy="2369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048500" cy="7239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Акция «Чистый дворик»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394691"/>
            <a:ext cx="4040188" cy="1671782"/>
          </a:xfrm>
        </p:spPr>
        <p:txBody>
          <a:bodyPr/>
          <a:lstStyle/>
          <a:p>
            <a:r>
              <a:rPr lang="ru-RU" dirty="0" smtClean="0"/>
              <a:t>Цель акции:</a:t>
            </a:r>
            <a:r>
              <a:rPr lang="ru-RU" b="1" dirty="0" smtClean="0"/>
              <a:t> </a:t>
            </a:r>
            <a:r>
              <a:rPr lang="ru-RU" dirty="0" smtClean="0"/>
              <a:t>привлечь внимание детей к экологическим проблемам родного города.</a:t>
            </a:r>
          </a:p>
          <a:p>
            <a:endParaRPr lang="ru-RU" dirty="0"/>
          </a:p>
        </p:txBody>
      </p:sp>
      <p:pic>
        <p:nvPicPr>
          <p:cNvPr id="2050" name="Picture 2" descr="C:\Users\User\Desktop\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t="9097" b="12949"/>
          <a:stretch>
            <a:fillRect/>
          </a:stretch>
        </p:blipFill>
        <p:spPr bwMode="auto">
          <a:xfrm>
            <a:off x="5162550" y="1190625"/>
            <a:ext cx="3596481" cy="2495550"/>
          </a:xfrm>
          <a:prstGeom prst="rect">
            <a:avLst/>
          </a:prstGeom>
          <a:noFill/>
        </p:spPr>
      </p:pic>
      <p:pic>
        <p:nvPicPr>
          <p:cNvPr id="2051" name="Picture 3" descr="C:\Users\User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137" y="4010025"/>
            <a:ext cx="3425538" cy="2518929"/>
          </a:xfrm>
          <a:prstGeom prst="rect">
            <a:avLst/>
          </a:prstGeom>
          <a:noFill/>
        </p:spPr>
      </p:pic>
      <p:pic>
        <p:nvPicPr>
          <p:cNvPr id="2052" name="Picture 4" descr="C:\Users\User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925" y="4019550"/>
            <a:ext cx="3057525" cy="2567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4300"/>
            <a:ext cx="8229600" cy="1028700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/>
              <a:t>Акция«Мой папа самый лучший»</a:t>
            </a:r>
            <a:endParaRPr lang="ru-RU" sz="360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18119" t="4208" r="22219" b="12826"/>
          <a:stretch>
            <a:fillRect/>
          </a:stretch>
        </p:blipFill>
        <p:spPr bwMode="auto">
          <a:xfrm>
            <a:off x="230788" y="2905599"/>
            <a:ext cx="2239340" cy="248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User\Downloads\20230213_11193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324" y="3686175"/>
            <a:ext cx="3343275" cy="279082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4"/>
          <a:srcRect l="15393" t="8418" r="15487" b="11610"/>
          <a:stretch>
            <a:fillRect/>
          </a:stretch>
        </p:blipFill>
        <p:spPr bwMode="auto">
          <a:xfrm>
            <a:off x="2650260" y="953222"/>
            <a:ext cx="3041308" cy="229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2726" t="3608" r="2191" b="12612"/>
          <a:stretch>
            <a:fillRect/>
          </a:stretch>
        </p:blipFill>
        <p:spPr bwMode="auto">
          <a:xfrm>
            <a:off x="6066213" y="3277178"/>
            <a:ext cx="2531399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3350"/>
            <a:ext cx="8229600" cy="8191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  Акция «Символ моей Родины</a:t>
            </a:r>
            <a:endParaRPr lang="ru-RU" dirty="0"/>
          </a:p>
        </p:txBody>
      </p:sp>
      <p:pic>
        <p:nvPicPr>
          <p:cNvPr id="7" name="Содержимое 6" descr="C:\Лена\материал педагогов\ЧАБАНЕНКО\IMG-46168b9d3dbd742ab38b38dc95aa50c7-V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4243" r="3249" b="3953"/>
          <a:stretch>
            <a:fillRect/>
          </a:stretch>
        </p:blipFill>
        <p:spPr bwMode="auto">
          <a:xfrm>
            <a:off x="171450" y="1247775"/>
            <a:ext cx="31146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E:\21 аттестация\фадеева\развивающая среда старшей группы\патриотическое воспитание(календарь знаменательных дат)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9600" t="5002" r="4800" b="2099"/>
          <a:stretch>
            <a:fillRect/>
          </a:stretch>
        </p:blipFill>
        <p:spPr bwMode="auto">
          <a:xfrm>
            <a:off x="5762625" y="1143000"/>
            <a:ext cx="30575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ownloads\IMG-0375040a0f4fe9a7452d9b23739556a6-V.jpg"/>
          <p:cNvPicPr>
            <a:picLocks noChangeAspect="1" noChangeArrowheads="1"/>
          </p:cNvPicPr>
          <p:nvPr/>
        </p:nvPicPr>
        <p:blipFill>
          <a:blip r:embed="rId4"/>
          <a:srcRect b="15144"/>
          <a:stretch>
            <a:fillRect/>
          </a:stretch>
        </p:blipFill>
        <p:spPr bwMode="auto">
          <a:xfrm>
            <a:off x="2486025" y="3732655"/>
            <a:ext cx="3514724" cy="2982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29600" cy="990600"/>
          </a:xfrm>
        </p:spPr>
        <p:txBody>
          <a:bodyPr/>
          <a:lstStyle/>
          <a:p>
            <a:r>
              <a:rPr lang="ru-RU" dirty="0" smtClean="0"/>
              <a:t>Акция«Защити себя сам»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t="21844" r="7002" b="16834"/>
          <a:stretch>
            <a:fillRect/>
          </a:stretch>
        </p:blipFill>
        <p:spPr bwMode="auto">
          <a:xfrm>
            <a:off x="5800725" y="4257675"/>
            <a:ext cx="31296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AppData\Local\Temp\Rar$DIa0.718\IMG_20190514_100321_resized_20190516_1219498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091" y="1402105"/>
            <a:ext cx="3103418" cy="2084333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0.873\IMG_20190514_093334_resized_20190516_121950429.jpg"/>
          <p:cNvPicPr>
            <a:picLocks noChangeAspect="1" noChangeArrowheads="1"/>
          </p:cNvPicPr>
          <p:nvPr/>
        </p:nvPicPr>
        <p:blipFill>
          <a:blip r:embed="rId4" cstate="print"/>
          <a:srcRect l="9412" t="16807" r="5882"/>
          <a:stretch>
            <a:fillRect/>
          </a:stretch>
        </p:blipFill>
        <p:spPr bwMode="auto">
          <a:xfrm>
            <a:off x="405823" y="1333789"/>
            <a:ext cx="1745672" cy="1999961"/>
          </a:xfrm>
          <a:prstGeom prst="rect">
            <a:avLst/>
          </a:prstGeom>
          <a:noFill/>
        </p:spPr>
      </p:pic>
      <p:pic>
        <p:nvPicPr>
          <p:cNvPr id="3074" name="Picture 2" descr="C:\Users\User\Desktop\IMG-20240820-WA0019.jpg"/>
          <p:cNvPicPr>
            <a:picLocks noChangeAspect="1" noChangeArrowheads="1"/>
          </p:cNvPicPr>
          <p:nvPr/>
        </p:nvPicPr>
        <p:blipFill>
          <a:blip r:embed="rId5"/>
          <a:srcRect t="22403" r="-433"/>
          <a:stretch>
            <a:fillRect/>
          </a:stretch>
        </p:blipFill>
        <p:spPr bwMode="auto">
          <a:xfrm>
            <a:off x="228599" y="3886200"/>
            <a:ext cx="2324101" cy="2457450"/>
          </a:xfrm>
          <a:prstGeom prst="rect">
            <a:avLst/>
          </a:prstGeom>
          <a:noFill/>
        </p:spPr>
      </p:pic>
      <p:pic>
        <p:nvPicPr>
          <p:cNvPr id="3075" name="Picture 3" descr="C:\Users\User\Desktop\IMG-20240820-WA00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1924" y="4238624"/>
            <a:ext cx="2832100" cy="212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Акция«Народные посиделки»</a:t>
            </a:r>
            <a:endParaRPr lang="ru-RU" sz="360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 t="18440" r="20778" b="19426"/>
          <a:stretch>
            <a:fillRect/>
          </a:stretch>
        </p:blipFill>
        <p:spPr bwMode="auto">
          <a:xfrm>
            <a:off x="342900" y="1724026"/>
            <a:ext cx="4040188" cy="267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/>
          <a:srcRect l="10102" t="14028" r="11972" b="21242"/>
          <a:stretch>
            <a:fillRect/>
          </a:stretch>
        </p:blipFill>
        <p:spPr bwMode="auto">
          <a:xfrm>
            <a:off x="4645025" y="2807583"/>
            <a:ext cx="4041775" cy="268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Акция «Играем вместе!»</a:t>
            </a:r>
            <a:endParaRPr lang="ru-RU" sz="3600" dirty="0"/>
          </a:p>
        </p:txBody>
      </p:sp>
      <p:pic>
        <p:nvPicPr>
          <p:cNvPr id="7" name="Содержимое 6" descr="C:\Лена\фото\приемка 23\IMG-7cdc9337d73bfdc963d8ac498e0f6f7f-V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681" y="1493044"/>
            <a:ext cx="2962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Лена\фото\приемка 23\Подвижные игры в ДОУ.jp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4237" y="235029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5564"/>
            <a:ext cx="8229600" cy="8474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Акция «Физкультура и здоровье»</a:t>
            </a:r>
            <a:endParaRPr lang="ru-RU" sz="3600" dirty="0"/>
          </a:p>
        </p:txBody>
      </p:sp>
      <p:pic>
        <p:nvPicPr>
          <p:cNvPr id="7" name="Содержимое 6" descr="C:\Лена\фото\53 (2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4942"/>
            <a:ext cx="4040188" cy="303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Лена\фото\приемка 23\20220809_100446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241119"/>
            <a:ext cx="4041775" cy="181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9550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Акция «Витамины </a:t>
            </a:r>
            <a:r>
              <a:rPr lang="ru-RU" sz="3600" dirty="0" smtClean="0"/>
              <a:t>на подоконнике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1026" name="Picture 2" descr="C:\Users\User\Desktop\20240329_132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415" t="20530" r="39" b="8428"/>
          <a:stretch>
            <a:fillRect/>
          </a:stretch>
        </p:blipFill>
        <p:spPr bwMode="auto">
          <a:xfrm>
            <a:off x="133350" y="2657475"/>
            <a:ext cx="4362450" cy="2971800"/>
          </a:xfrm>
          <a:prstGeom prst="rect">
            <a:avLst/>
          </a:prstGeom>
          <a:noFill/>
        </p:spPr>
      </p:pic>
      <p:pic>
        <p:nvPicPr>
          <p:cNvPr id="1027" name="Picture 3" descr="C:\Users\User\Desktop\20240329_1314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" y="55419"/>
            <a:ext cx="8512417" cy="12469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3600" dirty="0" smtClean="0"/>
              <a:t>Социально-значимые события	</a:t>
            </a:r>
            <a:br>
              <a:rPr lang="ru-RU" sz="3600" dirty="0" smtClean="0"/>
            </a:br>
            <a:r>
              <a:rPr lang="ru-RU" sz="3600" dirty="0" smtClean="0"/>
              <a:t> как эффективный инструмент воспитания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1587500"/>
            <a:ext cx="7053118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Воспитание патриотических чувств необходимо начинать с дошкольного возраста, потому что именно на данном этапе формируется личность  ребенка. Патриотическое воспитание подрастающего поколения является одной из самых актуальных задач нашего времени. Для успешной социальной, психологической адаптации в обществе необходимо обладать комплексом социально значимых, морально- нравственных качеств и представлений: милосердие, доброта, нежность, верность, отзывчивость, бескорыстие, щедрость, патриотизм,  справедливость.   С целью формирования у детей этих духовных идеалов используем    в своей работе социально значимые события.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Регулярно проводятся социальные  акции различной направленности 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«Красная книга», «Вылечим книги»,» «Защити себя сам», «Красота спасет мир», «Письмо солдату», «Играем вместе», «Открытка к дню пожилого человека», «Для любимой мамочки», «Добрые дела к Новому году», «Физкультура и здоровье», «Витамины на подоконнике», «Здоровью- зеленый свет».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375"/>
            <a:ext cx="8229600" cy="2209799"/>
          </a:xfrm>
        </p:spPr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7235"/>
            <a:ext cx="8229600" cy="87745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 своей работе использовали следующие социально значимые формы: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1587501"/>
            <a:ext cx="8229600" cy="3788064"/>
          </a:xfrm>
        </p:spPr>
        <p:txBody>
          <a:bodyPr/>
          <a:lstStyle/>
          <a:p>
            <a:r>
              <a:rPr lang="ru-RU" dirty="0" smtClean="0"/>
              <a:t>1 . «Конкурсное движение»</a:t>
            </a:r>
          </a:p>
          <a:p>
            <a:r>
              <a:rPr lang="ru-RU" dirty="0" smtClean="0"/>
              <a:t>2. «Социальные акции»</a:t>
            </a:r>
          </a:p>
          <a:p>
            <a:r>
              <a:rPr lang="ru-RU" dirty="0" smtClean="0"/>
              <a:t>3. «Волонтерское движение»</a:t>
            </a:r>
          </a:p>
          <a:p>
            <a:r>
              <a:rPr lang="ru-RU" dirty="0" smtClean="0"/>
              <a:t>4. «Видеорепортаж»</a:t>
            </a:r>
          </a:p>
          <a:p>
            <a:r>
              <a:rPr lang="ru-RU" dirty="0" smtClean="0"/>
              <a:t>5. «Фотопоиск»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299" y="2909456"/>
            <a:ext cx="7110413" cy="2859520"/>
          </a:xfrm>
        </p:spPr>
        <p:txBody>
          <a:bodyPr>
            <a:normAutofit fontScale="90000"/>
          </a:bodyPr>
          <a:lstStyle/>
          <a:p>
            <a:r>
              <a:rPr lang="ru-RU" sz="3600" b="0" dirty="0" smtClean="0"/>
              <a:t>Рассмотрим две формы социально – значимых событий: </a:t>
            </a:r>
            <a:br>
              <a:rPr lang="ru-RU" sz="3600" b="0" dirty="0" smtClean="0"/>
            </a:br>
            <a:r>
              <a:rPr lang="ru-RU" sz="3600" b="0" dirty="0" smtClean="0"/>
              <a:t> «Конкурсное движение», «Социальные акции».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3850"/>
            <a:ext cx="8229600" cy="2085975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Организация муниципального конкурсного движения проводилась на базе МДОАУ «Детский сад   № 53» г. Орска  с целью создание условий для становления основ патриотического сознания детей, возможности позитивной социализации ребенка, его всестороннего личностного, морально-нравственного и познавательного развития, развития инициативы и творческих способностей на основе соответствующих дошкольному возрасту видов деятельности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2695575"/>
            <a:ext cx="7032625" cy="3417887"/>
          </a:xfrm>
        </p:spPr>
        <p:txBody>
          <a:bodyPr>
            <a:normAutofit fontScale="47500" lnSpcReduction="20000"/>
          </a:bodyPr>
          <a:lstStyle/>
          <a:p>
            <a:r>
              <a:rPr lang="ru-RU" u="sng" dirty="0" smtClean="0"/>
              <a:t>1 .Муниципальный конкурс «Уральские мастера»</a:t>
            </a:r>
            <a:endParaRPr lang="ru-RU" dirty="0" smtClean="0"/>
          </a:p>
          <a:p>
            <a:pPr algn="just" fontAlgn="base">
              <a:buNone/>
            </a:pPr>
            <a:r>
              <a:rPr lang="ru-RU" dirty="0" smtClean="0"/>
              <a:t> Цель: Содействие  распространению лучшего опыта педагогов дошкольных образовательных учреждений по ознакомлению и приобщению дошкольников к народным промыслам Урала. Привлечение внимания к национальными, географическими и природными особенностями Уральского региона. Сбор исторических данных по промыслам родного края.</a:t>
            </a:r>
          </a:p>
          <a:p>
            <a:pPr algn="just"/>
            <a:r>
              <a:rPr lang="ru-RU" u="sng" dirty="0" smtClean="0"/>
              <a:t>2.Муниципальный конкурс «Мы –Орчане»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Цель: Совершенствовать систему патриотического воспитания в ДОУ и создать педагогические условия для ее эффективной реализации.</a:t>
            </a:r>
          </a:p>
          <a:p>
            <a:pPr algn="just"/>
            <a:r>
              <a:rPr lang="ru-RU" u="sng" dirty="0" smtClean="0"/>
              <a:t>3. Муниципальный конкурс «Достопримечательности города»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Цель: Содействие  распространению лучшего опыта педагогов дошкольных образовательных учреждений по ознакомлению дошкольников с достопримечательностями города Орска. </a:t>
            </a:r>
          </a:p>
          <a:p>
            <a:pPr algn="just">
              <a:buNone/>
            </a:pPr>
            <a:r>
              <a:rPr lang="ru-RU" dirty="0" smtClean="0"/>
              <a:t>Приобщение дошкольников к истории и культуре родного города, местным достопримечательностям, воспитание любви и привязанности к родному краю. 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742950"/>
            <a:ext cx="7118350" cy="5370514"/>
          </a:xfrm>
        </p:spPr>
        <p:txBody>
          <a:bodyPr>
            <a:normAutofit fontScale="47500" lnSpcReduction="20000"/>
          </a:bodyPr>
          <a:lstStyle/>
          <a:p>
            <a:r>
              <a:rPr lang="ru-RU" u="sng" dirty="0" smtClean="0"/>
              <a:t>4. Муниципальный конкурс «Знатоки родного края»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Цель Содействие  распространению лучшего опыта педагогов дошкольных образовательных учреждений по ознакомлению дошкольников с родным краем, включая природу, растения, животных, занесенных в Красную книгу Оренбуржья. </a:t>
            </a:r>
          </a:p>
          <a:p>
            <a:pPr>
              <a:buNone/>
            </a:pPr>
            <a:r>
              <a:rPr lang="ru-RU" dirty="0" smtClean="0"/>
              <a:t>      Приобщение дошкольников к растительному и животному миру  родного края,  воспитание любви и привязанности к родному краю.   </a:t>
            </a:r>
          </a:p>
          <a:p>
            <a:r>
              <a:rPr lang="ru-RU" u="sng" dirty="0" smtClean="0"/>
              <a:t>5. Муниципальный конкурс «Воспитание семейных ценностей –сохранение семейных традиций»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Цель: Выявление и распространение передового опыта по организации взаимодействия с родителями, пропаганде педагогических знаний среди родителей, распространению семейного опыта воспитания среди родителей и привлечения их к участию в воспитательном процессе, использовании современных технологий и форм взаимодействия с родителями воспитанников: технологии «Маршрут выходного дня», лепбука, совместных тематических праздников, встреч, семейных челленджей,  фотомобов.</a:t>
            </a:r>
          </a:p>
          <a:p>
            <a:r>
              <a:rPr lang="ru-RU" u="sng" dirty="0" smtClean="0"/>
              <a:t>6. Муниципальный конкурс- проект « Служу Отечеству»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Основная идея проекта – семья и семейные традиции на фоне исторической судьбы Родины. Семья – это не только смена поколений людей и продолжение рода. Именно в семье происходит первичная социализация и воспитание детей вплоть до достижения ими гражданской зрелости, зарождаются основы патриотизма.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1" y="752476"/>
            <a:ext cx="6927850" cy="5360988"/>
          </a:xfrm>
        </p:spPr>
        <p:txBody>
          <a:bodyPr>
            <a:normAutofit lnSpcReduction="10000"/>
          </a:bodyPr>
          <a:lstStyle/>
          <a:p>
            <a:r>
              <a:rPr lang="ru-RU" sz="3000" dirty="0" smtClean="0"/>
              <a:t>Патриотическое воспитание воспитанников – процесс сложный и многогранный. Воспитать человека любящим свою землю, свой народ, быть готовым к защите своей Родины – очень непростая задача. Но она, безусловно, осуществима, если мы, педагоги, будем выполнять ее с любовью и добротой. Такая работа очень кропотлива и долгосрочна, это систематическая и целенаправленная деятельность.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700" y="400050"/>
            <a:ext cx="7280275" cy="571341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Темы акций по патриотическому воспитанию могут определяться спонтанно (по желанию детей) или на основе календарно-тематического планирования и плана работы. </a:t>
            </a:r>
          </a:p>
          <a:p>
            <a:pPr>
              <a:buNone/>
            </a:pPr>
            <a:r>
              <a:rPr lang="ru-RU" dirty="0" smtClean="0"/>
              <a:t>      В своем ДОУ,                                    мы провели следующие акции:</a:t>
            </a:r>
          </a:p>
          <a:p>
            <a:r>
              <a:rPr lang="ru-RU" b="1" dirty="0" smtClean="0"/>
              <a:t>Акция </a:t>
            </a:r>
            <a:r>
              <a:rPr lang="ru-RU" b="1" i="1" dirty="0" smtClean="0"/>
              <a:t>«Бессмертный полк» или</a:t>
            </a:r>
            <a:r>
              <a:rPr lang="ru-RU" b="1" dirty="0" smtClean="0"/>
              <a:t> Акция </a:t>
            </a:r>
            <a:r>
              <a:rPr lang="ru-RU" b="1" i="1" dirty="0" smtClean="0"/>
              <a:t>«Мы помним, мы гордимся»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Лена\9мая\20230504_101428.jpg"/>
          <p:cNvPicPr>
            <a:picLocks noGrp="1"/>
          </p:cNvPicPr>
          <p:nvPr>
            <p:ph idx="1"/>
          </p:nvPr>
        </p:nvPicPr>
        <p:blipFill>
          <a:blip r:embed="rId2"/>
          <a:srcRect t="11826" r="-25" b="5187"/>
          <a:stretch>
            <a:fillRect/>
          </a:stretch>
        </p:blipFill>
        <p:spPr bwMode="auto">
          <a:xfrm>
            <a:off x="687821" y="1217179"/>
            <a:ext cx="6510048" cy="42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540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Социально-значимые события как эффективный инструмент воспитания </vt:lpstr>
      <vt:lpstr> Социально-значимые события   как эффективный инструмент воспитания </vt:lpstr>
      <vt:lpstr>В своей работе использовали следующие социально значимые формы: </vt:lpstr>
      <vt:lpstr>Рассмотрим две формы социально – значимых событий:   «Конкурсное движение», «Социальные акции». </vt:lpstr>
      <vt:lpstr> Организация муниципального конкурсного движения проводилась на базе МДОАУ «Детский сад   № 53» г. Орска  с целью создание условий для становления основ патриотического сознания детей, возможности позитивной социализации ребенка, его всестороннего личностного, морально-нравственного и познавательного развития, развития инициативы и творческих способностей на основе соответствующих дошкольному возрасту видов деятельности. </vt:lpstr>
      <vt:lpstr>Слайд 6</vt:lpstr>
      <vt:lpstr>Слайд 7</vt:lpstr>
      <vt:lpstr>Слайд 8</vt:lpstr>
      <vt:lpstr>Слайд 9</vt:lpstr>
      <vt:lpstr>Акция «Читаем детям о войне»</vt:lpstr>
      <vt:lpstr>Слайд 11</vt:lpstr>
      <vt:lpstr>Слайд 12</vt:lpstr>
      <vt:lpstr>Акция«Мой папа самый лучший»</vt:lpstr>
      <vt:lpstr>   Акция «Символ моей Родины</vt:lpstr>
      <vt:lpstr>Акция«Защити себя сам»</vt:lpstr>
      <vt:lpstr>Акция«Народные посиделки»</vt:lpstr>
      <vt:lpstr>Акция «Играем вместе!»</vt:lpstr>
      <vt:lpstr>Акция «Физкультура и здоровье»</vt:lpstr>
      <vt:lpstr>Акция «Витамины на подоконнике»</vt:lpstr>
      <vt:lpstr>Регулярно проводятся социальные  акции различной направленности :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Galina.Rassohina</dc:creator>
  <cp:lastModifiedBy>User</cp:lastModifiedBy>
  <cp:revision>35</cp:revision>
  <dcterms:created xsi:type="dcterms:W3CDTF">2014-08-01T19:25:21Z</dcterms:created>
  <dcterms:modified xsi:type="dcterms:W3CDTF">2024-08-23T06:30:58Z</dcterms:modified>
</cp:coreProperties>
</file>