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346" r:id="rId3"/>
    <p:sldId id="347" r:id="rId4"/>
    <p:sldId id="292" r:id="rId5"/>
    <p:sldId id="316" r:id="rId6"/>
    <p:sldId id="345" r:id="rId7"/>
    <p:sldId id="318" r:id="rId8"/>
    <p:sldId id="320" r:id="rId9"/>
    <p:sldId id="321" r:id="rId10"/>
    <p:sldId id="342" r:id="rId11"/>
    <p:sldId id="294" r:id="rId12"/>
    <p:sldId id="304" r:id="rId13"/>
    <p:sldId id="270" r:id="rId14"/>
    <p:sldId id="324" r:id="rId15"/>
    <p:sldId id="349" r:id="rId16"/>
    <p:sldId id="348" r:id="rId17"/>
    <p:sldId id="323" r:id="rId18"/>
    <p:sldId id="322" r:id="rId19"/>
    <p:sldId id="277" r:id="rId20"/>
    <p:sldId id="351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56" autoAdjust="0"/>
    <p:restoredTop sz="94721" autoAdjust="0"/>
  </p:normalViewPr>
  <p:slideViewPr>
    <p:cSldViewPr>
      <p:cViewPr>
        <p:scale>
          <a:sx n="89" d="100"/>
          <a:sy n="89" d="100"/>
        </p:scale>
        <p:origin x="-58" y="-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1322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2E73B0-722E-4F9A-B80A-65124884616F}" type="datetimeFigureOut">
              <a:rPr lang="ru-RU" smtClean="0"/>
              <a:pPr/>
              <a:t>05.09.2023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552BBA-7631-4ED9-A9C0-49DAE2807CB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B4F2-BFD1-42B3-B052-9447DAA591D1}" type="datetimeFigureOut">
              <a:rPr lang="ru-RU" smtClean="0"/>
              <a:pPr/>
              <a:t>05.09.2023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BA1F9-FF3E-4D57-A166-2B22674BC03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B4F2-BFD1-42B3-B052-9447DAA591D1}" type="datetimeFigureOut">
              <a:rPr lang="ru-RU" smtClean="0"/>
              <a:pPr/>
              <a:t>05.09.2023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BA1F9-FF3E-4D57-A166-2B22674BC03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B4F2-BFD1-42B3-B052-9447DAA591D1}" type="datetimeFigureOut">
              <a:rPr lang="ru-RU" smtClean="0"/>
              <a:pPr/>
              <a:t>05.09.2023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BA1F9-FF3E-4D57-A166-2B22674BC03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B4F2-BFD1-42B3-B052-9447DAA591D1}" type="datetimeFigureOut">
              <a:rPr lang="ru-RU" smtClean="0"/>
              <a:pPr/>
              <a:t>05.09.2023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BA1F9-FF3E-4D57-A166-2B22674BC03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B4F2-BFD1-42B3-B052-9447DAA591D1}" type="datetimeFigureOut">
              <a:rPr lang="ru-RU" smtClean="0"/>
              <a:pPr/>
              <a:t>05.09.2023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BA1F9-FF3E-4D57-A166-2B22674BC03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B4F2-BFD1-42B3-B052-9447DAA591D1}" type="datetimeFigureOut">
              <a:rPr lang="ru-RU" smtClean="0"/>
              <a:pPr/>
              <a:t>05.09.2023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BA1F9-FF3E-4D57-A166-2B22674BC03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B4F2-BFD1-42B3-B052-9447DAA591D1}" type="datetimeFigureOut">
              <a:rPr lang="ru-RU" smtClean="0"/>
              <a:pPr/>
              <a:t>05.09.2023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BA1F9-FF3E-4D57-A166-2B22674BC03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B4F2-BFD1-42B3-B052-9447DAA591D1}" type="datetimeFigureOut">
              <a:rPr lang="ru-RU" smtClean="0"/>
              <a:pPr/>
              <a:t>05.09.2023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BA1F9-FF3E-4D57-A166-2B22674BC03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B4F2-BFD1-42B3-B052-9447DAA591D1}" type="datetimeFigureOut">
              <a:rPr lang="ru-RU" smtClean="0"/>
              <a:pPr/>
              <a:t>05.09.2023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BA1F9-FF3E-4D57-A166-2B22674BC03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B4F2-BFD1-42B3-B052-9447DAA591D1}" type="datetimeFigureOut">
              <a:rPr lang="ru-RU" smtClean="0"/>
              <a:pPr/>
              <a:t>05.09.2023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BA1F9-FF3E-4D57-A166-2B22674BC03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B4F2-BFD1-42B3-B052-9447DAA591D1}" type="datetimeFigureOut">
              <a:rPr lang="ru-RU" smtClean="0"/>
              <a:pPr/>
              <a:t>05.09.2023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BA1F9-FF3E-4D57-A166-2B22674BC03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EAB4F2-BFD1-42B3-B052-9447DAA591D1}" type="datetimeFigureOut">
              <a:rPr lang="ru-RU" smtClean="0"/>
              <a:pPr/>
              <a:t>05.09.2023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9BA1F9-FF3E-4D57-A166-2B22674BC032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404664"/>
            <a:ext cx="7772400" cy="3096344"/>
          </a:xfrm>
        </p:spPr>
        <p:txBody>
          <a:bodyPr>
            <a:normAutofit fontScale="90000"/>
          </a:bodyPr>
          <a:lstStyle/>
          <a:p>
            <a:r>
              <a:rPr lang="ru-RU" b="1" dirty="0" err="1" smtClean="0">
                <a:solidFill>
                  <a:srgbClr val="7030A0"/>
                </a:solidFill>
              </a:rPr>
              <a:t>Краеведо</a:t>
            </a:r>
            <a:r>
              <a:rPr lang="ru-RU" b="1" smtClean="0">
                <a:solidFill>
                  <a:srgbClr val="7030A0"/>
                </a:solidFill>
              </a:rPr>
              <a:t> -туристическая </a:t>
            </a:r>
            <a:r>
              <a:rPr lang="ru-RU" b="1" dirty="0" smtClean="0">
                <a:solidFill>
                  <a:srgbClr val="7030A0"/>
                </a:solidFill>
              </a:rPr>
              <a:t>деятельность в практике дошкольных групп МОАУ «СОШ № 54 г.Орска»</a:t>
            </a:r>
            <a:r>
              <a:rPr lang="ru-RU" b="1" dirty="0" smtClean="0"/>
              <a:t/>
            </a:r>
            <a:br>
              <a:rPr lang="ru-RU" b="1" dirty="0" smtClean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347864" y="3933056"/>
            <a:ext cx="5256584" cy="2160240"/>
          </a:xfrm>
        </p:spPr>
        <p:txBody>
          <a:bodyPr>
            <a:normAutofit fontScale="92500" lnSpcReduction="20000"/>
          </a:bodyPr>
          <a:lstStyle/>
          <a:p>
            <a:r>
              <a:rPr lang="ru-RU" dirty="0" smtClean="0">
                <a:solidFill>
                  <a:srgbClr val="0070C0"/>
                </a:solidFill>
              </a:rPr>
              <a:t>Подготовлено  старшим воспитателем  Ефимовой С.А. </a:t>
            </a:r>
          </a:p>
          <a:p>
            <a:r>
              <a:rPr lang="ru-RU" dirty="0" smtClean="0">
                <a:solidFill>
                  <a:srgbClr val="0070C0"/>
                </a:solidFill>
              </a:rPr>
              <a:t>по материалам опыта работы МОАУ «СОШ № 54 г. Орска» (Дошкольные группы)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5" name="Рисунок 4" descr="IMG_20191002_100916.jpg"/>
          <p:cNvPicPr>
            <a:picLocks noChangeAspect="1"/>
          </p:cNvPicPr>
          <p:nvPr/>
        </p:nvPicPr>
        <p:blipFill>
          <a:blip r:embed="rId2" cstate="print"/>
          <a:srcRect l="-231" t="13251" b="8001"/>
          <a:stretch>
            <a:fillRect/>
          </a:stretch>
        </p:blipFill>
        <p:spPr>
          <a:xfrm>
            <a:off x="539552" y="2708920"/>
            <a:ext cx="2736304" cy="40050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7030A0"/>
                </a:solidFill>
              </a:rPr>
              <a:t>Варианты проведения туристических походов: на улице, в помещении.</a:t>
            </a:r>
            <a:r>
              <a:rPr lang="ru-RU" sz="2800" b="1" dirty="0" smtClean="0"/>
              <a:t/>
            </a:r>
            <a:br>
              <a:rPr lang="ru-RU" sz="2800" b="1" dirty="0" smtClean="0"/>
            </a:br>
            <a:endParaRPr lang="ru-RU" sz="28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713387"/>
          </a:xfrm>
        </p:spPr>
        <p:txBody>
          <a:bodyPr>
            <a:normAutofit fontScale="85000" lnSpcReduction="20000"/>
          </a:bodyPr>
          <a:lstStyle/>
          <a:p>
            <a:r>
              <a:rPr lang="ru-RU" dirty="0" smtClean="0">
                <a:solidFill>
                  <a:srgbClr val="0070C0"/>
                </a:solidFill>
              </a:rPr>
              <a:t>Туристические походы в физкультурном зале (воспитанники преодолевают препятствия,  учатся помогать друг другу, раскладывать костры и т.д.).</a:t>
            </a:r>
          </a:p>
          <a:p>
            <a:r>
              <a:rPr lang="ru-RU" dirty="0" smtClean="0">
                <a:solidFill>
                  <a:srgbClr val="0070C0"/>
                </a:solidFill>
              </a:rPr>
              <a:t>На большой спортивной площадке, где дети знакомятся с туристическим снаряжением, с новыми  туристическими заданиями.</a:t>
            </a:r>
          </a:p>
          <a:p>
            <a:r>
              <a:rPr lang="ru-RU" dirty="0" smtClean="0">
                <a:solidFill>
                  <a:srgbClr val="0070C0"/>
                </a:solidFill>
              </a:rPr>
              <a:t>На туристической тропе. Воспитанники проходят путь, приравненный к природным условиям, через болото, горы, мостики и т.д. </a:t>
            </a:r>
          </a:p>
          <a:p>
            <a:r>
              <a:rPr lang="ru-RU" dirty="0" smtClean="0">
                <a:solidFill>
                  <a:srgbClr val="0070C0"/>
                </a:solidFill>
              </a:rPr>
              <a:t>Туристические походы проводятся с обхватом всей территории детского сада. Команды туристов  проходят по контрольным пунктам</a:t>
            </a:r>
            <a:r>
              <a:rPr lang="ru-RU" dirty="0" smtClean="0"/>
              <a:t>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SL37616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4475989" cy="335699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0"/>
            <a:ext cx="2977097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1600" dirty="0" smtClean="0"/>
              <a:t>Ориентирование на местности, </a:t>
            </a:r>
          </a:p>
          <a:p>
            <a:r>
              <a:rPr lang="ru-RU" sz="1600" dirty="0" smtClean="0"/>
              <a:t>изучение компаса</a:t>
            </a:r>
            <a:endParaRPr lang="ru-RU" sz="1600" dirty="0"/>
          </a:p>
        </p:txBody>
      </p:sp>
      <p:pic>
        <p:nvPicPr>
          <p:cNvPr id="7" name="Рисунок 6" descr="SL37619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60032" y="1"/>
            <a:ext cx="4283968" cy="335699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762625" y="0"/>
            <a:ext cx="3381375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1600" dirty="0" smtClean="0"/>
              <a:t>Работа с картой, изучение маршрута</a:t>
            </a:r>
            <a:endParaRPr lang="ru-RU" sz="1600" dirty="0"/>
          </a:p>
        </p:txBody>
      </p:sp>
      <p:pic>
        <p:nvPicPr>
          <p:cNvPr id="13" name="Рисунок 12" descr="IMG_20200902_113810.jpg"/>
          <p:cNvPicPr>
            <a:picLocks noChangeAspect="1"/>
          </p:cNvPicPr>
          <p:nvPr/>
        </p:nvPicPr>
        <p:blipFill>
          <a:blip r:embed="rId4" cstate="print"/>
          <a:srcRect t="13251" b="11150"/>
          <a:stretch>
            <a:fillRect/>
          </a:stretch>
        </p:blipFill>
        <p:spPr>
          <a:xfrm>
            <a:off x="395536" y="3518029"/>
            <a:ext cx="3456384" cy="3339971"/>
          </a:xfrm>
          <a:prstGeom prst="rect">
            <a:avLst/>
          </a:prstGeom>
        </p:spPr>
      </p:pic>
      <p:pic>
        <p:nvPicPr>
          <p:cNvPr id="15" name="Рисунок 14" descr="IMG_20200902_114521.jpg"/>
          <p:cNvPicPr>
            <a:picLocks noChangeAspect="1"/>
          </p:cNvPicPr>
          <p:nvPr/>
        </p:nvPicPr>
        <p:blipFill>
          <a:blip r:embed="rId5" cstate="print"/>
          <a:srcRect t="14300" b="15351"/>
          <a:stretch>
            <a:fillRect/>
          </a:stretch>
        </p:blipFill>
        <p:spPr>
          <a:xfrm>
            <a:off x="4211960" y="3573016"/>
            <a:ext cx="4212976" cy="328498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64288" y="5777880"/>
            <a:ext cx="2088232" cy="1080120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ru-RU" sz="1600" dirty="0" smtClean="0"/>
              <a:t>Образовательная деятельность</a:t>
            </a:r>
            <a:br>
              <a:rPr lang="ru-RU" sz="1600" dirty="0" smtClean="0"/>
            </a:br>
            <a:r>
              <a:rPr lang="ru-RU" sz="1600" dirty="0" smtClean="0"/>
              <a:t> «Что должно быть в рюкзаке у туриста?» </a:t>
            </a:r>
            <a:endParaRPr lang="ru-RU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L37628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501008"/>
            <a:ext cx="4475989" cy="3356992"/>
          </a:xfrm>
          <a:prstGeom prst="rect">
            <a:avLst/>
          </a:prstGeom>
        </p:spPr>
      </p:pic>
      <p:pic>
        <p:nvPicPr>
          <p:cNvPr id="4" name="Рисунок 3" descr="SL37630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4644008" cy="348300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3019929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1600" dirty="0" smtClean="0"/>
              <a:t>Поход  по близлежащим улицам</a:t>
            </a:r>
            <a:endParaRPr lang="ru-RU" sz="1600" dirty="0"/>
          </a:p>
        </p:txBody>
      </p:sp>
      <p:pic>
        <p:nvPicPr>
          <p:cNvPr id="11" name="Рисунок 10" descr="IMG_20150825_110016.jpg"/>
          <p:cNvPicPr>
            <a:picLocks noChangeAspect="1"/>
          </p:cNvPicPr>
          <p:nvPr/>
        </p:nvPicPr>
        <p:blipFill>
          <a:blip r:embed="rId4" cstate="print"/>
          <a:srcRect t="33200" r="30313"/>
          <a:stretch>
            <a:fillRect/>
          </a:stretch>
        </p:blipFill>
        <p:spPr>
          <a:xfrm>
            <a:off x="4283968" y="0"/>
            <a:ext cx="4769628" cy="342900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5796136" y="0"/>
            <a:ext cx="3347864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sz="1600" dirty="0" smtClean="0"/>
              <a:t>Наблюдение за объектами природы, животными родного края</a:t>
            </a:r>
            <a:endParaRPr lang="ru-RU" sz="1600" dirty="0"/>
          </a:p>
        </p:txBody>
      </p:sp>
      <p:pic>
        <p:nvPicPr>
          <p:cNvPr id="13" name="Рисунок 12" descr="IMG_20191002_10282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623234" y="2780928"/>
            <a:ext cx="3520766" cy="4077072"/>
          </a:xfrm>
          <a:prstGeom prst="rect">
            <a:avLst/>
          </a:prstGeom>
        </p:spPr>
      </p:pic>
      <p:pic>
        <p:nvPicPr>
          <p:cNvPr id="15" name="Picture 4" descr="F:\флешка\юные туристята 2019\IMG_20191002_104307.jpg"/>
          <p:cNvPicPr>
            <a:picLocks noChangeAspect="1" noChangeArrowheads="1"/>
          </p:cNvPicPr>
          <p:nvPr/>
        </p:nvPicPr>
        <p:blipFill>
          <a:blip r:embed="rId6" cstate="print"/>
          <a:srcRect t="9051" b="20600"/>
          <a:stretch>
            <a:fillRect/>
          </a:stretch>
        </p:blipFill>
        <p:spPr bwMode="auto">
          <a:xfrm>
            <a:off x="2915816" y="2780928"/>
            <a:ext cx="2736304" cy="4077072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0" y="6273225"/>
            <a:ext cx="4023345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1600" dirty="0" smtClean="0"/>
              <a:t>Прогулка по периметру детского сада.</a:t>
            </a:r>
          </a:p>
          <a:p>
            <a:r>
              <a:rPr lang="ru-RU" sz="1600" dirty="0" smtClean="0"/>
              <a:t>Составление схемы безопасного пути к ДОУ</a:t>
            </a:r>
            <a:endParaRPr lang="ru-RU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4499992" y="6273225"/>
            <a:ext cx="349188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Задания по туризму и краеведению,</a:t>
            </a:r>
          </a:p>
          <a:p>
            <a:r>
              <a:rPr lang="ru-RU" sz="1600" dirty="0" smtClean="0"/>
              <a:t> оказанию первой медпомощи</a:t>
            </a:r>
            <a:endParaRPr lang="ru-RU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SL376260.JPG"/>
          <p:cNvPicPr>
            <a:picLocks noChangeAspect="1"/>
          </p:cNvPicPr>
          <p:nvPr/>
        </p:nvPicPr>
        <p:blipFill>
          <a:blip r:embed="rId2" cstate="print"/>
          <a:srcRect t="31385"/>
          <a:stretch>
            <a:fillRect/>
          </a:stretch>
        </p:blipFill>
        <p:spPr>
          <a:xfrm>
            <a:off x="0" y="3861048"/>
            <a:ext cx="4499992" cy="2996952"/>
          </a:xfrm>
          <a:prstGeom prst="rect">
            <a:avLst/>
          </a:prstGeom>
        </p:spPr>
      </p:pic>
      <p:pic>
        <p:nvPicPr>
          <p:cNvPr id="5" name="Рисунок 4" descr="SL376206.JPG"/>
          <p:cNvPicPr>
            <a:picLocks noChangeAspect="1"/>
          </p:cNvPicPr>
          <p:nvPr/>
        </p:nvPicPr>
        <p:blipFill>
          <a:blip r:embed="rId3" cstate="print"/>
          <a:srcRect t="12600"/>
          <a:stretch>
            <a:fillRect/>
          </a:stretch>
        </p:blipFill>
        <p:spPr>
          <a:xfrm>
            <a:off x="4499992" y="3861048"/>
            <a:ext cx="4644008" cy="2996952"/>
          </a:xfrm>
          <a:prstGeom prst="rect">
            <a:avLst/>
          </a:prstGeom>
        </p:spPr>
      </p:pic>
      <p:pic>
        <p:nvPicPr>
          <p:cNvPr id="6" name="Рисунок 5" descr="SL376227.JPG"/>
          <p:cNvPicPr>
            <a:picLocks noChangeAspect="1"/>
          </p:cNvPicPr>
          <p:nvPr/>
        </p:nvPicPr>
        <p:blipFill>
          <a:blip r:embed="rId4" cstate="print"/>
          <a:srcRect l="24800"/>
          <a:stretch>
            <a:fillRect/>
          </a:stretch>
        </p:blipFill>
        <p:spPr>
          <a:xfrm>
            <a:off x="3563888" y="0"/>
            <a:ext cx="2411760" cy="3496261"/>
          </a:xfrm>
          <a:prstGeom prst="rect">
            <a:avLst/>
          </a:prstGeom>
        </p:spPr>
      </p:pic>
      <p:pic>
        <p:nvPicPr>
          <p:cNvPr id="11" name="Picture 3" descr="F:\флешка\юные туристята 2019\IMG_20191002_10384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28184" y="0"/>
            <a:ext cx="2915816" cy="4032448"/>
          </a:xfrm>
          <a:prstGeom prst="rect">
            <a:avLst/>
          </a:prstGeom>
          <a:noFill/>
        </p:spPr>
      </p:pic>
      <p:pic>
        <p:nvPicPr>
          <p:cNvPr id="12" name="Picture 2" descr="F:\флешка\юные туристята 2019\IMG_20191002_10373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3528" y="0"/>
            <a:ext cx="2952328" cy="3861048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203848" y="2996952"/>
            <a:ext cx="3312368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/>
              <a:t>Подвижные, дидактические игры, соревнования на привале, укладка рюкзака и спального мешка,</a:t>
            </a:r>
          </a:p>
          <a:p>
            <a:pPr algn="ctr"/>
            <a:r>
              <a:rPr lang="ru-RU" sz="1600" dirty="0" smtClean="0"/>
              <a:t> сооружение места для костра, самостоятельная деятельность</a:t>
            </a:r>
            <a:endParaRPr lang="ru-RU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Правила </a:t>
            </a:r>
            <a:r>
              <a:rPr lang="ru-RU" dirty="0" err="1" smtClean="0"/>
              <a:t>туристят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145435"/>
          </a:xfrm>
        </p:spPr>
        <p:txBody>
          <a:bodyPr>
            <a:normAutofit fontScale="92500" lnSpcReduction="10000"/>
          </a:bodyPr>
          <a:lstStyle/>
          <a:p>
            <a:r>
              <a:rPr lang="ru-RU" dirty="0" smtClean="0"/>
              <a:t>Никто не говорит: не могу, не хочу, не буду. (слушаемся взрослых)</a:t>
            </a:r>
          </a:p>
          <a:p>
            <a:r>
              <a:rPr lang="ru-RU" dirty="0" smtClean="0"/>
              <a:t>Запоминаем объекты, явления, события на пути маршрута (настоящий знаток)</a:t>
            </a:r>
          </a:p>
          <a:p>
            <a:r>
              <a:rPr lang="ru-RU" dirty="0" smtClean="0"/>
              <a:t>В поход идём без палки, камня и мусора (после нас ещё чище, чем было- поможем лесу)</a:t>
            </a:r>
          </a:p>
          <a:p>
            <a:r>
              <a:rPr lang="ru-RU" dirty="0" smtClean="0"/>
              <a:t>В походе семеро одного ждут.</a:t>
            </a:r>
          </a:p>
          <a:p>
            <a:r>
              <a:rPr lang="ru-RU" dirty="0" smtClean="0"/>
              <a:t>Учимся слушать тишину</a:t>
            </a:r>
          </a:p>
          <a:p>
            <a:r>
              <a:rPr lang="ru-RU" dirty="0" smtClean="0"/>
              <a:t>Никого в лесу не обижаем: ни муравья, ни лягушку, ни цветок.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0191002_10303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"/>
            <a:ext cx="3111810" cy="4149080"/>
          </a:xfrm>
          <a:prstGeom prst="rect">
            <a:avLst/>
          </a:prstGeom>
        </p:spPr>
      </p:pic>
      <p:pic>
        <p:nvPicPr>
          <p:cNvPr id="5" name="Рисунок 4" descr="IMG_20191002_103245.jpg"/>
          <p:cNvPicPr>
            <a:picLocks noChangeAspect="1"/>
          </p:cNvPicPr>
          <p:nvPr/>
        </p:nvPicPr>
        <p:blipFill>
          <a:blip r:embed="rId3" cstate="print"/>
          <a:srcRect r="8505" b="18101"/>
          <a:stretch>
            <a:fillRect/>
          </a:stretch>
        </p:blipFill>
        <p:spPr>
          <a:xfrm>
            <a:off x="6737584" y="0"/>
            <a:ext cx="2267162" cy="4149080"/>
          </a:xfrm>
          <a:prstGeom prst="rect">
            <a:avLst/>
          </a:prstGeom>
        </p:spPr>
      </p:pic>
      <p:pic>
        <p:nvPicPr>
          <p:cNvPr id="1028" name="Picture 4" descr="F:\флешка\юные туристята 2019\IMG-2ec850666389ab4d648117265d7f3f54-V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47864" y="0"/>
            <a:ext cx="3165816" cy="4149080"/>
          </a:xfrm>
          <a:prstGeom prst="rect">
            <a:avLst/>
          </a:prstGeom>
          <a:noFill/>
        </p:spPr>
      </p:pic>
      <p:pic>
        <p:nvPicPr>
          <p:cNvPr id="10" name="Picture 2" descr="F:\флешка\юные туристята 2019\IMG_20191002_10410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07704" y="3645024"/>
            <a:ext cx="2304256" cy="3072341"/>
          </a:xfrm>
          <a:prstGeom prst="rect">
            <a:avLst/>
          </a:prstGeom>
          <a:noFill/>
        </p:spPr>
      </p:pic>
      <p:pic>
        <p:nvPicPr>
          <p:cNvPr id="11" name="Picture 3" descr="F:\флешка\юные туристята 2019\IMG_20191002_10410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76056" y="3645024"/>
            <a:ext cx="2232248" cy="3078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95536" y="188640"/>
            <a:ext cx="8208912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>
                <a:solidFill>
                  <a:srgbClr val="7030A0"/>
                </a:solidFill>
              </a:rPr>
              <a:t>                    </a:t>
            </a:r>
            <a:r>
              <a:rPr lang="ru-RU" sz="2400" b="1" dirty="0" err="1" smtClean="0">
                <a:solidFill>
                  <a:srgbClr val="7030A0"/>
                </a:solidFill>
              </a:rPr>
              <a:t>Краеведо</a:t>
            </a:r>
            <a:r>
              <a:rPr lang="ru-RU" sz="2400" b="1" dirty="0" smtClean="0">
                <a:solidFill>
                  <a:srgbClr val="7030A0"/>
                </a:solidFill>
              </a:rPr>
              <a:t> – туристическая деятельность </a:t>
            </a:r>
          </a:p>
          <a:p>
            <a:pPr algn="just"/>
            <a:r>
              <a:rPr lang="ru-RU" sz="2400" dirty="0" smtClean="0"/>
              <a:t>– </a:t>
            </a:r>
            <a:r>
              <a:rPr lang="ru-RU" sz="2400" dirty="0" smtClean="0">
                <a:solidFill>
                  <a:srgbClr val="0070C0"/>
                </a:solidFill>
              </a:rPr>
              <a:t>это интегрированный способ обучения и воспитания детей, что оказывает содействие решению воспитательных, оздоровительных, учебных задач, многогранно развивая ребенка: интеллектуально, морально, физически, духовно.</a:t>
            </a:r>
          </a:p>
          <a:p>
            <a:pPr algn="just"/>
            <a:endParaRPr lang="ru-RU" sz="2400" dirty="0" smtClean="0">
              <a:solidFill>
                <a:srgbClr val="0070C0"/>
              </a:solidFill>
            </a:endParaRPr>
          </a:p>
          <a:p>
            <a:pPr algn="just"/>
            <a:r>
              <a:rPr lang="ru-RU" sz="2400" dirty="0" smtClean="0">
                <a:solidFill>
                  <a:srgbClr val="7030A0"/>
                </a:solidFill>
              </a:rPr>
              <a:t>Для дошкольников природное краеведение – это ознакомление с растительным и животным миром, который его окружает, это ближайший лес, это водоём и поле, парк, участок детского сада.</a:t>
            </a:r>
          </a:p>
          <a:p>
            <a:pPr algn="just"/>
            <a:endParaRPr lang="ru-RU" sz="2400" dirty="0" smtClean="0">
              <a:solidFill>
                <a:srgbClr val="7030A0"/>
              </a:solidFill>
            </a:endParaRPr>
          </a:p>
          <a:p>
            <a:pPr algn="just"/>
            <a:r>
              <a:rPr lang="ru-RU" sz="2400" b="1" dirty="0" smtClean="0">
                <a:solidFill>
                  <a:srgbClr val="7030A0"/>
                </a:solidFill>
              </a:rPr>
              <a:t>Прогулки-походы</a:t>
            </a:r>
            <a:r>
              <a:rPr lang="ru-RU" sz="2400" b="1" dirty="0" smtClean="0"/>
              <a:t> </a:t>
            </a:r>
            <a:r>
              <a:rPr lang="ru-RU" sz="2400" dirty="0" smtClean="0">
                <a:solidFill>
                  <a:srgbClr val="0070C0"/>
                </a:solidFill>
              </a:rPr>
              <a:t>организуются в первую половину дня за счёт времени, отведённого на утреннюю прогулку и физкультурное занятие на воздухе, что позволит детям реализовать свою потребность в ежедневной двигательной активности. В поход можно взять фотоаппарат, чтобы запечатлеть наиболее интересные моменты прогулки. </a:t>
            </a:r>
            <a:endParaRPr lang="ru-RU" sz="2400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/>
              <a:t>Требования к организации туристической деятельности с детьми 5-7 лет</a:t>
            </a:r>
            <a:endParaRPr lang="ru-RU" sz="28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72072"/>
          </a:xfrm>
        </p:spPr>
        <p:txBody>
          <a:bodyPr>
            <a:normAutofit fontScale="92500" lnSpcReduction="10000"/>
          </a:bodyPr>
          <a:lstStyle/>
          <a:p>
            <a:r>
              <a:rPr lang="ru-RU" dirty="0" smtClean="0"/>
              <a:t>Составление маршрута, проверка безопасного пути следования детей, мест отдыха, учёт нагрузки, длительности похода, учёт состояния и самочувствия детей.</a:t>
            </a:r>
          </a:p>
          <a:p>
            <a:r>
              <a:rPr lang="ru-RU" dirty="0" smtClean="0"/>
              <a:t>Соблюдение в походе правил </a:t>
            </a:r>
            <a:r>
              <a:rPr lang="ru-RU" dirty="0" err="1" smtClean="0"/>
              <a:t>туристят</a:t>
            </a:r>
            <a:r>
              <a:rPr lang="ru-RU" dirty="0" smtClean="0"/>
              <a:t>, техники безопасности. </a:t>
            </a:r>
          </a:p>
          <a:p>
            <a:r>
              <a:rPr lang="ru-RU" dirty="0" smtClean="0"/>
              <a:t>Соблюдение питьевого режима.</a:t>
            </a:r>
          </a:p>
          <a:p>
            <a:r>
              <a:rPr lang="ru-RU" dirty="0" smtClean="0"/>
              <a:t>По возвращении в ДОУ проверить списки участников, состояние и самочувствие.</a:t>
            </a:r>
          </a:p>
          <a:p>
            <a:r>
              <a:rPr lang="ru-RU" dirty="0" smtClean="0"/>
              <a:t>Отдых. Рефлексия. </a:t>
            </a:r>
          </a:p>
          <a:p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/>
              <a:t>Требования к организации туристической деятельности с детьми 5-7 лет</a:t>
            </a:r>
            <a:endParaRPr lang="ru-RU" sz="28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72072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Разработка и соблюдение инструкций по охране жизни и здоровья детей дошкольного возраста за пределами ДОУ.</a:t>
            </a:r>
          </a:p>
          <a:p>
            <a:r>
              <a:rPr lang="ru-RU" dirty="0" smtClean="0"/>
              <a:t>Издание приказа заведующего о выходе детей за пределы ДОУ, с назначение сопровождающих лиц, составление списка детей. </a:t>
            </a:r>
          </a:p>
          <a:p>
            <a:r>
              <a:rPr lang="ru-RU" dirty="0" smtClean="0"/>
              <a:t>Выбор темы, и объектов для изучения и наблюдения.</a:t>
            </a:r>
          </a:p>
          <a:p>
            <a:r>
              <a:rPr lang="ru-RU" dirty="0" smtClean="0"/>
              <a:t>Определение  целей и задач похода.</a:t>
            </a:r>
          </a:p>
          <a:p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2594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Autofit/>
          </a:bodyPr>
          <a:lstStyle/>
          <a:p>
            <a:r>
              <a:rPr lang="ru-RU" sz="2200" dirty="0" smtClean="0"/>
              <a:t>Таким образом, применение в работе инновационных педагогических технологий (детский туризм) повышает результативность образовательного процесса, формирует у педагогов и родителей ценностные ориентации сохранения и укрепления здоровья детей, а у ребенка стойкую мотивацию к здоровому образу жизни. Мы достигли следующих результатов:</a:t>
            </a:r>
            <a:br>
              <a:rPr lang="ru-RU" sz="2200" dirty="0" smtClean="0"/>
            </a:br>
            <a:r>
              <a:rPr lang="ru-RU" sz="2200" dirty="0" smtClean="0"/>
              <a:t>- наблюдается положительная динамика состояния здоровья, снижение уровня заболеваемости. В 2021-2022 учебном году посещаемость во всех дошкольных группах составила более 80 %.</a:t>
            </a:r>
            <a:br>
              <a:rPr lang="ru-RU" sz="2200" dirty="0" smtClean="0"/>
            </a:br>
            <a:r>
              <a:rPr lang="ru-RU" sz="2200" dirty="0" smtClean="0"/>
              <a:t>- повысился уровень физического развития детей, физической работоспособности, общей выносливости. Мониторинг двигательной активности в этом учебном году составил более 74% (для сравнения с прошлым годом - 70%) .</a:t>
            </a:r>
            <a:br>
              <a:rPr lang="ru-RU" sz="2200" dirty="0" smtClean="0"/>
            </a:br>
            <a:r>
              <a:rPr lang="ru-RU" sz="2200" dirty="0" smtClean="0"/>
              <a:t>Мониторинг образовательной программы дошкольной организации показал, что наши воспитанники знают основы здорового образа жизни, сознательно относятся к своему здоровью и умеют использовать доступные способы его укрепления. </a:t>
            </a:r>
          </a:p>
          <a:p>
            <a:pPr>
              <a:buNone/>
            </a:pPr>
            <a:r>
              <a:rPr lang="ru-RU" sz="2200" dirty="0" smtClean="0"/>
              <a:t>      Проводимая в системе работа педагогов ДОУ, выявила положительные тенденции к формированию у дошкольников интереса к здоровому образу жизни и родному краю. </a:t>
            </a:r>
            <a:endParaRPr lang="ru-RU" sz="2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792088"/>
          </a:xfrm>
        </p:spPr>
        <p:txBody>
          <a:bodyPr>
            <a:normAutofit/>
          </a:bodyPr>
          <a:lstStyle/>
          <a:p>
            <a:endParaRPr lang="ru-RU" sz="2800" dirty="0">
              <a:solidFill>
                <a:srgbClr val="7030A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260648"/>
            <a:ext cx="8363272" cy="5865515"/>
          </a:xfrm>
        </p:spPr>
        <p:txBody>
          <a:bodyPr>
            <a:normAutofit/>
          </a:bodyPr>
          <a:lstStyle/>
          <a:p>
            <a:pPr marL="342900" lvl="1" indent="-342900" algn="just">
              <a:buNone/>
            </a:pPr>
            <a:r>
              <a:rPr lang="ru-RU" smtClean="0">
                <a:solidFill>
                  <a:srgbClr val="0070C0"/>
                </a:solidFill>
              </a:rPr>
              <a:t>   В </a:t>
            </a:r>
            <a:r>
              <a:rPr lang="ru-RU" dirty="0" smtClean="0">
                <a:solidFill>
                  <a:srgbClr val="0070C0"/>
                </a:solidFill>
              </a:rPr>
              <a:t>условиях малокомплектного детского сада организация туристических походов за территорию учреждения Дошкольных групп «МОАУ «СОШ № 54 г. Орска» даёт возможность детям дошкольного возраста познакомиться с историей родного посёлка </a:t>
            </a:r>
            <a:r>
              <a:rPr lang="ru-RU" dirty="0" err="1" smtClean="0">
                <a:solidFill>
                  <a:srgbClr val="0070C0"/>
                </a:solidFill>
              </a:rPr>
              <a:t>Новоказачий</a:t>
            </a:r>
            <a:r>
              <a:rPr lang="ru-RU" dirty="0" smtClean="0">
                <a:solidFill>
                  <a:srgbClr val="0070C0"/>
                </a:solidFill>
              </a:rPr>
              <a:t>, изучить природу и животный мир своего края, своей малой Родины.</a:t>
            </a:r>
            <a:r>
              <a:rPr lang="ru-RU" dirty="0" smtClean="0"/>
              <a:t> </a:t>
            </a:r>
            <a:r>
              <a:rPr lang="ru-RU" dirty="0" smtClean="0">
                <a:solidFill>
                  <a:srgbClr val="0070C0"/>
                </a:solidFill>
              </a:rPr>
              <a:t>Удачное расположение детского сада рядом с лесом и рекой Урал даёт возможность разработать маршруты экологической тропы в естественных природных условиях. 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6" name="Рисунок 5" descr="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87624" y="5013176"/>
            <a:ext cx="1944216" cy="1695228"/>
          </a:xfrm>
          <a:prstGeom prst="rect">
            <a:avLst/>
          </a:prstGeom>
        </p:spPr>
      </p:pic>
      <p:pic>
        <p:nvPicPr>
          <p:cNvPr id="7" name="Picture 1" descr="C:\Users\Андрей\Desktop\чапаевка турпоход 2016\фото от кадаевой по туризму\IMG_20160628_105411.jpg"/>
          <p:cNvPicPr>
            <a:picLocks noChangeAspect="1" noChangeArrowheads="1"/>
          </p:cNvPicPr>
          <p:nvPr/>
        </p:nvPicPr>
        <p:blipFill>
          <a:blip r:embed="rId3" cstate="print"/>
          <a:srcRect t="8606" b="36069"/>
          <a:stretch>
            <a:fillRect/>
          </a:stretch>
        </p:blipFill>
        <p:spPr bwMode="auto">
          <a:xfrm>
            <a:off x="4932040" y="4581128"/>
            <a:ext cx="3312368" cy="204187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7" descr="F:\флешка\юные туристята 2019\IMG_20191002_10580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b="28092"/>
          <a:stretch>
            <a:fillRect/>
          </a:stretch>
        </p:blipFill>
        <p:spPr bwMode="auto">
          <a:xfrm>
            <a:off x="1979712" y="0"/>
            <a:ext cx="4719995" cy="67413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endParaRPr lang="ru-RU" sz="2800" dirty="0">
              <a:solidFill>
                <a:srgbClr val="7030A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260648"/>
            <a:ext cx="8568952" cy="5865515"/>
          </a:xfrm>
        </p:spPr>
        <p:txBody>
          <a:bodyPr>
            <a:noAutofit/>
          </a:bodyPr>
          <a:lstStyle/>
          <a:p>
            <a:pPr algn="just"/>
            <a:r>
              <a:rPr lang="ru-RU" sz="2800" dirty="0" smtClean="0">
                <a:solidFill>
                  <a:schemeClr val="accent1"/>
                </a:solidFill>
              </a:rPr>
              <a:t>В  дошкольных группах накоплен определенный  опыт  работы по патриотическому воспитанию детей дошкольного возраста средствами организации </a:t>
            </a:r>
            <a:r>
              <a:rPr lang="ru-RU" sz="2800" dirty="0" err="1" smtClean="0">
                <a:solidFill>
                  <a:schemeClr val="accent1"/>
                </a:solidFill>
              </a:rPr>
              <a:t>физкультурно</a:t>
            </a:r>
            <a:r>
              <a:rPr lang="ru-RU" sz="2800" dirty="0" smtClean="0">
                <a:solidFill>
                  <a:schemeClr val="accent1"/>
                </a:solidFill>
              </a:rPr>
              <a:t> –оздоровительной  и туристической деятельности. </a:t>
            </a:r>
          </a:p>
          <a:p>
            <a:pPr algn="just"/>
            <a:r>
              <a:rPr lang="ru-RU" sz="2800" dirty="0" smtClean="0">
                <a:solidFill>
                  <a:schemeClr val="accent1"/>
                </a:solidFill>
              </a:rPr>
              <a:t>С целью приобщения детей дошкольного возраста к культуре родного края педагогами разработан план туристической деятельности на год, создана определенная </a:t>
            </a:r>
            <a:r>
              <a:rPr lang="ru-RU" sz="2800" dirty="0" err="1" smtClean="0">
                <a:solidFill>
                  <a:schemeClr val="accent1"/>
                </a:solidFill>
              </a:rPr>
              <a:t>экотропа</a:t>
            </a:r>
            <a:r>
              <a:rPr lang="ru-RU" sz="2800" dirty="0" smtClean="0">
                <a:solidFill>
                  <a:schemeClr val="accent1"/>
                </a:solidFill>
              </a:rPr>
              <a:t> на территории.</a:t>
            </a:r>
          </a:p>
          <a:p>
            <a:pPr algn="just"/>
            <a:r>
              <a:rPr lang="ru-RU" sz="2800" dirty="0" smtClean="0">
                <a:solidFill>
                  <a:schemeClr val="accent1"/>
                </a:solidFill>
              </a:rPr>
              <a:t>Работа по краеведению осуществляется через изучение традиций своей </a:t>
            </a:r>
            <a:r>
              <a:rPr lang="ru-RU" sz="2800" dirty="0" err="1" smtClean="0">
                <a:solidFill>
                  <a:schemeClr val="accent1"/>
                </a:solidFill>
              </a:rPr>
              <a:t>социокультурной</a:t>
            </a:r>
            <a:r>
              <a:rPr lang="ru-RU" sz="2800" dirty="0" smtClean="0">
                <a:solidFill>
                  <a:schemeClr val="accent1"/>
                </a:solidFill>
              </a:rPr>
              <a:t> среды: местных историко-культурных, национальных, географических, климатических особенностей  города, региона.</a:t>
            </a:r>
          </a:p>
          <a:p>
            <a:pPr algn="just"/>
            <a:endParaRPr lang="ru-RU" sz="2600" dirty="0" smtClean="0">
              <a:solidFill>
                <a:schemeClr val="accent1"/>
              </a:solidFill>
            </a:endParaRPr>
          </a:p>
        </p:txBody>
      </p:sp>
      <p:pic>
        <p:nvPicPr>
          <p:cNvPr id="5" name="Рисунок 4" descr="ygdejrq-005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80112" y="5429454"/>
            <a:ext cx="1440160" cy="14285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9512" y="548680"/>
            <a:ext cx="3672408" cy="563231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7030A0"/>
                </a:solidFill>
              </a:rPr>
              <a:t>Туристическая деятельность </a:t>
            </a:r>
          </a:p>
          <a:p>
            <a:pPr algn="ctr"/>
            <a:endParaRPr lang="ru-RU" sz="2400" b="1" dirty="0" smtClean="0">
              <a:solidFill>
                <a:srgbClr val="7030A0"/>
              </a:solidFill>
            </a:endParaRPr>
          </a:p>
          <a:p>
            <a:pPr algn="ctr"/>
            <a:r>
              <a:rPr lang="ru-RU" sz="2400" dirty="0" smtClean="0">
                <a:solidFill>
                  <a:srgbClr val="0070C0"/>
                </a:solidFill>
              </a:rPr>
              <a:t>это интегрированный способ обучения и воспитания детей, что оказывает содействие решению воспитательных, оздоровительных, учебных задач, многогранно развивая ребенка: интеллектуально, морально, физически, духовно.</a:t>
            </a:r>
          </a:p>
        </p:txBody>
      </p:sp>
      <p:pic>
        <p:nvPicPr>
          <p:cNvPr id="7" name="Picture 8" descr="F:\флешка\юные туристята 2019\IMG-caa541e445455982d2e489156827bba7-V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1960" y="476672"/>
            <a:ext cx="4443958" cy="592527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7030A0"/>
                </a:solidFill>
              </a:rPr>
              <a:t>Основные  задачи </a:t>
            </a:r>
            <a:br>
              <a:rPr lang="ru-RU" sz="2800" b="1" dirty="0" smtClean="0">
                <a:solidFill>
                  <a:srgbClr val="7030A0"/>
                </a:solidFill>
              </a:rPr>
            </a:br>
            <a:r>
              <a:rPr lang="ru-RU" sz="2800" b="1" dirty="0" smtClean="0">
                <a:solidFill>
                  <a:srgbClr val="7030A0"/>
                </a:solidFill>
              </a:rPr>
              <a:t>туристической деятельности с дошкольниками:</a:t>
            </a:r>
            <a:endParaRPr lang="ru-RU" sz="2800" b="1" dirty="0">
              <a:solidFill>
                <a:srgbClr val="7030A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001419"/>
          </a:xfrm>
        </p:spPr>
        <p:txBody>
          <a:bodyPr>
            <a:noAutofit/>
          </a:bodyPr>
          <a:lstStyle/>
          <a:p>
            <a:r>
              <a:rPr lang="ru-RU" sz="2200" dirty="0" smtClean="0">
                <a:solidFill>
                  <a:srgbClr val="0070C0"/>
                </a:solidFill>
              </a:rPr>
              <a:t>Развивать у детей дошкольного возраста способность эмоционально воспринимать окружающий мир; формировать представление о Родине как месте, где человек родился и стране, маленьким гражданином которой он является.</a:t>
            </a:r>
          </a:p>
          <a:p>
            <a:r>
              <a:rPr lang="ru-RU" sz="2200" dirty="0" smtClean="0">
                <a:solidFill>
                  <a:srgbClr val="0070C0"/>
                </a:solidFill>
              </a:rPr>
              <a:t>Совершенствовать естественные (жизненно важные) виды движений, упражнять детей в простейших упражнениях туристского многоборья.</a:t>
            </a:r>
          </a:p>
          <a:p>
            <a:r>
              <a:rPr lang="ru-RU" sz="2200" dirty="0" smtClean="0">
                <a:solidFill>
                  <a:srgbClr val="0070C0"/>
                </a:solidFill>
              </a:rPr>
              <a:t>Развивать координационные способности и выносливость как основу физической подготовки ребёнка – будущего туриста.</a:t>
            </a:r>
          </a:p>
          <a:p>
            <a:r>
              <a:rPr lang="ru-RU" sz="2200" dirty="0" smtClean="0">
                <a:solidFill>
                  <a:srgbClr val="0070C0"/>
                </a:solidFill>
              </a:rPr>
              <a:t>Воспитывать у детей чувство любви к родному городу, признательность и уважение к его основателям и людям, прославившим город.</a:t>
            </a:r>
          </a:p>
          <a:p>
            <a:r>
              <a:rPr lang="ru-RU" sz="2200" dirty="0" smtClean="0">
                <a:solidFill>
                  <a:srgbClr val="0070C0"/>
                </a:solidFill>
              </a:rPr>
              <a:t>Оздоровление   детей средствами природных факторов и физических упражнений совместно с родителями и ДОУ.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107504" y="908720"/>
          <a:ext cx="9036496" cy="6040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36304"/>
                <a:gridCol w="2016224"/>
                <a:gridCol w="2304256"/>
                <a:gridCol w="1979712"/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Познавательное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err="1" smtClean="0"/>
                        <a:t>Историко</a:t>
                      </a:r>
                      <a:r>
                        <a:rPr lang="ru-RU" dirty="0" smtClean="0"/>
                        <a:t> – культурное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Экологическое</a:t>
                      </a:r>
                      <a:r>
                        <a:rPr lang="ru-RU" baseline="0" dirty="0" smtClean="0"/>
                        <a:t>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Спортивно – оздоровительное 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 -я – ребенок, семья, общество;</a:t>
                      </a:r>
                    </a:p>
                    <a:p>
                      <a:r>
                        <a:rPr lang="ru-RU" sz="1800" b="0" i="0" u="none" strike="noStrike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-праздники, традиции и обычаи малой родины и России;</a:t>
                      </a:r>
                      <a:endParaRPr lang="ru-RU" sz="18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u-RU" sz="1800" b="0" i="0" u="none" strike="noStrike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-символика малой родины и России;</a:t>
                      </a:r>
                      <a:endParaRPr lang="ru-RU" sz="18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lvl="0"/>
                      <a:r>
                        <a:rPr lang="ru-RU" sz="1800" b="0" i="0" u="none" strike="noStrike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-профессии и труд земляков:</a:t>
                      </a:r>
                      <a:endParaRPr lang="ru-RU" sz="1800" u="none" strike="noStrike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u-RU" sz="1800" b="0" i="0" u="none" strike="noStrike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-объекты инфраструктуры (библиотека, почта, школа, поликлиника, дом культуры и </a:t>
                      </a:r>
                      <a:r>
                        <a:rPr lang="ru-RU" sz="1800" b="0" i="0" u="none" strike="noStrike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тд</a:t>
                      </a:r>
                      <a:r>
                        <a:rPr lang="ru-RU" sz="1800" b="0" i="0" u="none" strike="noStrike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.);</a:t>
                      </a:r>
                      <a:endParaRPr lang="ru-RU" sz="18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lvl="0"/>
                      <a:r>
                        <a:rPr lang="ru-RU" sz="1800" b="0" i="0" u="none" strike="noStrike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-топографические знаки (символы, пиктограммы);</a:t>
                      </a:r>
                      <a:endParaRPr lang="ru-RU" sz="1800" u="none" strike="noStrike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u-RU" sz="1800" b="0" i="0" u="none" strike="noStrike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-ориентирование (схема, план, маршрут, карта).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/>
                      <a:r>
                        <a:rPr lang="ru-RU" sz="1800" b="0" i="0" u="none" strike="noStrike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-история поселка (прошлое, настоящее);</a:t>
                      </a:r>
                      <a:endParaRPr lang="ru-RU" sz="1800" u="none" strike="noStrike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lvl="0"/>
                      <a:r>
                        <a:rPr lang="ru-RU" sz="1800" b="0" i="0" u="none" strike="noStrike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-боевая слава малой родины;</a:t>
                      </a:r>
                      <a:endParaRPr lang="ru-RU" sz="1800" u="none" strike="noStrike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u-RU" sz="1800" b="0" i="0" u="none" strike="noStrike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-роль поселка в жизни страны;</a:t>
                      </a:r>
                      <a:endParaRPr lang="ru-RU" sz="18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lvl="0"/>
                      <a:r>
                        <a:rPr lang="ru-RU" sz="1800" b="0" i="0" u="none" strike="noStrike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-архитектура и искусство;</a:t>
                      </a:r>
                      <a:endParaRPr lang="ru-RU" sz="1800" u="none" strike="noStrike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lvl="0"/>
                      <a:r>
                        <a:rPr lang="ru-RU" sz="1800" b="0" i="0" u="none" strike="noStrike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-музеи;</a:t>
                      </a:r>
                      <a:endParaRPr lang="ru-RU" sz="1800" u="none" strike="noStrike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lvl="0"/>
                      <a:r>
                        <a:rPr lang="ru-RU" sz="1800" b="0" i="0" u="none" strike="noStrike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-знаменитые земляки;</a:t>
                      </a:r>
                      <a:endParaRPr lang="ru-RU" sz="1800" u="none" strike="noStrike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lvl="0"/>
                      <a:r>
                        <a:rPr lang="ru-RU" sz="1800" b="0" i="0" u="none" strike="noStrike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-объекты культурного наследия.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-объекты природного мира (живая и неживая природа Оренбургской области);</a:t>
                      </a:r>
                    </a:p>
                    <a:p>
                      <a:r>
                        <a:rPr lang="ru-RU" dirty="0" smtClean="0"/>
                        <a:t>-экосистема Оренбуржья;</a:t>
                      </a:r>
                    </a:p>
                    <a:p>
                      <a:r>
                        <a:rPr lang="ru-RU" dirty="0" smtClean="0"/>
                        <a:t>-климатические особенности Оренбуржья;</a:t>
                      </a:r>
                    </a:p>
                    <a:p>
                      <a:r>
                        <a:rPr lang="ru-RU" dirty="0" smtClean="0"/>
                        <a:t>-экологическая тропа на участке детского сада;</a:t>
                      </a:r>
                    </a:p>
                    <a:p>
                      <a:r>
                        <a:rPr lang="ru-RU" dirty="0" smtClean="0"/>
                        <a:t>-Красная книга России;</a:t>
                      </a:r>
                    </a:p>
                    <a:p>
                      <a:r>
                        <a:rPr lang="ru-RU" dirty="0" smtClean="0"/>
                        <a:t>Красная книга Оренбуржья.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0" i="0" u="none" strike="noStrike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 основы здорового образа жизни;</a:t>
                      </a:r>
                      <a:endParaRPr lang="ru-RU" sz="18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u-RU" sz="1800" b="0" i="0" u="none" strike="noStrike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-основы</a:t>
                      </a:r>
                      <a:endParaRPr lang="ru-RU" sz="18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u-RU" sz="1800" b="0" i="0" u="none" strike="noStrike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безопасности</a:t>
                      </a:r>
                      <a:endParaRPr lang="ru-RU" sz="18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u-RU" sz="1800" b="0" i="0" u="none" strike="noStrike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жизнедеятельности;</a:t>
                      </a:r>
                      <a:endParaRPr lang="ru-RU" sz="18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u-RU" sz="1800" b="0" i="0" u="none" strike="noStrike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-основы</a:t>
                      </a:r>
                      <a:endParaRPr lang="ru-RU" sz="18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u-RU" sz="1800" b="0" i="0" u="none" strike="noStrike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туристических</a:t>
                      </a:r>
                      <a:endParaRPr lang="ru-RU" sz="18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u-RU" sz="1800" b="0" i="0" u="none" strike="noStrike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навыков:</a:t>
                      </a:r>
                      <a:endParaRPr lang="ru-RU" sz="18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u-RU" sz="1800" b="0" i="0" u="none" strike="noStrike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-физическая подготовка с использованием средств туризма.</a:t>
                      </a:r>
                      <a:endParaRPr lang="ru-RU" sz="18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/>
                      </a:r>
                      <a:br>
                        <a:rPr lang="ru-R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Стрелка вниз 4"/>
          <p:cNvSpPr/>
          <p:nvPr/>
        </p:nvSpPr>
        <p:spPr>
          <a:xfrm>
            <a:off x="1187624" y="1556792"/>
            <a:ext cx="484632" cy="4320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трелка вниз 5"/>
          <p:cNvSpPr/>
          <p:nvPr/>
        </p:nvSpPr>
        <p:spPr>
          <a:xfrm>
            <a:off x="3491880" y="1556792"/>
            <a:ext cx="484632" cy="4320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 вниз 6"/>
          <p:cNvSpPr/>
          <p:nvPr/>
        </p:nvSpPr>
        <p:spPr>
          <a:xfrm>
            <a:off x="5724128" y="1556792"/>
            <a:ext cx="484632" cy="4320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низ 7"/>
          <p:cNvSpPr/>
          <p:nvPr/>
        </p:nvSpPr>
        <p:spPr>
          <a:xfrm>
            <a:off x="7956376" y="1556792"/>
            <a:ext cx="484632" cy="4320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908720"/>
          </a:xfrm>
        </p:spPr>
        <p:txBody>
          <a:bodyPr>
            <a:noAutofit/>
          </a:bodyPr>
          <a:lstStyle/>
          <a:p>
            <a:r>
              <a:rPr lang="ru-RU" sz="2400" dirty="0" smtClean="0">
                <a:solidFill>
                  <a:srgbClr val="7030A0"/>
                </a:solidFill>
              </a:rPr>
              <a:t>Направления </a:t>
            </a:r>
            <a:r>
              <a:rPr lang="ru-RU" sz="2400" dirty="0" err="1" smtClean="0">
                <a:solidFill>
                  <a:srgbClr val="7030A0"/>
                </a:solidFill>
              </a:rPr>
              <a:t>краеведо</a:t>
            </a:r>
            <a:r>
              <a:rPr lang="ru-RU" sz="2400" dirty="0" smtClean="0">
                <a:solidFill>
                  <a:srgbClr val="7030A0"/>
                </a:solidFill>
              </a:rPr>
              <a:t> – туристической деятельности</a:t>
            </a:r>
            <a:endParaRPr lang="ru-RU" sz="2400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548680"/>
            <a:ext cx="8568952" cy="3240360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7030A0"/>
                </a:solidFill>
              </a:rPr>
              <a:t> Прогулки-походы</a:t>
            </a:r>
            <a:r>
              <a:rPr lang="ru-RU" sz="2400" b="1" dirty="0" smtClean="0"/>
              <a:t> </a:t>
            </a:r>
            <a:r>
              <a:rPr lang="ru-RU" sz="2400" dirty="0" smtClean="0">
                <a:solidFill>
                  <a:srgbClr val="0070C0"/>
                </a:solidFill>
              </a:rPr>
              <a:t>организуются в первую половину дня за счёт времени, отведённого на утреннюю прогулку и физкультурное занятие на воздухе, что позволит детям реализовать свою потребность в ежедневной двигательной активности.</a:t>
            </a:r>
            <a:br>
              <a:rPr lang="ru-RU" sz="2400" dirty="0" smtClean="0">
                <a:solidFill>
                  <a:srgbClr val="0070C0"/>
                </a:solidFill>
              </a:rPr>
            </a:br>
            <a:r>
              <a:rPr lang="ru-RU" sz="2400" dirty="0" smtClean="0">
                <a:solidFill>
                  <a:srgbClr val="0070C0"/>
                </a:solidFill>
              </a:rPr>
              <a:t/>
            </a:r>
            <a:br>
              <a:rPr lang="ru-RU" sz="2400" dirty="0" smtClean="0">
                <a:solidFill>
                  <a:srgbClr val="0070C0"/>
                </a:solidFill>
              </a:rPr>
            </a:br>
            <a:r>
              <a:rPr lang="ru-RU" sz="2400" dirty="0" smtClean="0"/>
              <a:t> При определении физической нагрузки учитывается ряд факторов: возраст детей, уровень их двигательной активности и подготовленности, состояние здоровья, вид туристской прогулки, погодные и климатические условия.</a:t>
            </a:r>
            <a:endParaRPr lang="ru-RU" sz="2400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539552" y="3861048"/>
          <a:ext cx="8064896" cy="27363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40560"/>
                <a:gridCol w="3024336"/>
              </a:tblGrid>
              <a:tr h="724955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/>
                        <a:t>Основные показатели</a:t>
                      </a: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пешая </a:t>
                      </a:r>
                      <a:r>
                        <a:rPr lang="ru-RU" sz="2000" dirty="0"/>
                        <a:t>туристская прогулка</a:t>
                      </a:r>
                    </a:p>
                  </a:txBody>
                  <a:tcPr marL="47625" marR="47625" marT="47625" marB="47625"/>
                </a:tc>
              </a:tr>
              <a:tr h="2011349">
                <a:tc>
                  <a:txBody>
                    <a:bodyPr/>
                    <a:lstStyle/>
                    <a:p>
                      <a:pPr algn="l"/>
                      <a:r>
                        <a:rPr lang="ru-RU" sz="2000" dirty="0"/>
                        <a:t>1.Длительность в км.</a:t>
                      </a:r>
                      <a:br>
                        <a:rPr lang="ru-RU" sz="2000" dirty="0"/>
                      </a:br>
                      <a:r>
                        <a:rPr lang="ru-RU" sz="2000" dirty="0"/>
                        <a:t>2.Продолжительность в часах.</a:t>
                      </a:r>
                      <a:br>
                        <a:rPr lang="ru-RU" sz="2000" dirty="0"/>
                      </a:br>
                      <a:r>
                        <a:rPr lang="ru-RU" sz="2000" dirty="0"/>
                        <a:t>3.Время непрерывного движения в мин.</a:t>
                      </a:r>
                      <a:br>
                        <a:rPr lang="ru-RU" sz="2000" dirty="0"/>
                      </a:br>
                      <a:r>
                        <a:rPr lang="ru-RU" sz="2000" dirty="0"/>
                        <a:t>4.Продолжительность промежуточного привала.</a:t>
                      </a:r>
                      <a:br>
                        <a:rPr lang="ru-RU" sz="2000" dirty="0"/>
                      </a:br>
                      <a:r>
                        <a:rPr lang="ru-RU" sz="2000" dirty="0"/>
                        <a:t>5.Вес рюкзака.</a:t>
                      </a: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/>
                        <a:t>до 1,5 км</a:t>
                      </a:r>
                    </a:p>
                    <a:p>
                      <a:pPr algn="ctr"/>
                      <a:r>
                        <a:rPr lang="ru-RU" sz="2000" dirty="0"/>
                        <a:t>до 1,5 часа</a:t>
                      </a:r>
                    </a:p>
                    <a:p>
                      <a:pPr algn="ctr"/>
                      <a:r>
                        <a:rPr lang="ru-RU" sz="2000" dirty="0" smtClean="0"/>
                        <a:t>до </a:t>
                      </a:r>
                      <a:r>
                        <a:rPr lang="ru-RU" sz="2000" dirty="0"/>
                        <a:t>15 мин</a:t>
                      </a:r>
                    </a:p>
                    <a:p>
                      <a:pPr algn="ctr"/>
                      <a:r>
                        <a:rPr lang="ru-RU" sz="2000" dirty="0" smtClean="0"/>
                        <a:t>около </a:t>
                      </a:r>
                      <a:r>
                        <a:rPr lang="ru-RU" sz="2000" dirty="0"/>
                        <a:t>10 мин</a:t>
                      </a:r>
                    </a:p>
                    <a:p>
                      <a:pPr algn="ctr"/>
                      <a:r>
                        <a:rPr lang="ru-RU" sz="2000" dirty="0" smtClean="0"/>
                        <a:t>до </a:t>
                      </a:r>
                      <a:r>
                        <a:rPr lang="ru-RU" sz="2000" dirty="0"/>
                        <a:t>500гр.</a:t>
                      </a:r>
                    </a:p>
                  </a:txBody>
                  <a:tcPr marL="47625" marR="47625" marT="47625" marB="47625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595120" y="1956816"/>
          <a:ext cx="5953760" cy="2446020"/>
        </p:xfrm>
        <a:graphic>
          <a:graphicData uri="http://schemas.openxmlformats.org/drawingml/2006/table">
            <a:tbl>
              <a:tblPr/>
              <a:tblGrid>
                <a:gridCol w="2976880"/>
                <a:gridCol w="2976880"/>
              </a:tblGrid>
              <a:tr h="9525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525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525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525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03275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5465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 fontScale="90000"/>
          </a:bodyPr>
          <a:lstStyle/>
          <a:p>
            <a:pPr lvl="0"/>
            <a:r>
              <a:rPr lang="ru-RU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/>
            </a:r>
            <a:br>
              <a:rPr lang="ru-RU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ru-RU" sz="3100" b="1" dirty="0" smtClean="0">
                <a:solidFill>
                  <a:srgbClr val="7030A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Примерный план организации </a:t>
            </a:r>
            <a:br>
              <a:rPr lang="ru-RU" sz="3100" b="1" dirty="0" smtClean="0">
                <a:solidFill>
                  <a:srgbClr val="7030A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ru-RU" sz="3100" b="1" dirty="0" smtClean="0">
                <a:solidFill>
                  <a:srgbClr val="7030A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туристской деятельности в ДОУ</a:t>
            </a:r>
            <a:r>
              <a:rPr lang="ru-RU" sz="31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3100" dirty="0" smtClean="0">
                <a:latin typeface="Arial" pitchFamily="34" charset="0"/>
                <a:cs typeface="Arial" pitchFamily="34" charset="0"/>
              </a:rPr>
            </a:br>
            <a:endParaRPr lang="ru-RU" sz="3100" dirty="0"/>
          </a:p>
        </p:txBody>
      </p:sp>
      <p:graphicFrame>
        <p:nvGraphicFramePr>
          <p:cNvPr id="8" name="Содержимое 7"/>
          <p:cNvGraphicFramePr>
            <a:graphicFrameLocks noGrp="1"/>
          </p:cNvGraphicFramePr>
          <p:nvPr>
            <p:ph idx="1"/>
          </p:nvPr>
        </p:nvGraphicFramePr>
        <p:xfrm>
          <a:off x="457200" y="1268759"/>
          <a:ext cx="8229600" cy="53766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90664"/>
                <a:gridCol w="5338936"/>
              </a:tblGrid>
              <a:tr h="66387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Calibri"/>
                          <a:cs typeface="Times New Roman"/>
                        </a:rPr>
                        <a:t>Тема, Название объекта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Calibri"/>
                          <a:cs typeface="Times New Roman"/>
                        </a:rPr>
                        <a:t>Основное содержание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75299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Calibri"/>
                          <a:cs typeface="Times New Roman"/>
                        </a:rPr>
                        <a:t>Детский туризм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latin typeface="Times New Roman"/>
                          <a:ea typeface="Calibri"/>
                          <a:cs typeface="Times New Roman"/>
                        </a:rPr>
                        <a:t>Ориентирование на месте, </a:t>
                      </a:r>
                      <a:r>
                        <a:rPr lang="ru-RU" sz="1800" dirty="0">
                          <a:latin typeface="Times New Roman"/>
                          <a:ea typeface="Calibri"/>
                          <a:cs typeface="Times New Roman"/>
                        </a:rPr>
                        <a:t>правила передвижения и снаряжение туриста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81538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Calibri"/>
                          <a:cs typeface="Times New Roman"/>
                        </a:rPr>
                        <a:t>Территория  детского сада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Calibri"/>
                          <a:cs typeface="Times New Roman"/>
                        </a:rPr>
                        <a:t>Участок группы, спортплощадка, </a:t>
                      </a:r>
                      <a:r>
                        <a:rPr lang="ru-RU" sz="1800" dirty="0" smtClean="0">
                          <a:latin typeface="Times New Roman"/>
                          <a:ea typeface="Calibri"/>
                          <a:cs typeface="Times New Roman"/>
                        </a:rPr>
                        <a:t>огород, экологическая тропа и т.д. 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98833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Calibri"/>
                          <a:cs typeface="Times New Roman"/>
                        </a:rPr>
                        <a:t>Детский сад 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>
                          <a:latin typeface="Times New Roman"/>
                          <a:ea typeface="Calibri"/>
                          <a:cs typeface="Times New Roman"/>
                        </a:rPr>
                        <a:t>Название, адрес, местонахождение </a:t>
                      </a:r>
                      <a:r>
                        <a:rPr lang="ru-RU" sz="1800" dirty="0" smtClean="0">
                          <a:latin typeface="Times New Roman"/>
                          <a:ea typeface="Calibri"/>
                          <a:cs typeface="Times New Roman"/>
                        </a:rPr>
                        <a:t>сада, помещения ДС. </a:t>
                      </a: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latin typeface="Times New Roman"/>
                          <a:ea typeface="Calibri"/>
                          <a:cs typeface="Times New Roman"/>
                        </a:rPr>
                        <a:t> Безопасный путь к ДС</a:t>
                      </a:r>
                      <a:endParaRPr lang="ru-RU" sz="1800" dirty="0" smtClean="0"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12949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Calibri"/>
                          <a:cs typeface="Times New Roman"/>
                        </a:rPr>
                        <a:t>Наш микрорайон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Calibri"/>
                          <a:cs typeface="Times New Roman"/>
                        </a:rPr>
                        <a:t>Улица, где находится детский сад, общественные здания, их назначения. Улицы посёлка, дома, достопримечательности посёлка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75299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Calibri"/>
                          <a:cs typeface="Times New Roman"/>
                        </a:rPr>
                        <a:t>Природа родного края и мы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Calibri"/>
                          <a:cs typeface="Times New Roman"/>
                        </a:rPr>
                        <a:t>Времена года в лесу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Calibri"/>
                          <a:cs typeface="Times New Roman"/>
                        </a:rPr>
                        <a:t>Животный и растительный мир нашей полосы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107504" y="476672"/>
            <a:ext cx="8848226" cy="5688633"/>
            <a:chOff x="1059891" y="162519"/>
            <a:chExt cx="6727696" cy="5015892"/>
          </a:xfrm>
        </p:grpSpPr>
        <p:sp>
          <p:nvSpPr>
            <p:cNvPr id="7" name="Полилиния 6"/>
            <p:cNvSpPr/>
            <p:nvPr/>
          </p:nvSpPr>
          <p:spPr>
            <a:xfrm>
              <a:off x="3419913" y="1176413"/>
              <a:ext cx="2072215" cy="2253977"/>
            </a:xfrm>
            <a:custGeom>
              <a:avLst/>
              <a:gdLst>
                <a:gd name="connsiteX0" fmla="*/ 0 w 2736309"/>
                <a:gd name="connsiteY0" fmla="*/ 885822 h 1771643"/>
                <a:gd name="connsiteX1" fmla="*/ 624582 w 2736309"/>
                <a:gd name="connsiteY1" fmla="*/ 142248 h 1771643"/>
                <a:gd name="connsiteX2" fmla="*/ 1368157 w 2736309"/>
                <a:gd name="connsiteY2" fmla="*/ 1 h 1771643"/>
                <a:gd name="connsiteX3" fmla="*/ 2111732 w 2736309"/>
                <a:gd name="connsiteY3" fmla="*/ 142249 h 1771643"/>
                <a:gd name="connsiteX4" fmla="*/ 2736311 w 2736309"/>
                <a:gd name="connsiteY4" fmla="*/ 885825 h 1771643"/>
                <a:gd name="connsiteX5" fmla="*/ 2111730 w 2736309"/>
                <a:gd name="connsiteY5" fmla="*/ 1629400 h 1771643"/>
                <a:gd name="connsiteX6" fmla="*/ 1368155 w 2736309"/>
                <a:gd name="connsiteY6" fmla="*/ 1771647 h 1771643"/>
                <a:gd name="connsiteX7" fmla="*/ 624580 w 2736309"/>
                <a:gd name="connsiteY7" fmla="*/ 1629399 h 1771643"/>
                <a:gd name="connsiteX8" fmla="*/ 0 w 2736309"/>
                <a:gd name="connsiteY8" fmla="*/ 885823 h 1771643"/>
                <a:gd name="connsiteX9" fmla="*/ 0 w 2736309"/>
                <a:gd name="connsiteY9" fmla="*/ 885822 h 1771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736309" h="1771643">
                  <a:moveTo>
                    <a:pt x="0" y="885822"/>
                  </a:moveTo>
                  <a:cubicBezTo>
                    <a:pt x="1" y="585430"/>
                    <a:pt x="235129" y="305507"/>
                    <a:pt x="624582" y="142248"/>
                  </a:cubicBezTo>
                  <a:cubicBezTo>
                    <a:pt x="846069" y="49401"/>
                    <a:pt x="1104299" y="1"/>
                    <a:pt x="1368157" y="1"/>
                  </a:cubicBezTo>
                  <a:cubicBezTo>
                    <a:pt x="1632015" y="1"/>
                    <a:pt x="1890245" y="49401"/>
                    <a:pt x="2111732" y="142249"/>
                  </a:cubicBezTo>
                  <a:cubicBezTo>
                    <a:pt x="2501185" y="305509"/>
                    <a:pt x="2736312" y="585433"/>
                    <a:pt x="2736311" y="885825"/>
                  </a:cubicBezTo>
                  <a:cubicBezTo>
                    <a:pt x="2736311" y="1186217"/>
                    <a:pt x="2501183" y="1466141"/>
                    <a:pt x="2111730" y="1629400"/>
                  </a:cubicBezTo>
                  <a:cubicBezTo>
                    <a:pt x="1890243" y="1722248"/>
                    <a:pt x="1632013" y="1771647"/>
                    <a:pt x="1368155" y="1771647"/>
                  </a:cubicBezTo>
                  <a:cubicBezTo>
                    <a:pt x="1104297" y="1771647"/>
                    <a:pt x="846067" y="1722247"/>
                    <a:pt x="624580" y="1629399"/>
                  </a:cubicBezTo>
                  <a:cubicBezTo>
                    <a:pt x="235127" y="1466140"/>
                    <a:pt x="0" y="1186215"/>
                    <a:pt x="0" y="885823"/>
                  </a:cubicBezTo>
                  <a:lnTo>
                    <a:pt x="0" y="885822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76923" tIns="335651" rIns="476923" bIns="335651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600" b="1" kern="1200" dirty="0" smtClean="0">
                  <a:solidFill>
                    <a:srgbClr val="7030A0"/>
                  </a:solidFill>
                </a:rPr>
                <a:t>Примерная схема прогулки-похода</a:t>
              </a:r>
              <a:endParaRPr lang="ru-RU" sz="2600" b="1" kern="1200" dirty="0">
                <a:solidFill>
                  <a:srgbClr val="7030A0"/>
                </a:solidFill>
              </a:endParaRPr>
            </a:p>
          </p:txBody>
        </p:sp>
        <p:sp>
          <p:nvSpPr>
            <p:cNvPr id="9" name="Полилиния 8"/>
            <p:cNvSpPr/>
            <p:nvPr/>
          </p:nvSpPr>
          <p:spPr>
            <a:xfrm>
              <a:off x="5377005" y="162519"/>
              <a:ext cx="1928812" cy="2211317"/>
            </a:xfrm>
            <a:custGeom>
              <a:avLst/>
              <a:gdLst>
                <a:gd name="connsiteX0" fmla="*/ 0 w 1928812"/>
                <a:gd name="connsiteY0" fmla="*/ 482203 h 964406"/>
                <a:gd name="connsiteX1" fmla="*/ 533112 w 1928812"/>
                <a:gd name="connsiteY1" fmla="*/ 50908 h 964406"/>
                <a:gd name="connsiteX2" fmla="*/ 964407 w 1928812"/>
                <a:gd name="connsiteY2" fmla="*/ 1 h 964406"/>
                <a:gd name="connsiteX3" fmla="*/ 1395703 w 1928812"/>
                <a:gd name="connsiteY3" fmla="*/ 50909 h 964406"/>
                <a:gd name="connsiteX4" fmla="*/ 1928813 w 1928812"/>
                <a:gd name="connsiteY4" fmla="*/ 482206 h 964406"/>
                <a:gd name="connsiteX5" fmla="*/ 1395702 w 1928812"/>
                <a:gd name="connsiteY5" fmla="*/ 913502 h 964406"/>
                <a:gd name="connsiteX6" fmla="*/ 964406 w 1928812"/>
                <a:gd name="connsiteY6" fmla="*/ 964409 h 964406"/>
                <a:gd name="connsiteX7" fmla="*/ 533110 w 1928812"/>
                <a:gd name="connsiteY7" fmla="*/ 913501 h 964406"/>
                <a:gd name="connsiteX8" fmla="*/ 0 w 1928812"/>
                <a:gd name="connsiteY8" fmla="*/ 482205 h 964406"/>
                <a:gd name="connsiteX9" fmla="*/ 0 w 1928812"/>
                <a:gd name="connsiteY9" fmla="*/ 482203 h 964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28812" h="964406">
                  <a:moveTo>
                    <a:pt x="0" y="482203"/>
                  </a:moveTo>
                  <a:cubicBezTo>
                    <a:pt x="1" y="299558"/>
                    <a:pt x="206386" y="132589"/>
                    <a:pt x="533112" y="50908"/>
                  </a:cubicBezTo>
                  <a:cubicBezTo>
                    <a:pt x="667025" y="17430"/>
                    <a:pt x="814688" y="1"/>
                    <a:pt x="964407" y="1"/>
                  </a:cubicBezTo>
                  <a:cubicBezTo>
                    <a:pt x="1114126" y="1"/>
                    <a:pt x="1261790" y="17430"/>
                    <a:pt x="1395703" y="50909"/>
                  </a:cubicBezTo>
                  <a:cubicBezTo>
                    <a:pt x="1722429" y="132591"/>
                    <a:pt x="1928814" y="299560"/>
                    <a:pt x="1928813" y="482206"/>
                  </a:cubicBezTo>
                  <a:cubicBezTo>
                    <a:pt x="1928813" y="664851"/>
                    <a:pt x="1722428" y="831820"/>
                    <a:pt x="1395702" y="913502"/>
                  </a:cubicBezTo>
                  <a:cubicBezTo>
                    <a:pt x="1261789" y="946980"/>
                    <a:pt x="1114126" y="964409"/>
                    <a:pt x="964406" y="964409"/>
                  </a:cubicBezTo>
                  <a:cubicBezTo>
                    <a:pt x="814687" y="964409"/>
                    <a:pt x="667023" y="946980"/>
                    <a:pt x="533110" y="913501"/>
                  </a:cubicBezTo>
                  <a:cubicBezTo>
                    <a:pt x="206384" y="831819"/>
                    <a:pt x="-1" y="664850"/>
                    <a:pt x="0" y="482205"/>
                  </a:cubicBezTo>
                  <a:lnTo>
                    <a:pt x="0" y="482203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58668" tIns="217434" rIns="358668" bIns="217434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2000" kern="1200"/>
            </a:p>
          </p:txBody>
        </p:sp>
        <p:sp>
          <p:nvSpPr>
            <p:cNvPr id="11" name="Полилиния 10"/>
            <p:cNvSpPr/>
            <p:nvPr/>
          </p:nvSpPr>
          <p:spPr>
            <a:xfrm>
              <a:off x="5779935" y="2655584"/>
              <a:ext cx="2007652" cy="2394850"/>
            </a:xfrm>
            <a:custGeom>
              <a:avLst/>
              <a:gdLst>
                <a:gd name="connsiteX0" fmla="*/ 0 w 1928812"/>
                <a:gd name="connsiteY0" fmla="*/ 482203 h 964406"/>
                <a:gd name="connsiteX1" fmla="*/ 533112 w 1928812"/>
                <a:gd name="connsiteY1" fmla="*/ 50908 h 964406"/>
                <a:gd name="connsiteX2" fmla="*/ 964407 w 1928812"/>
                <a:gd name="connsiteY2" fmla="*/ 1 h 964406"/>
                <a:gd name="connsiteX3" fmla="*/ 1395703 w 1928812"/>
                <a:gd name="connsiteY3" fmla="*/ 50909 h 964406"/>
                <a:gd name="connsiteX4" fmla="*/ 1928813 w 1928812"/>
                <a:gd name="connsiteY4" fmla="*/ 482206 h 964406"/>
                <a:gd name="connsiteX5" fmla="*/ 1395702 w 1928812"/>
                <a:gd name="connsiteY5" fmla="*/ 913502 h 964406"/>
                <a:gd name="connsiteX6" fmla="*/ 964406 w 1928812"/>
                <a:gd name="connsiteY6" fmla="*/ 964409 h 964406"/>
                <a:gd name="connsiteX7" fmla="*/ 533110 w 1928812"/>
                <a:gd name="connsiteY7" fmla="*/ 913501 h 964406"/>
                <a:gd name="connsiteX8" fmla="*/ 0 w 1928812"/>
                <a:gd name="connsiteY8" fmla="*/ 482205 h 964406"/>
                <a:gd name="connsiteX9" fmla="*/ 0 w 1928812"/>
                <a:gd name="connsiteY9" fmla="*/ 482203 h 964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28812" h="964406">
                  <a:moveTo>
                    <a:pt x="0" y="482203"/>
                  </a:moveTo>
                  <a:cubicBezTo>
                    <a:pt x="1" y="299558"/>
                    <a:pt x="206386" y="132589"/>
                    <a:pt x="533112" y="50908"/>
                  </a:cubicBezTo>
                  <a:cubicBezTo>
                    <a:pt x="667025" y="17430"/>
                    <a:pt x="814688" y="1"/>
                    <a:pt x="964407" y="1"/>
                  </a:cubicBezTo>
                  <a:cubicBezTo>
                    <a:pt x="1114126" y="1"/>
                    <a:pt x="1261790" y="17430"/>
                    <a:pt x="1395703" y="50909"/>
                  </a:cubicBezTo>
                  <a:cubicBezTo>
                    <a:pt x="1722429" y="132591"/>
                    <a:pt x="1928814" y="299560"/>
                    <a:pt x="1928813" y="482206"/>
                  </a:cubicBezTo>
                  <a:cubicBezTo>
                    <a:pt x="1928813" y="664851"/>
                    <a:pt x="1722428" y="831820"/>
                    <a:pt x="1395702" y="913502"/>
                  </a:cubicBezTo>
                  <a:cubicBezTo>
                    <a:pt x="1261789" y="946980"/>
                    <a:pt x="1114126" y="964409"/>
                    <a:pt x="964406" y="964409"/>
                  </a:cubicBezTo>
                  <a:cubicBezTo>
                    <a:pt x="814687" y="964409"/>
                    <a:pt x="667023" y="946980"/>
                    <a:pt x="533110" y="913501"/>
                  </a:cubicBezTo>
                  <a:cubicBezTo>
                    <a:pt x="206384" y="831819"/>
                    <a:pt x="-1" y="664850"/>
                    <a:pt x="0" y="482205"/>
                  </a:cubicBezTo>
                  <a:lnTo>
                    <a:pt x="0" y="482203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58668" tIns="217434" rIns="358668" bIns="217434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2000" kern="1200"/>
            </a:p>
          </p:txBody>
        </p:sp>
        <p:sp>
          <p:nvSpPr>
            <p:cNvPr id="13" name="Полилиния 12"/>
            <p:cNvSpPr/>
            <p:nvPr/>
          </p:nvSpPr>
          <p:spPr>
            <a:xfrm>
              <a:off x="1059891" y="2702211"/>
              <a:ext cx="2249853" cy="2476200"/>
            </a:xfrm>
            <a:custGeom>
              <a:avLst/>
              <a:gdLst>
                <a:gd name="connsiteX0" fmla="*/ 0 w 1928812"/>
                <a:gd name="connsiteY0" fmla="*/ 482203 h 964406"/>
                <a:gd name="connsiteX1" fmla="*/ 533112 w 1928812"/>
                <a:gd name="connsiteY1" fmla="*/ 50908 h 964406"/>
                <a:gd name="connsiteX2" fmla="*/ 964407 w 1928812"/>
                <a:gd name="connsiteY2" fmla="*/ 1 h 964406"/>
                <a:gd name="connsiteX3" fmla="*/ 1395703 w 1928812"/>
                <a:gd name="connsiteY3" fmla="*/ 50909 h 964406"/>
                <a:gd name="connsiteX4" fmla="*/ 1928813 w 1928812"/>
                <a:gd name="connsiteY4" fmla="*/ 482206 h 964406"/>
                <a:gd name="connsiteX5" fmla="*/ 1395702 w 1928812"/>
                <a:gd name="connsiteY5" fmla="*/ 913502 h 964406"/>
                <a:gd name="connsiteX6" fmla="*/ 964406 w 1928812"/>
                <a:gd name="connsiteY6" fmla="*/ 964409 h 964406"/>
                <a:gd name="connsiteX7" fmla="*/ 533110 w 1928812"/>
                <a:gd name="connsiteY7" fmla="*/ 913501 h 964406"/>
                <a:gd name="connsiteX8" fmla="*/ 0 w 1928812"/>
                <a:gd name="connsiteY8" fmla="*/ 482205 h 964406"/>
                <a:gd name="connsiteX9" fmla="*/ 0 w 1928812"/>
                <a:gd name="connsiteY9" fmla="*/ 482203 h 964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28812" h="964406">
                  <a:moveTo>
                    <a:pt x="0" y="482203"/>
                  </a:moveTo>
                  <a:cubicBezTo>
                    <a:pt x="1" y="299558"/>
                    <a:pt x="206386" y="132589"/>
                    <a:pt x="533112" y="50908"/>
                  </a:cubicBezTo>
                  <a:cubicBezTo>
                    <a:pt x="667025" y="17430"/>
                    <a:pt x="814688" y="1"/>
                    <a:pt x="964407" y="1"/>
                  </a:cubicBezTo>
                  <a:cubicBezTo>
                    <a:pt x="1114126" y="1"/>
                    <a:pt x="1261790" y="17430"/>
                    <a:pt x="1395703" y="50909"/>
                  </a:cubicBezTo>
                  <a:cubicBezTo>
                    <a:pt x="1722429" y="132591"/>
                    <a:pt x="1928814" y="299560"/>
                    <a:pt x="1928813" y="482206"/>
                  </a:cubicBezTo>
                  <a:cubicBezTo>
                    <a:pt x="1928813" y="664851"/>
                    <a:pt x="1722428" y="831820"/>
                    <a:pt x="1395702" y="913502"/>
                  </a:cubicBezTo>
                  <a:cubicBezTo>
                    <a:pt x="1261789" y="946980"/>
                    <a:pt x="1114126" y="964409"/>
                    <a:pt x="964406" y="964409"/>
                  </a:cubicBezTo>
                  <a:cubicBezTo>
                    <a:pt x="814687" y="964409"/>
                    <a:pt x="667023" y="946980"/>
                    <a:pt x="533110" y="913501"/>
                  </a:cubicBezTo>
                  <a:cubicBezTo>
                    <a:pt x="206384" y="831819"/>
                    <a:pt x="-1" y="664850"/>
                    <a:pt x="0" y="482205"/>
                  </a:cubicBezTo>
                  <a:lnTo>
                    <a:pt x="0" y="482203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58668" tIns="217434" rIns="358668" bIns="217434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2000" kern="1200" dirty="0"/>
            </a:p>
          </p:txBody>
        </p:sp>
        <p:sp>
          <p:nvSpPr>
            <p:cNvPr id="14" name="Полилиния 13"/>
            <p:cNvSpPr/>
            <p:nvPr/>
          </p:nvSpPr>
          <p:spPr>
            <a:xfrm rot="20439045">
              <a:off x="5593769" y="4758785"/>
              <a:ext cx="520417" cy="413044"/>
            </a:xfrm>
            <a:custGeom>
              <a:avLst/>
              <a:gdLst>
                <a:gd name="connsiteX0" fmla="*/ 0 w 636822"/>
                <a:gd name="connsiteY0" fmla="*/ 168771 h 337542"/>
                <a:gd name="connsiteX1" fmla="*/ 168771 w 636822"/>
                <a:gd name="connsiteY1" fmla="*/ 0 h 337542"/>
                <a:gd name="connsiteX2" fmla="*/ 168771 w 636822"/>
                <a:gd name="connsiteY2" fmla="*/ 67508 h 337542"/>
                <a:gd name="connsiteX3" fmla="*/ 468051 w 636822"/>
                <a:gd name="connsiteY3" fmla="*/ 67508 h 337542"/>
                <a:gd name="connsiteX4" fmla="*/ 468051 w 636822"/>
                <a:gd name="connsiteY4" fmla="*/ 0 h 337542"/>
                <a:gd name="connsiteX5" fmla="*/ 636822 w 636822"/>
                <a:gd name="connsiteY5" fmla="*/ 168771 h 337542"/>
                <a:gd name="connsiteX6" fmla="*/ 468051 w 636822"/>
                <a:gd name="connsiteY6" fmla="*/ 337542 h 337542"/>
                <a:gd name="connsiteX7" fmla="*/ 468051 w 636822"/>
                <a:gd name="connsiteY7" fmla="*/ 270034 h 337542"/>
                <a:gd name="connsiteX8" fmla="*/ 168771 w 636822"/>
                <a:gd name="connsiteY8" fmla="*/ 270034 h 337542"/>
                <a:gd name="connsiteX9" fmla="*/ 168771 w 636822"/>
                <a:gd name="connsiteY9" fmla="*/ 337542 h 337542"/>
                <a:gd name="connsiteX10" fmla="*/ 0 w 636822"/>
                <a:gd name="connsiteY10" fmla="*/ 168771 h 337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36822" h="337542">
                  <a:moveTo>
                    <a:pt x="636822" y="168771"/>
                  </a:moveTo>
                  <a:lnTo>
                    <a:pt x="468051" y="337542"/>
                  </a:lnTo>
                  <a:lnTo>
                    <a:pt x="468051" y="270034"/>
                  </a:lnTo>
                  <a:lnTo>
                    <a:pt x="168771" y="270034"/>
                  </a:lnTo>
                  <a:lnTo>
                    <a:pt x="168771" y="337542"/>
                  </a:lnTo>
                  <a:lnTo>
                    <a:pt x="0" y="168771"/>
                  </a:lnTo>
                  <a:lnTo>
                    <a:pt x="168771" y="0"/>
                  </a:lnTo>
                  <a:lnTo>
                    <a:pt x="168771" y="67508"/>
                  </a:lnTo>
                  <a:lnTo>
                    <a:pt x="468051" y="67508"/>
                  </a:lnTo>
                  <a:lnTo>
                    <a:pt x="468051" y="0"/>
                  </a:lnTo>
                  <a:lnTo>
                    <a:pt x="636822" y="168771"/>
                  </a:lnTo>
                  <a:close/>
                </a:path>
              </a:pathLst>
            </a:cu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01263" tIns="67508" rIns="101263" bIns="67508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400" kern="1200"/>
            </a:p>
          </p:txBody>
        </p:sp>
        <p:sp>
          <p:nvSpPr>
            <p:cNvPr id="15" name="Полилиния 14"/>
            <p:cNvSpPr/>
            <p:nvPr/>
          </p:nvSpPr>
          <p:spPr>
            <a:xfrm>
              <a:off x="1497898" y="162519"/>
              <a:ext cx="2026715" cy="2211318"/>
            </a:xfrm>
            <a:custGeom>
              <a:avLst/>
              <a:gdLst>
                <a:gd name="connsiteX0" fmla="*/ 0 w 1928812"/>
                <a:gd name="connsiteY0" fmla="*/ 482203 h 964406"/>
                <a:gd name="connsiteX1" fmla="*/ 533112 w 1928812"/>
                <a:gd name="connsiteY1" fmla="*/ 50908 h 964406"/>
                <a:gd name="connsiteX2" fmla="*/ 964407 w 1928812"/>
                <a:gd name="connsiteY2" fmla="*/ 1 h 964406"/>
                <a:gd name="connsiteX3" fmla="*/ 1395703 w 1928812"/>
                <a:gd name="connsiteY3" fmla="*/ 50909 h 964406"/>
                <a:gd name="connsiteX4" fmla="*/ 1928813 w 1928812"/>
                <a:gd name="connsiteY4" fmla="*/ 482206 h 964406"/>
                <a:gd name="connsiteX5" fmla="*/ 1395702 w 1928812"/>
                <a:gd name="connsiteY5" fmla="*/ 913502 h 964406"/>
                <a:gd name="connsiteX6" fmla="*/ 964406 w 1928812"/>
                <a:gd name="connsiteY6" fmla="*/ 964409 h 964406"/>
                <a:gd name="connsiteX7" fmla="*/ 533110 w 1928812"/>
                <a:gd name="connsiteY7" fmla="*/ 913501 h 964406"/>
                <a:gd name="connsiteX8" fmla="*/ 0 w 1928812"/>
                <a:gd name="connsiteY8" fmla="*/ 482205 h 964406"/>
                <a:gd name="connsiteX9" fmla="*/ 0 w 1928812"/>
                <a:gd name="connsiteY9" fmla="*/ 482203 h 964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28812" h="964406">
                  <a:moveTo>
                    <a:pt x="0" y="482203"/>
                  </a:moveTo>
                  <a:cubicBezTo>
                    <a:pt x="1" y="299558"/>
                    <a:pt x="206386" y="132589"/>
                    <a:pt x="533112" y="50908"/>
                  </a:cubicBezTo>
                  <a:cubicBezTo>
                    <a:pt x="667025" y="17430"/>
                    <a:pt x="814688" y="1"/>
                    <a:pt x="964407" y="1"/>
                  </a:cubicBezTo>
                  <a:cubicBezTo>
                    <a:pt x="1114126" y="1"/>
                    <a:pt x="1261790" y="17430"/>
                    <a:pt x="1395703" y="50909"/>
                  </a:cubicBezTo>
                  <a:cubicBezTo>
                    <a:pt x="1722429" y="132591"/>
                    <a:pt x="1928814" y="299560"/>
                    <a:pt x="1928813" y="482206"/>
                  </a:cubicBezTo>
                  <a:cubicBezTo>
                    <a:pt x="1928813" y="664851"/>
                    <a:pt x="1722428" y="831820"/>
                    <a:pt x="1395702" y="913502"/>
                  </a:cubicBezTo>
                  <a:cubicBezTo>
                    <a:pt x="1261789" y="946980"/>
                    <a:pt x="1114126" y="964409"/>
                    <a:pt x="964406" y="964409"/>
                  </a:cubicBezTo>
                  <a:cubicBezTo>
                    <a:pt x="814687" y="964409"/>
                    <a:pt x="667023" y="946980"/>
                    <a:pt x="533110" y="913501"/>
                  </a:cubicBezTo>
                  <a:cubicBezTo>
                    <a:pt x="206384" y="831819"/>
                    <a:pt x="-1" y="664850"/>
                    <a:pt x="0" y="482205"/>
                  </a:cubicBezTo>
                  <a:lnTo>
                    <a:pt x="0" y="482203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58668" tIns="217434" rIns="358668" bIns="217434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2000" kern="1200"/>
            </a:p>
          </p:txBody>
        </p:sp>
        <p:sp>
          <p:nvSpPr>
            <p:cNvPr id="10" name="Полилиния 9"/>
            <p:cNvSpPr/>
            <p:nvPr/>
          </p:nvSpPr>
          <p:spPr>
            <a:xfrm rot="476328">
              <a:off x="3064754" y="4754881"/>
              <a:ext cx="520417" cy="413042"/>
            </a:xfrm>
            <a:custGeom>
              <a:avLst/>
              <a:gdLst>
                <a:gd name="connsiteX0" fmla="*/ 0 w 636822"/>
                <a:gd name="connsiteY0" fmla="*/ 168771 h 337542"/>
                <a:gd name="connsiteX1" fmla="*/ 168771 w 636822"/>
                <a:gd name="connsiteY1" fmla="*/ 0 h 337542"/>
                <a:gd name="connsiteX2" fmla="*/ 168771 w 636822"/>
                <a:gd name="connsiteY2" fmla="*/ 67508 h 337542"/>
                <a:gd name="connsiteX3" fmla="*/ 468051 w 636822"/>
                <a:gd name="connsiteY3" fmla="*/ 67508 h 337542"/>
                <a:gd name="connsiteX4" fmla="*/ 468051 w 636822"/>
                <a:gd name="connsiteY4" fmla="*/ 0 h 337542"/>
                <a:gd name="connsiteX5" fmla="*/ 636822 w 636822"/>
                <a:gd name="connsiteY5" fmla="*/ 168771 h 337542"/>
                <a:gd name="connsiteX6" fmla="*/ 468051 w 636822"/>
                <a:gd name="connsiteY6" fmla="*/ 337542 h 337542"/>
                <a:gd name="connsiteX7" fmla="*/ 468051 w 636822"/>
                <a:gd name="connsiteY7" fmla="*/ 270034 h 337542"/>
                <a:gd name="connsiteX8" fmla="*/ 168771 w 636822"/>
                <a:gd name="connsiteY8" fmla="*/ 270034 h 337542"/>
                <a:gd name="connsiteX9" fmla="*/ 168771 w 636822"/>
                <a:gd name="connsiteY9" fmla="*/ 337542 h 337542"/>
                <a:gd name="connsiteX10" fmla="*/ 0 w 636822"/>
                <a:gd name="connsiteY10" fmla="*/ 168771 h 337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36822" h="337542">
                  <a:moveTo>
                    <a:pt x="636822" y="168771"/>
                  </a:moveTo>
                  <a:lnTo>
                    <a:pt x="468051" y="337542"/>
                  </a:lnTo>
                  <a:lnTo>
                    <a:pt x="468051" y="270034"/>
                  </a:lnTo>
                  <a:lnTo>
                    <a:pt x="168771" y="270034"/>
                  </a:lnTo>
                  <a:lnTo>
                    <a:pt x="168771" y="337542"/>
                  </a:lnTo>
                  <a:lnTo>
                    <a:pt x="0" y="168771"/>
                  </a:lnTo>
                  <a:lnTo>
                    <a:pt x="168771" y="0"/>
                  </a:lnTo>
                  <a:lnTo>
                    <a:pt x="168771" y="67508"/>
                  </a:lnTo>
                  <a:lnTo>
                    <a:pt x="468051" y="67508"/>
                  </a:lnTo>
                  <a:lnTo>
                    <a:pt x="468051" y="0"/>
                  </a:lnTo>
                  <a:lnTo>
                    <a:pt x="636822" y="168771"/>
                  </a:lnTo>
                  <a:close/>
                </a:path>
              </a:pathLst>
            </a:cu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01263" tIns="67507" rIns="101264" bIns="67508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400" kern="1200"/>
            </a:p>
          </p:txBody>
        </p:sp>
      </p:grpSp>
      <p:sp>
        <p:nvSpPr>
          <p:cNvPr id="17" name="Полилиния 16"/>
          <p:cNvSpPr/>
          <p:nvPr/>
        </p:nvSpPr>
        <p:spPr>
          <a:xfrm>
            <a:off x="3419872" y="4221088"/>
            <a:ext cx="2727545" cy="2475656"/>
          </a:xfrm>
          <a:custGeom>
            <a:avLst/>
            <a:gdLst>
              <a:gd name="connsiteX0" fmla="*/ 0 w 1928812"/>
              <a:gd name="connsiteY0" fmla="*/ 482203 h 964406"/>
              <a:gd name="connsiteX1" fmla="*/ 533112 w 1928812"/>
              <a:gd name="connsiteY1" fmla="*/ 50908 h 964406"/>
              <a:gd name="connsiteX2" fmla="*/ 964407 w 1928812"/>
              <a:gd name="connsiteY2" fmla="*/ 1 h 964406"/>
              <a:gd name="connsiteX3" fmla="*/ 1395703 w 1928812"/>
              <a:gd name="connsiteY3" fmla="*/ 50909 h 964406"/>
              <a:gd name="connsiteX4" fmla="*/ 1928813 w 1928812"/>
              <a:gd name="connsiteY4" fmla="*/ 482206 h 964406"/>
              <a:gd name="connsiteX5" fmla="*/ 1395702 w 1928812"/>
              <a:gd name="connsiteY5" fmla="*/ 913502 h 964406"/>
              <a:gd name="connsiteX6" fmla="*/ 964406 w 1928812"/>
              <a:gd name="connsiteY6" fmla="*/ 964409 h 964406"/>
              <a:gd name="connsiteX7" fmla="*/ 533110 w 1928812"/>
              <a:gd name="connsiteY7" fmla="*/ 913501 h 964406"/>
              <a:gd name="connsiteX8" fmla="*/ 0 w 1928812"/>
              <a:gd name="connsiteY8" fmla="*/ 482205 h 964406"/>
              <a:gd name="connsiteX9" fmla="*/ 0 w 1928812"/>
              <a:gd name="connsiteY9" fmla="*/ 482203 h 964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928812" h="964406">
                <a:moveTo>
                  <a:pt x="0" y="482203"/>
                </a:moveTo>
                <a:cubicBezTo>
                  <a:pt x="1" y="299558"/>
                  <a:pt x="206386" y="132589"/>
                  <a:pt x="533112" y="50908"/>
                </a:cubicBezTo>
                <a:cubicBezTo>
                  <a:pt x="667025" y="17430"/>
                  <a:pt x="814688" y="1"/>
                  <a:pt x="964407" y="1"/>
                </a:cubicBezTo>
                <a:cubicBezTo>
                  <a:pt x="1114126" y="1"/>
                  <a:pt x="1261790" y="17430"/>
                  <a:pt x="1395703" y="50909"/>
                </a:cubicBezTo>
                <a:cubicBezTo>
                  <a:pt x="1722429" y="132591"/>
                  <a:pt x="1928814" y="299560"/>
                  <a:pt x="1928813" y="482206"/>
                </a:cubicBezTo>
                <a:cubicBezTo>
                  <a:pt x="1928813" y="664851"/>
                  <a:pt x="1722428" y="831820"/>
                  <a:pt x="1395702" y="913502"/>
                </a:cubicBezTo>
                <a:cubicBezTo>
                  <a:pt x="1261789" y="946980"/>
                  <a:pt x="1114126" y="964409"/>
                  <a:pt x="964406" y="964409"/>
                </a:cubicBezTo>
                <a:cubicBezTo>
                  <a:pt x="814687" y="964409"/>
                  <a:pt x="667023" y="946980"/>
                  <a:pt x="533110" y="913501"/>
                </a:cubicBezTo>
                <a:cubicBezTo>
                  <a:pt x="206384" y="831819"/>
                  <a:pt x="-1" y="664850"/>
                  <a:pt x="0" y="482205"/>
                </a:cubicBezTo>
                <a:lnTo>
                  <a:pt x="0" y="482203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58668" tIns="217434" rIns="358668" bIns="217434" numCol="1" spcCol="1270" anchor="ctr" anchorCtr="0">
            <a:noAutofit/>
          </a:bodyPr>
          <a:lstStyle/>
          <a:p>
            <a:pPr algn="ctr"/>
            <a:r>
              <a:rPr lang="ru-RU" sz="2000" dirty="0" smtClean="0">
                <a:solidFill>
                  <a:schemeClr val="tx1"/>
                </a:solidFill>
              </a:rPr>
              <a:t>Комплекс игр и упражнений </a:t>
            </a:r>
          </a:p>
          <a:p>
            <a:pPr algn="ctr"/>
            <a:r>
              <a:rPr lang="ru-RU" sz="2000" dirty="0" smtClean="0">
                <a:solidFill>
                  <a:schemeClr val="tx1"/>
                </a:solidFill>
              </a:rPr>
              <a:t>(25-30 минут).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971600" y="980728"/>
            <a:ext cx="21602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Сбор и движение</a:t>
            </a:r>
          </a:p>
          <a:p>
            <a:pPr algn="ctr"/>
            <a:r>
              <a:rPr lang="ru-RU" dirty="0" smtClean="0"/>
              <a:t> до первого привала </a:t>
            </a:r>
          </a:p>
          <a:p>
            <a:pPr algn="ctr"/>
            <a:r>
              <a:rPr lang="ru-RU" dirty="0" smtClean="0"/>
              <a:t>(15-30 минут)</a:t>
            </a:r>
            <a:endParaRPr lang="ru-RU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611560" y="4293096"/>
            <a:ext cx="208823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Остановка, привал </a:t>
            </a:r>
          </a:p>
          <a:p>
            <a:pPr algn="ctr"/>
            <a:r>
              <a:rPr lang="ru-RU" dirty="0" smtClean="0"/>
              <a:t>(10-20 минут). </a:t>
            </a:r>
          </a:p>
          <a:p>
            <a:pPr algn="ctr"/>
            <a:r>
              <a:rPr lang="ru-RU" dirty="0" smtClean="0"/>
              <a:t>Природоведческая </a:t>
            </a:r>
          </a:p>
          <a:p>
            <a:pPr algn="ctr"/>
            <a:r>
              <a:rPr lang="ru-RU" dirty="0" smtClean="0"/>
              <a:t>деятельность.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6660232" y="4077072"/>
            <a:ext cx="201622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Самостоятельная </a:t>
            </a:r>
          </a:p>
          <a:p>
            <a:pPr algn="ctr"/>
            <a:r>
              <a:rPr lang="ru-RU" dirty="0" smtClean="0"/>
              <a:t>деятельность </a:t>
            </a:r>
          </a:p>
          <a:p>
            <a:pPr algn="ctr"/>
            <a:r>
              <a:rPr lang="ru-RU" dirty="0" smtClean="0"/>
              <a:t>Детей</a:t>
            </a:r>
          </a:p>
          <a:p>
            <a:pPr algn="ctr"/>
            <a:r>
              <a:rPr lang="ru-RU" dirty="0" smtClean="0"/>
              <a:t> (15-20 минут)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6300192" y="1052736"/>
            <a:ext cx="17281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Сбор детей и </a:t>
            </a:r>
          </a:p>
          <a:p>
            <a:r>
              <a:rPr lang="ru-RU" dirty="0" smtClean="0"/>
              <a:t>возвращение </a:t>
            </a:r>
          </a:p>
          <a:p>
            <a:r>
              <a:rPr lang="ru-RU" dirty="0" smtClean="0"/>
              <a:t>в детский сад</a:t>
            </a:r>
          </a:p>
          <a:p>
            <a:r>
              <a:rPr lang="ru-RU" dirty="0" smtClean="0"/>
              <a:t> (15-30 минут).</a:t>
            </a:r>
          </a:p>
        </p:txBody>
      </p:sp>
      <p:sp>
        <p:nvSpPr>
          <p:cNvPr id="22" name="Полилиния 21"/>
          <p:cNvSpPr/>
          <p:nvPr/>
        </p:nvSpPr>
        <p:spPr>
          <a:xfrm rot="16603052">
            <a:off x="613987" y="2913982"/>
            <a:ext cx="684449" cy="468440"/>
          </a:xfrm>
          <a:custGeom>
            <a:avLst/>
            <a:gdLst>
              <a:gd name="connsiteX0" fmla="*/ 0 w 636822"/>
              <a:gd name="connsiteY0" fmla="*/ 168771 h 337542"/>
              <a:gd name="connsiteX1" fmla="*/ 168771 w 636822"/>
              <a:gd name="connsiteY1" fmla="*/ 0 h 337542"/>
              <a:gd name="connsiteX2" fmla="*/ 168771 w 636822"/>
              <a:gd name="connsiteY2" fmla="*/ 67508 h 337542"/>
              <a:gd name="connsiteX3" fmla="*/ 468051 w 636822"/>
              <a:gd name="connsiteY3" fmla="*/ 67508 h 337542"/>
              <a:gd name="connsiteX4" fmla="*/ 468051 w 636822"/>
              <a:gd name="connsiteY4" fmla="*/ 0 h 337542"/>
              <a:gd name="connsiteX5" fmla="*/ 636822 w 636822"/>
              <a:gd name="connsiteY5" fmla="*/ 168771 h 337542"/>
              <a:gd name="connsiteX6" fmla="*/ 468051 w 636822"/>
              <a:gd name="connsiteY6" fmla="*/ 337542 h 337542"/>
              <a:gd name="connsiteX7" fmla="*/ 468051 w 636822"/>
              <a:gd name="connsiteY7" fmla="*/ 270034 h 337542"/>
              <a:gd name="connsiteX8" fmla="*/ 168771 w 636822"/>
              <a:gd name="connsiteY8" fmla="*/ 270034 h 337542"/>
              <a:gd name="connsiteX9" fmla="*/ 168771 w 636822"/>
              <a:gd name="connsiteY9" fmla="*/ 337542 h 337542"/>
              <a:gd name="connsiteX10" fmla="*/ 0 w 636822"/>
              <a:gd name="connsiteY10" fmla="*/ 168771 h 337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36822" h="337542">
                <a:moveTo>
                  <a:pt x="636822" y="168771"/>
                </a:moveTo>
                <a:lnTo>
                  <a:pt x="468051" y="337542"/>
                </a:lnTo>
                <a:lnTo>
                  <a:pt x="468051" y="270034"/>
                </a:lnTo>
                <a:lnTo>
                  <a:pt x="168771" y="270034"/>
                </a:lnTo>
                <a:lnTo>
                  <a:pt x="168771" y="337542"/>
                </a:lnTo>
                <a:lnTo>
                  <a:pt x="0" y="168771"/>
                </a:lnTo>
                <a:lnTo>
                  <a:pt x="168771" y="0"/>
                </a:lnTo>
                <a:lnTo>
                  <a:pt x="168771" y="67508"/>
                </a:lnTo>
                <a:lnTo>
                  <a:pt x="468051" y="67508"/>
                </a:lnTo>
                <a:lnTo>
                  <a:pt x="468051" y="0"/>
                </a:lnTo>
                <a:lnTo>
                  <a:pt x="636822" y="168771"/>
                </a:lnTo>
                <a:close/>
              </a:path>
            </a:pathLst>
          </a:cu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1263" tIns="67507" rIns="101264" bIns="67508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1400" kern="1200"/>
          </a:p>
        </p:txBody>
      </p:sp>
      <p:sp>
        <p:nvSpPr>
          <p:cNvPr id="23" name="Полилиния 22"/>
          <p:cNvSpPr/>
          <p:nvPr/>
        </p:nvSpPr>
        <p:spPr>
          <a:xfrm rot="4342975">
            <a:off x="7870634" y="2737070"/>
            <a:ext cx="684449" cy="468442"/>
          </a:xfrm>
          <a:custGeom>
            <a:avLst/>
            <a:gdLst>
              <a:gd name="connsiteX0" fmla="*/ 0 w 636822"/>
              <a:gd name="connsiteY0" fmla="*/ 168771 h 337542"/>
              <a:gd name="connsiteX1" fmla="*/ 168771 w 636822"/>
              <a:gd name="connsiteY1" fmla="*/ 0 h 337542"/>
              <a:gd name="connsiteX2" fmla="*/ 168771 w 636822"/>
              <a:gd name="connsiteY2" fmla="*/ 67508 h 337542"/>
              <a:gd name="connsiteX3" fmla="*/ 468051 w 636822"/>
              <a:gd name="connsiteY3" fmla="*/ 67508 h 337542"/>
              <a:gd name="connsiteX4" fmla="*/ 468051 w 636822"/>
              <a:gd name="connsiteY4" fmla="*/ 0 h 337542"/>
              <a:gd name="connsiteX5" fmla="*/ 636822 w 636822"/>
              <a:gd name="connsiteY5" fmla="*/ 168771 h 337542"/>
              <a:gd name="connsiteX6" fmla="*/ 468051 w 636822"/>
              <a:gd name="connsiteY6" fmla="*/ 337542 h 337542"/>
              <a:gd name="connsiteX7" fmla="*/ 468051 w 636822"/>
              <a:gd name="connsiteY7" fmla="*/ 270034 h 337542"/>
              <a:gd name="connsiteX8" fmla="*/ 168771 w 636822"/>
              <a:gd name="connsiteY8" fmla="*/ 270034 h 337542"/>
              <a:gd name="connsiteX9" fmla="*/ 168771 w 636822"/>
              <a:gd name="connsiteY9" fmla="*/ 337542 h 337542"/>
              <a:gd name="connsiteX10" fmla="*/ 0 w 636822"/>
              <a:gd name="connsiteY10" fmla="*/ 168771 h 337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36822" h="337542">
                <a:moveTo>
                  <a:pt x="636822" y="168771"/>
                </a:moveTo>
                <a:lnTo>
                  <a:pt x="468051" y="337542"/>
                </a:lnTo>
                <a:lnTo>
                  <a:pt x="468051" y="270034"/>
                </a:lnTo>
                <a:lnTo>
                  <a:pt x="168771" y="270034"/>
                </a:lnTo>
                <a:lnTo>
                  <a:pt x="168771" y="337542"/>
                </a:lnTo>
                <a:lnTo>
                  <a:pt x="0" y="168771"/>
                </a:lnTo>
                <a:lnTo>
                  <a:pt x="168771" y="0"/>
                </a:lnTo>
                <a:lnTo>
                  <a:pt x="168771" y="67508"/>
                </a:lnTo>
                <a:lnTo>
                  <a:pt x="468051" y="67508"/>
                </a:lnTo>
                <a:lnTo>
                  <a:pt x="468051" y="0"/>
                </a:lnTo>
                <a:lnTo>
                  <a:pt x="636822" y="168771"/>
                </a:lnTo>
                <a:close/>
              </a:path>
            </a:pathLst>
          </a:cu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1263" tIns="67508" rIns="101263" bIns="67508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1400" kern="12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2084</TotalTime>
  <Words>1045</Words>
  <Application>Microsoft Office PowerPoint</Application>
  <PresentationFormat>Экран (4:3)</PresentationFormat>
  <Paragraphs>135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Краеведо -туристическая деятельность в практике дошкольных групп МОАУ «СОШ № 54 г.Орска» </vt:lpstr>
      <vt:lpstr>Слайд 2</vt:lpstr>
      <vt:lpstr>Слайд 3</vt:lpstr>
      <vt:lpstr>Слайд 4</vt:lpstr>
      <vt:lpstr>Основные  задачи  туристической деятельности с дошкольниками:</vt:lpstr>
      <vt:lpstr>Направления краеведо – туристической деятельности</vt:lpstr>
      <vt:lpstr> Прогулки-походы организуются в первую половину дня за счёт времени, отведённого на утреннюю прогулку и физкультурное занятие на воздухе, что позволит детям реализовать свою потребность в ежедневной двигательной активности.   При определении физической нагрузки учитывается ряд факторов: возраст детей, уровень их двигательной активности и подготовленности, состояние здоровья, вид туристской прогулки, погодные и климатические условия.</vt:lpstr>
      <vt:lpstr> Примерный план организации  туристской деятельности в ДОУ </vt:lpstr>
      <vt:lpstr>Слайд 9</vt:lpstr>
      <vt:lpstr>Варианты проведения туристических походов: на улице, в помещении. </vt:lpstr>
      <vt:lpstr>Образовательная деятельность  «Что должно быть в рюкзаке у туриста?» </vt:lpstr>
      <vt:lpstr>Слайд 12</vt:lpstr>
      <vt:lpstr>Слайд 13</vt:lpstr>
      <vt:lpstr>Правила туристят</vt:lpstr>
      <vt:lpstr>Слайд 15</vt:lpstr>
      <vt:lpstr>Слайд 16</vt:lpstr>
      <vt:lpstr>Требования к организации туристической деятельности с детьми 5-7 лет</vt:lpstr>
      <vt:lpstr>Требования к организации туристической деятельности с детьми 5-7 лет</vt:lpstr>
      <vt:lpstr>Слайд 19</vt:lpstr>
      <vt:lpstr>Слайд 20</vt:lpstr>
    </vt:vector>
  </TitlesOfParts>
  <Company>DG Win&amp;Soft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Физкультурно-оздоровительная работа в условиях малокомплектного сада</dc:title>
  <dc:creator>Светлана</dc:creator>
  <cp:lastModifiedBy>Андрей</cp:lastModifiedBy>
  <cp:revision>283</cp:revision>
  <dcterms:created xsi:type="dcterms:W3CDTF">2016-08-20T05:10:21Z</dcterms:created>
  <dcterms:modified xsi:type="dcterms:W3CDTF">2023-09-05T17:14:01Z</dcterms:modified>
</cp:coreProperties>
</file>