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27"/>
  </p:notesMasterIdLst>
  <p:handoutMasterIdLst>
    <p:handoutMasterId r:id="rId28"/>
  </p:handoutMasterIdLst>
  <p:sldIdLst>
    <p:sldId id="264" r:id="rId2"/>
    <p:sldId id="294" r:id="rId3"/>
    <p:sldId id="295" r:id="rId4"/>
    <p:sldId id="265" r:id="rId5"/>
    <p:sldId id="278" r:id="rId6"/>
    <p:sldId id="266" r:id="rId7"/>
    <p:sldId id="267" r:id="rId8"/>
    <p:sldId id="280" r:id="rId9"/>
    <p:sldId id="286" r:id="rId10"/>
    <p:sldId id="282" r:id="rId11"/>
    <p:sldId id="274" r:id="rId12"/>
    <p:sldId id="283" r:id="rId13"/>
    <p:sldId id="292" r:id="rId14"/>
    <p:sldId id="293" r:id="rId15"/>
    <p:sldId id="273" r:id="rId16"/>
    <p:sldId id="272" r:id="rId17"/>
    <p:sldId id="284" r:id="rId18"/>
    <p:sldId id="285" r:id="rId19"/>
    <p:sldId id="275" r:id="rId20"/>
    <p:sldId id="289" r:id="rId21"/>
    <p:sldId id="277" r:id="rId22"/>
    <p:sldId id="271" r:id="rId23"/>
    <p:sldId id="287" r:id="rId24"/>
    <p:sldId id="288" r:id="rId25"/>
    <p:sldId id="276" r:id="rId26"/>
  </p:sldIdLst>
  <p:sldSz cx="9144000" cy="6858000" type="screen4x3"/>
  <p:notesSz cx="6858000" cy="9144000"/>
  <p:custDataLst>
    <p:tags r:id="rId29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7779B"/>
    <a:srgbClr val="04374A"/>
    <a:srgbClr val="3399FF"/>
    <a:srgbClr val="666699"/>
    <a:srgbClr val="E590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620" autoAdjust="0"/>
    <p:restoredTop sz="84583" autoAdjust="0"/>
  </p:normalViewPr>
  <p:slideViewPr>
    <p:cSldViewPr>
      <p:cViewPr>
        <p:scale>
          <a:sx n="74" d="100"/>
          <a:sy n="74" d="100"/>
        </p:scale>
        <p:origin x="-1546" y="19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8" d="100"/>
          <a:sy n="68" d="100"/>
        </p:scale>
        <p:origin x="-3492" y="-10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6663A1-BE93-4F19-BCAE-33E954C20B2B}" type="datetimeFigureOut">
              <a:rPr lang="ru-RU" smtClean="0"/>
              <a:t>12.09.2024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0DF26E-F902-4582-B614-0C9EE35F21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32833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0C0431-2448-4DC3-AF70-2785FBE2C445}" type="datetimeFigureOut">
              <a:rPr lang="ru-RU" smtClean="0"/>
              <a:t>12.09.2024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4341FE-AE5C-47F1-8FD8-47C4A673A8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61190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48A96-E1BB-4C8F-80B2-32A47A48A9D5}" type="datetimeFigureOut">
              <a:rPr lang="ru-RU" smtClean="0"/>
              <a:pPr/>
              <a:t>12.09.2024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90494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48A96-E1BB-4C8F-80B2-32A47A48A9D5}" type="datetimeFigureOut">
              <a:rPr lang="ru-RU" smtClean="0"/>
              <a:pPr/>
              <a:t>12.09.2024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2339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48A96-E1BB-4C8F-80B2-32A47A48A9D5}" type="datetimeFigureOut">
              <a:rPr lang="ru-RU" smtClean="0"/>
              <a:pPr/>
              <a:t>12.09.2024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5870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 userDrawn="1"/>
        </p:nvGrpSpPr>
        <p:grpSpPr>
          <a:xfrm>
            <a:off x="142844" y="0"/>
            <a:ext cx="9001156" cy="6858000"/>
            <a:chOff x="142844" y="0"/>
            <a:chExt cx="9001156" cy="6858000"/>
          </a:xfrm>
        </p:grpSpPr>
        <p:grpSp>
          <p:nvGrpSpPr>
            <p:cNvPr id="8" name="Группа 19"/>
            <p:cNvGrpSpPr/>
            <p:nvPr userDrawn="1"/>
          </p:nvGrpSpPr>
          <p:grpSpPr>
            <a:xfrm>
              <a:off x="571472" y="0"/>
              <a:ext cx="8072494" cy="811209"/>
              <a:chOff x="571472" y="0"/>
              <a:chExt cx="8072494" cy="811209"/>
            </a:xfrm>
          </p:grpSpPr>
          <p:pic>
            <p:nvPicPr>
              <p:cNvPr id="22" name="Picture 20" descr="http://www.coollady.ru/pic/0003/068/48_1.jpg"/>
              <p:cNvPicPr>
                <a:picLocks noChangeAspect="1" noChangeArrowheads="1"/>
              </p:cNvPicPr>
              <p:nvPr userDrawn="1"/>
            </p:nvPicPr>
            <p:blipFill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lum contrast="20000"/>
              </a:blip>
              <a:srcRect/>
              <a:stretch>
                <a:fillRect/>
              </a:stretch>
            </p:blipFill>
            <p:spPr bwMode="auto">
              <a:xfrm>
                <a:off x="571472" y="0"/>
                <a:ext cx="2071702" cy="811209"/>
              </a:xfrm>
              <a:prstGeom prst="rect">
                <a:avLst/>
              </a:prstGeom>
              <a:noFill/>
            </p:spPr>
          </p:pic>
          <p:pic>
            <p:nvPicPr>
              <p:cNvPr id="23" name="Picture 20" descr="http://www.coollady.ru/pic/0003/068/48_1.jpg"/>
              <p:cNvPicPr>
                <a:picLocks noChangeAspect="1" noChangeArrowheads="1"/>
              </p:cNvPicPr>
              <p:nvPr userDrawn="1"/>
            </p:nvPicPr>
            <p:blipFill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lum contrast="20000"/>
              </a:blip>
              <a:srcRect/>
              <a:stretch>
                <a:fillRect/>
              </a:stretch>
            </p:blipFill>
            <p:spPr bwMode="auto">
              <a:xfrm>
                <a:off x="2571736" y="0"/>
                <a:ext cx="2071702" cy="811209"/>
              </a:xfrm>
              <a:prstGeom prst="rect">
                <a:avLst/>
              </a:prstGeom>
              <a:noFill/>
            </p:spPr>
          </p:pic>
          <p:pic>
            <p:nvPicPr>
              <p:cNvPr id="24" name="Picture 20" descr="http://www.coollady.ru/pic/0003/068/48_1.jpg"/>
              <p:cNvPicPr>
                <a:picLocks noChangeAspect="1" noChangeArrowheads="1"/>
              </p:cNvPicPr>
              <p:nvPr userDrawn="1"/>
            </p:nvPicPr>
            <p:blipFill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lum contrast="20000"/>
              </a:blip>
              <a:srcRect/>
              <a:stretch>
                <a:fillRect/>
              </a:stretch>
            </p:blipFill>
            <p:spPr bwMode="auto">
              <a:xfrm>
                <a:off x="4500562" y="0"/>
                <a:ext cx="2071702" cy="811209"/>
              </a:xfrm>
              <a:prstGeom prst="rect">
                <a:avLst/>
              </a:prstGeom>
              <a:noFill/>
            </p:spPr>
          </p:pic>
          <p:pic>
            <p:nvPicPr>
              <p:cNvPr id="25" name="Picture 20" descr="http://www.coollady.ru/pic/0003/068/48_1.jpg"/>
              <p:cNvPicPr>
                <a:picLocks noChangeAspect="1" noChangeArrowheads="1"/>
              </p:cNvPicPr>
              <p:nvPr userDrawn="1"/>
            </p:nvPicPr>
            <p:blipFill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lum contrast="20000"/>
              </a:blip>
              <a:srcRect/>
              <a:stretch>
                <a:fillRect/>
              </a:stretch>
            </p:blipFill>
            <p:spPr bwMode="auto">
              <a:xfrm>
                <a:off x="6572264" y="0"/>
                <a:ext cx="2071702" cy="811209"/>
              </a:xfrm>
              <a:prstGeom prst="rect">
                <a:avLst/>
              </a:prstGeom>
              <a:noFill/>
            </p:spPr>
          </p:pic>
        </p:grpSp>
        <p:grpSp>
          <p:nvGrpSpPr>
            <p:cNvPr id="9" name="Группа 20"/>
            <p:cNvGrpSpPr/>
            <p:nvPr userDrawn="1"/>
          </p:nvGrpSpPr>
          <p:grpSpPr>
            <a:xfrm>
              <a:off x="500034" y="6046791"/>
              <a:ext cx="8072494" cy="811209"/>
              <a:chOff x="571472" y="0"/>
              <a:chExt cx="8072494" cy="811209"/>
            </a:xfrm>
          </p:grpSpPr>
          <p:pic>
            <p:nvPicPr>
              <p:cNvPr id="18" name="Picture 20" descr="http://www.coollady.ru/pic/0003/068/48_1.jpg"/>
              <p:cNvPicPr>
                <a:picLocks noChangeAspect="1" noChangeArrowheads="1"/>
              </p:cNvPicPr>
              <p:nvPr userDrawn="1"/>
            </p:nvPicPr>
            <p:blipFill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lum contrast="20000"/>
              </a:blip>
              <a:srcRect/>
              <a:stretch>
                <a:fillRect/>
              </a:stretch>
            </p:blipFill>
            <p:spPr bwMode="auto">
              <a:xfrm>
                <a:off x="571472" y="0"/>
                <a:ext cx="2071702" cy="811209"/>
              </a:xfrm>
              <a:prstGeom prst="rect">
                <a:avLst/>
              </a:prstGeom>
              <a:noFill/>
            </p:spPr>
          </p:pic>
          <p:pic>
            <p:nvPicPr>
              <p:cNvPr id="19" name="Picture 20" descr="http://www.coollady.ru/pic/0003/068/48_1.jpg"/>
              <p:cNvPicPr>
                <a:picLocks noChangeAspect="1" noChangeArrowheads="1"/>
              </p:cNvPicPr>
              <p:nvPr userDrawn="1"/>
            </p:nvPicPr>
            <p:blipFill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lum contrast="20000"/>
              </a:blip>
              <a:srcRect/>
              <a:stretch>
                <a:fillRect/>
              </a:stretch>
            </p:blipFill>
            <p:spPr bwMode="auto">
              <a:xfrm>
                <a:off x="2571736" y="0"/>
                <a:ext cx="2071702" cy="811209"/>
              </a:xfrm>
              <a:prstGeom prst="rect">
                <a:avLst/>
              </a:prstGeom>
              <a:noFill/>
            </p:spPr>
          </p:pic>
          <p:pic>
            <p:nvPicPr>
              <p:cNvPr id="20" name="Picture 20" descr="http://www.coollady.ru/pic/0003/068/48_1.jpg"/>
              <p:cNvPicPr>
                <a:picLocks noChangeAspect="1" noChangeArrowheads="1"/>
              </p:cNvPicPr>
              <p:nvPr userDrawn="1"/>
            </p:nvPicPr>
            <p:blipFill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lum contrast="20000"/>
              </a:blip>
              <a:srcRect/>
              <a:stretch>
                <a:fillRect/>
              </a:stretch>
            </p:blipFill>
            <p:spPr bwMode="auto">
              <a:xfrm>
                <a:off x="4500562" y="0"/>
                <a:ext cx="2071702" cy="811209"/>
              </a:xfrm>
              <a:prstGeom prst="rect">
                <a:avLst/>
              </a:prstGeom>
              <a:noFill/>
            </p:spPr>
          </p:pic>
          <p:pic>
            <p:nvPicPr>
              <p:cNvPr id="21" name="Picture 20" descr="http://www.coollady.ru/pic/0003/068/48_1.jpg"/>
              <p:cNvPicPr>
                <a:picLocks noChangeAspect="1" noChangeArrowheads="1"/>
              </p:cNvPicPr>
              <p:nvPr userDrawn="1"/>
            </p:nvPicPr>
            <p:blipFill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lum contrast="20000"/>
              </a:blip>
              <a:srcRect/>
              <a:stretch>
                <a:fillRect/>
              </a:stretch>
            </p:blipFill>
            <p:spPr bwMode="auto">
              <a:xfrm>
                <a:off x="6572264" y="0"/>
                <a:ext cx="2071702" cy="811209"/>
              </a:xfrm>
              <a:prstGeom prst="rect">
                <a:avLst/>
              </a:prstGeom>
              <a:noFill/>
            </p:spPr>
          </p:pic>
        </p:grpSp>
        <p:grpSp>
          <p:nvGrpSpPr>
            <p:cNvPr id="10" name="Группа 30"/>
            <p:cNvGrpSpPr/>
            <p:nvPr userDrawn="1"/>
          </p:nvGrpSpPr>
          <p:grpSpPr>
            <a:xfrm>
              <a:off x="142844" y="500018"/>
              <a:ext cx="811209" cy="6357982"/>
              <a:chOff x="357157" y="1214422"/>
              <a:chExt cx="811209" cy="6072230"/>
            </a:xfrm>
          </p:grpSpPr>
          <p:pic>
            <p:nvPicPr>
              <p:cNvPr id="15" name="Picture 20" descr="http://www.coollady.ru/pic/0003/068/48_1.jpg"/>
              <p:cNvPicPr>
                <a:picLocks noChangeAspect="1" noChangeArrowheads="1"/>
              </p:cNvPicPr>
              <p:nvPr userDrawn="1"/>
            </p:nvPicPr>
            <p:blipFill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lum contrast="20000"/>
              </a:blip>
              <a:srcRect/>
              <a:stretch>
                <a:fillRect/>
              </a:stretch>
            </p:blipFill>
            <p:spPr bwMode="auto">
              <a:xfrm rot="5400000">
                <a:off x="-273089" y="1844668"/>
                <a:ext cx="2071702" cy="811209"/>
              </a:xfrm>
              <a:prstGeom prst="rect">
                <a:avLst/>
              </a:prstGeom>
              <a:noFill/>
            </p:spPr>
          </p:pic>
          <p:pic>
            <p:nvPicPr>
              <p:cNvPr id="16" name="Picture 20" descr="http://www.coollady.ru/pic/0003/068/48_1.jpg"/>
              <p:cNvPicPr>
                <a:picLocks noChangeAspect="1" noChangeArrowheads="1"/>
              </p:cNvPicPr>
              <p:nvPr userDrawn="1"/>
            </p:nvPicPr>
            <p:blipFill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lum contrast="20000"/>
              </a:blip>
              <a:srcRect/>
              <a:stretch>
                <a:fillRect/>
              </a:stretch>
            </p:blipFill>
            <p:spPr bwMode="auto">
              <a:xfrm rot="5400000">
                <a:off x="-273089" y="3773494"/>
                <a:ext cx="2071702" cy="811209"/>
              </a:xfrm>
              <a:prstGeom prst="rect">
                <a:avLst/>
              </a:prstGeom>
              <a:noFill/>
            </p:spPr>
          </p:pic>
          <p:pic>
            <p:nvPicPr>
              <p:cNvPr id="17" name="Picture 20" descr="http://www.coollady.ru/pic/0003/068/48_1.jpg"/>
              <p:cNvPicPr>
                <a:picLocks noChangeAspect="1" noChangeArrowheads="1"/>
              </p:cNvPicPr>
              <p:nvPr userDrawn="1"/>
            </p:nvPicPr>
            <p:blipFill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lum contrast="20000"/>
              </a:blip>
              <a:srcRect/>
              <a:stretch>
                <a:fillRect/>
              </a:stretch>
            </p:blipFill>
            <p:spPr bwMode="auto">
              <a:xfrm rot="5400000">
                <a:off x="-273089" y="5845196"/>
                <a:ext cx="2071702" cy="811209"/>
              </a:xfrm>
              <a:prstGeom prst="rect">
                <a:avLst/>
              </a:prstGeom>
              <a:noFill/>
            </p:spPr>
          </p:pic>
        </p:grpSp>
        <p:grpSp>
          <p:nvGrpSpPr>
            <p:cNvPr id="11" name="Группа 31"/>
            <p:cNvGrpSpPr/>
            <p:nvPr userDrawn="1"/>
          </p:nvGrpSpPr>
          <p:grpSpPr>
            <a:xfrm>
              <a:off x="8332791" y="285728"/>
              <a:ext cx="811209" cy="6357982"/>
              <a:chOff x="357157" y="1214422"/>
              <a:chExt cx="811209" cy="6072230"/>
            </a:xfrm>
          </p:grpSpPr>
          <p:pic>
            <p:nvPicPr>
              <p:cNvPr id="12" name="Picture 20" descr="http://www.coollady.ru/pic/0003/068/48_1.jpg"/>
              <p:cNvPicPr>
                <a:picLocks noChangeAspect="1" noChangeArrowheads="1"/>
              </p:cNvPicPr>
              <p:nvPr userDrawn="1"/>
            </p:nvPicPr>
            <p:blipFill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lum contrast="20000"/>
              </a:blip>
              <a:srcRect/>
              <a:stretch>
                <a:fillRect/>
              </a:stretch>
            </p:blipFill>
            <p:spPr bwMode="auto">
              <a:xfrm rot="5400000">
                <a:off x="-273089" y="1844668"/>
                <a:ext cx="2071702" cy="811209"/>
              </a:xfrm>
              <a:prstGeom prst="rect">
                <a:avLst/>
              </a:prstGeom>
              <a:noFill/>
            </p:spPr>
          </p:pic>
          <p:pic>
            <p:nvPicPr>
              <p:cNvPr id="13" name="Picture 20" descr="http://www.coollady.ru/pic/0003/068/48_1.jpg"/>
              <p:cNvPicPr>
                <a:picLocks noChangeAspect="1" noChangeArrowheads="1"/>
              </p:cNvPicPr>
              <p:nvPr userDrawn="1"/>
            </p:nvPicPr>
            <p:blipFill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lum contrast="20000"/>
              </a:blip>
              <a:srcRect/>
              <a:stretch>
                <a:fillRect/>
              </a:stretch>
            </p:blipFill>
            <p:spPr bwMode="auto">
              <a:xfrm rot="5400000">
                <a:off x="-273089" y="3773494"/>
                <a:ext cx="2071702" cy="811209"/>
              </a:xfrm>
              <a:prstGeom prst="rect">
                <a:avLst/>
              </a:prstGeom>
              <a:noFill/>
            </p:spPr>
          </p:pic>
          <p:pic>
            <p:nvPicPr>
              <p:cNvPr id="14" name="Picture 20" descr="http://www.coollady.ru/pic/0003/068/48_1.jpg"/>
              <p:cNvPicPr>
                <a:picLocks noChangeAspect="1" noChangeArrowheads="1"/>
              </p:cNvPicPr>
              <p:nvPr userDrawn="1"/>
            </p:nvPicPr>
            <p:blipFill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lum contrast="20000"/>
              </a:blip>
              <a:srcRect/>
              <a:stretch>
                <a:fillRect/>
              </a:stretch>
            </p:blipFill>
            <p:spPr bwMode="auto">
              <a:xfrm rot="5400000">
                <a:off x="-273089" y="5845196"/>
                <a:ext cx="2071702" cy="811209"/>
              </a:xfrm>
              <a:prstGeom prst="rect">
                <a:avLst/>
              </a:prstGeom>
              <a:noFill/>
            </p:spPr>
          </p:pic>
        </p:grpSp>
      </p:grpSp>
    </p:spTree>
    <p:extLst>
      <p:ext uri="{BB962C8B-B14F-4D97-AF65-F5344CB8AC3E}">
        <p14:creationId xmlns:p14="http://schemas.microsoft.com/office/powerpoint/2010/main" val="2466294335"/>
      </p:ext>
    </p:extLst>
  </p:cSld>
  <p:clrMapOvr>
    <a:masterClrMapping/>
  </p:clrMapOvr>
  <p:transition spd="med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12.09.2024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Номер слайда 5"/>
          <p:cNvSpPr txBox="1">
            <a:spLocks/>
          </p:cNvSpPr>
          <p:nvPr userDrawn="1"/>
        </p:nvSpPr>
        <p:spPr>
          <a:xfrm>
            <a:off x="6705600" y="65087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rgbClr val="3399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251520" y="191549"/>
            <a:ext cx="7344816" cy="1224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10" name="Текст 2"/>
          <p:cNvSpPr>
            <a:spLocks noGrp="1"/>
          </p:cNvSpPr>
          <p:nvPr>
            <p:ph idx="1"/>
          </p:nvPr>
        </p:nvSpPr>
        <p:spPr>
          <a:xfrm>
            <a:off x="971600" y="1556792"/>
            <a:ext cx="7344816" cy="46805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43014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48A96-E1BB-4C8F-80B2-32A47A48A9D5}" type="datetimeFigureOut">
              <a:rPr lang="ru-RU" smtClean="0"/>
              <a:pPr/>
              <a:t>12.09.2024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Номер слайда 5"/>
          <p:cNvSpPr txBox="1">
            <a:spLocks/>
          </p:cNvSpPr>
          <p:nvPr userDrawn="1"/>
        </p:nvSpPr>
        <p:spPr>
          <a:xfrm>
            <a:off x="6705600" y="65087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rgbClr val="3399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5198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48A96-E1BB-4C8F-80B2-32A47A48A9D5}" type="datetimeFigureOut">
              <a:rPr lang="ru-RU" smtClean="0"/>
              <a:pPr/>
              <a:t>12.09.2024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2469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48A96-E1BB-4C8F-80B2-32A47A48A9D5}" type="datetimeFigureOut">
              <a:rPr lang="ru-RU" smtClean="0"/>
              <a:pPr/>
              <a:t>12.09.2024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3051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48A96-E1BB-4C8F-80B2-32A47A48A9D5}" type="datetimeFigureOut">
              <a:rPr lang="ru-RU" smtClean="0"/>
              <a:pPr/>
              <a:t>12.09.2024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1648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48A96-E1BB-4C8F-80B2-32A47A48A9D5}" type="datetimeFigureOut">
              <a:rPr lang="ru-RU" smtClean="0"/>
              <a:pPr/>
              <a:t>12.09.2024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914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48A96-E1BB-4C8F-80B2-32A47A48A9D5}" type="datetimeFigureOut">
              <a:rPr lang="ru-RU" smtClean="0"/>
              <a:pPr/>
              <a:t>12.09.2024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1623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48A96-E1BB-4C8F-80B2-32A47A48A9D5}" type="datetimeFigureOut">
              <a:rPr lang="ru-RU" smtClean="0"/>
              <a:pPr/>
              <a:t>12.09.2024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5473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48A96-E1BB-4C8F-80B2-32A47A48A9D5}" type="datetimeFigureOut">
              <a:rPr lang="ru-RU" smtClean="0"/>
              <a:pPr/>
              <a:t>12.09.2024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3013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s://presentation-creation.ru/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12.09.2024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Рисунок 6">
            <a:hlinkClick r:id="rId15"/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0688" y="45855"/>
            <a:ext cx="757762" cy="757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006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4" r:id="rId12"/>
    <p:sldLayoutId id="2147483650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99592" y="2276872"/>
            <a:ext cx="7920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  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655168" y="1415600"/>
            <a:ext cx="6624736" cy="32624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Презентация обобщения опыта </a:t>
            </a:r>
            <a:r>
              <a:rPr lang="ru-RU" sz="2800" b="1" dirty="0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работы</a:t>
            </a:r>
          </a:p>
          <a:p>
            <a:pPr algn="ctr"/>
            <a:r>
              <a:rPr lang="ru-RU" b="1" dirty="0">
                <a:solidFill>
                  <a:srgbClr val="FF0000"/>
                </a:solidFill>
                <a:ea typeface="Calibri"/>
                <a:cs typeface="Times New Roman"/>
              </a:rPr>
              <a:t/>
            </a:r>
            <a:br>
              <a:rPr lang="ru-RU" b="1" dirty="0">
                <a:solidFill>
                  <a:srgbClr val="FF0000"/>
                </a:solidFill>
                <a:ea typeface="Calibri"/>
                <a:cs typeface="Times New Roman"/>
              </a:rPr>
            </a:br>
            <a:r>
              <a:rPr lang="ru-RU" sz="3200" b="1" i="1" dirty="0">
                <a:solidFill>
                  <a:srgbClr val="37779B"/>
                </a:solidFill>
                <a:latin typeface="Times New Roman"/>
                <a:ea typeface="Calibri"/>
                <a:cs typeface="Times New Roman"/>
              </a:rPr>
              <a:t>«Дидактическая игра как средство нравственно-патриотического воспитания дошкольников подготовительной группы через  знакомство с  Малой Родиной»</a:t>
            </a:r>
            <a:endParaRPr lang="ru-RU" sz="7200" b="1" i="1" dirty="0">
              <a:solidFill>
                <a:srgbClr val="0070C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707904" y="5229200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Выполнил: воспитатель </a:t>
            </a:r>
          </a:p>
          <a:p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МДОАУ «Д/с №12» </a:t>
            </a:r>
            <a:r>
              <a:rPr lang="ru-RU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Абзалилова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К.Р.</a:t>
            </a:r>
            <a:endParaRPr lang="en-US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971600" y="836712"/>
            <a:ext cx="74168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дошкольное образовательное автономное учреждение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Детский сад №12 «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Журавушка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комбинированного вида г. Орска»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s://grizly.club/uploads/posts/2023-02/1676213705_grizly-club-p-deti-russkie-klipart-5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591" y="3284984"/>
            <a:ext cx="1989154" cy="2980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2978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15616" y="764704"/>
            <a:ext cx="7056784" cy="108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450215" algn="ctr">
              <a:lnSpc>
                <a:spcPct val="115000"/>
              </a:lnSpc>
            </a:pPr>
            <a:r>
              <a:rPr lang="ru-RU" sz="2800" b="1" i="1" dirty="0" smtClean="0">
                <a:solidFill>
                  <a:srgbClr val="00B050"/>
                </a:solidFill>
                <a:latin typeface="Times New Roman"/>
                <a:ea typeface="Calibri"/>
                <a:cs typeface="Times New Roman"/>
              </a:rPr>
              <a:t>Беседа по ознакомлению с </a:t>
            </a:r>
            <a:r>
              <a:rPr lang="ru-RU" sz="2800" b="1" i="1" dirty="0" err="1" smtClean="0">
                <a:solidFill>
                  <a:srgbClr val="00B050"/>
                </a:solidFill>
                <a:latin typeface="Times New Roman"/>
                <a:ea typeface="Calibri"/>
                <a:cs typeface="Times New Roman"/>
              </a:rPr>
              <a:t>Акбулакской</a:t>
            </a:r>
            <a:r>
              <a:rPr lang="ru-RU" sz="2800" b="1" i="1" dirty="0" smtClean="0">
                <a:solidFill>
                  <a:srgbClr val="00B050"/>
                </a:solidFill>
                <a:latin typeface="Times New Roman"/>
                <a:ea typeface="Calibri"/>
                <a:cs typeface="Times New Roman"/>
              </a:rPr>
              <a:t> глиняной игрушкой</a:t>
            </a:r>
            <a:endParaRPr lang="ru-RU" sz="2000" b="1" i="1" dirty="0">
              <a:solidFill>
                <a:srgbClr val="00B050"/>
              </a:solidFill>
              <a:ea typeface="Calibri"/>
              <a:cs typeface="Times New Roman"/>
            </a:endParaRPr>
          </a:p>
        </p:txBody>
      </p:sp>
      <p:pic>
        <p:nvPicPr>
          <p:cNvPr id="1026" name="Picture 2" descr="https://sun9-14.userapi.com/impg/2Th_WHCTV68w56PWr4BAZtKNzkk1hPDfDuaSXA/7wyP3gcqd_o.jpg?size=2560x1920&amp;quality=95&amp;sign=335b7100ba74893bfe42d784f2f1717e&amp;type=album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70" r="18155"/>
          <a:stretch/>
        </p:blipFill>
        <p:spPr bwMode="auto">
          <a:xfrm>
            <a:off x="899592" y="1916832"/>
            <a:ext cx="4176464" cy="3020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un9-5.userapi.com/impg/b3w86mEhCJh0su45e4Eji5sS51N_cDxEGy7etw/tsyUmcO33Qc.jpg?size=1512x2016&amp;quality=95&amp;sign=23615ebdb49d2e16ca521e9c23ec349d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3" y="2153604"/>
            <a:ext cx="2952328" cy="3936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019154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75656" y="756140"/>
            <a:ext cx="6472926" cy="892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FF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2 Основной этап</a:t>
            </a:r>
          </a:p>
          <a:p>
            <a:r>
              <a:rPr lang="ru-RU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Дидактическая игра «Найди </a:t>
            </a:r>
            <a:r>
              <a:rPr lang="ru-RU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отличия</a:t>
            </a:r>
            <a:r>
              <a:rPr lang="ru-RU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8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 descr="https://sun9-60.userapi.com/impg/b1AcWSugAoR-_xhIdgZfGjSWMWim4MIUVx30yQ/epdrRSLOmMc.jpg?size=2048x2048&amp;quality=95&amp;sign=68b6d959b8dd8308b26cfe1082b1364b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7" y="1556792"/>
            <a:ext cx="4608512" cy="4700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73486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38887" y="620688"/>
            <a:ext cx="648072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Дидактическая игра </a:t>
            </a:r>
            <a:endParaRPr lang="ru-RU" sz="3200" b="1" dirty="0" smtClean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ru-RU" sz="3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«Любимый город»</a:t>
            </a:r>
            <a:endParaRPr lang="ru-RU" sz="32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https://sun9-11.userapi.com/impg/8yk2aG-BsvkLEvXz7oZmhIKE7vDxVlwTCX6eDg/Ee8bFAWXIWQ.jpg?size=1512x2016&amp;quality=95&amp;sign=a996788ccb8dbd8bf80bd2ef029547af&amp;type=album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44" b="8192"/>
          <a:stretch/>
        </p:blipFill>
        <p:spPr bwMode="auto">
          <a:xfrm>
            <a:off x="827584" y="1954068"/>
            <a:ext cx="3817659" cy="3947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sun9-64.userapi.com/impg/5PbnzbY3WIUnI5cmmHDVDQ8hsciC7qGI6ppZHQ/HJ79eStH5kk.jpg?size=1512x2016&amp;quality=95&amp;sign=becd0fe33228695c33fe218dcf85e8de&amp;type=album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68"/>
          <a:stretch/>
        </p:blipFill>
        <p:spPr bwMode="auto">
          <a:xfrm>
            <a:off x="4790187" y="1913930"/>
            <a:ext cx="3537392" cy="3968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99418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38887" y="620688"/>
            <a:ext cx="648072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Дидактическая игра </a:t>
            </a:r>
            <a:endParaRPr lang="ru-RU" sz="3200" b="1" dirty="0" smtClean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ru-RU" sz="3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«Как зовут тебя деревце?»</a:t>
            </a:r>
            <a:endParaRPr lang="ru-RU" sz="32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s://sun9-61.userapi.com/impg/EL6T_BWiop9hqfd85gir6IX5LnOxanz9c2I28g/m26a7Z4PleY.jpg?size=1512x2016&amp;quality=95&amp;sign=a49b71a4e47b34511abccf9226bc4b95&amp;type=album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33" b="4045"/>
          <a:stretch/>
        </p:blipFill>
        <p:spPr bwMode="auto">
          <a:xfrm>
            <a:off x="971600" y="1697906"/>
            <a:ext cx="3581070" cy="4107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un9-26.userapi.com/impg/qF50vOWgoqR-g8Rusub9fXpReUD_uoYDmJBWxQ/FnwXhQ-H4zs.jpg?size=1512x2016&amp;quality=95&amp;sign=d340fd8208790611df7dafddd59ce222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123923" y="1861949"/>
            <a:ext cx="2921586" cy="3895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93878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s://sun9-76.userapi.com/impg/TUipEgsP5p4lZaBbtS40mxzRAyT73D7kgG--rA/eAf6EduMDr4.jpg?size=1512x2016&amp;quality=95&amp;sign=7fe16ade4efc4ec0ad1afbf6847b90a5&amp;type=album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1" t="1722" r="4475" b="-1722"/>
          <a:stretch/>
        </p:blipFill>
        <p:spPr bwMode="auto">
          <a:xfrm rot="16200000">
            <a:off x="1671543" y="868171"/>
            <a:ext cx="2632563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s://sun9-1.userapi.com/impg/_sQBkOrizP_wIA7HwJ8QZLhouhd2LxcaZjKbhw/B53DCN-ABF4.jpg?size=1512x2016&amp;quality=95&amp;sign=b9cd04a4b5419903738b51c7768d46c3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163289" y="3086962"/>
            <a:ext cx="2916324" cy="3888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638887" y="620688"/>
            <a:ext cx="648072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Дидактическая игра </a:t>
            </a:r>
            <a:endParaRPr lang="ru-RU" sz="2800" b="1" dirty="0" smtClean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ru-RU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«Животные Оренбургской области»</a:t>
            </a:r>
            <a:endParaRPr lang="ru-RU" sz="28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86748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sun9-77.userapi.com/impg/AN-WxnqfVuwmXzpUJCbQZ3FwZt70_bAj31G9Lw/BXC21NOeVSo.jpg?size=2048x2048&amp;quality=95&amp;sign=1123756a74082287d179f6e09f862678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0" y="1387504"/>
            <a:ext cx="4860096" cy="4860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979712" y="764704"/>
            <a:ext cx="5432577" cy="6227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3200" b="1" dirty="0">
                <a:solidFill>
                  <a:srgbClr val="00B050"/>
                </a:solidFill>
                <a:latin typeface="Times New Roman"/>
                <a:ea typeface="Calibri"/>
                <a:cs typeface="Times New Roman"/>
              </a:rPr>
              <a:t>Лото «Мой край родной</a:t>
            </a:r>
            <a:r>
              <a:rPr lang="ru-RU" sz="3200" b="1" dirty="0" smtClean="0">
                <a:solidFill>
                  <a:srgbClr val="00B050"/>
                </a:solidFill>
                <a:latin typeface="Times New Roman"/>
                <a:ea typeface="Calibri"/>
                <a:cs typeface="Times New Roman"/>
              </a:rPr>
              <a:t>»</a:t>
            </a:r>
            <a:endParaRPr lang="ru-RU" sz="2400" b="1" dirty="0">
              <a:solidFill>
                <a:srgbClr val="00B050"/>
              </a:solidFill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82262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43608" y="620688"/>
            <a:ext cx="73265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B050"/>
                </a:solidFill>
                <a:latin typeface="Times New Roman"/>
                <a:ea typeface="Calibri"/>
              </a:rPr>
              <a:t>Мини-книжка </a:t>
            </a:r>
            <a:r>
              <a:rPr lang="ru-RU" sz="2400" b="1" dirty="0">
                <a:solidFill>
                  <a:srgbClr val="00B050"/>
                </a:solidFill>
                <a:latin typeface="Times New Roman"/>
                <a:ea typeface="Calibri"/>
              </a:rPr>
              <a:t>«Народные промыслы районов Оренбургской </a:t>
            </a:r>
            <a:r>
              <a:rPr lang="ru-RU" sz="2400" b="1" dirty="0" smtClean="0">
                <a:solidFill>
                  <a:srgbClr val="00B050"/>
                </a:solidFill>
                <a:latin typeface="Times New Roman"/>
                <a:ea typeface="Calibri"/>
              </a:rPr>
              <a:t>области</a:t>
            </a:r>
            <a:endParaRPr lang="ru-RU" sz="2400" b="1" dirty="0">
              <a:solidFill>
                <a:srgbClr val="00B050"/>
              </a:solidFill>
            </a:endParaRPr>
          </a:p>
        </p:txBody>
      </p:sp>
      <p:pic>
        <p:nvPicPr>
          <p:cNvPr id="4098" name="Picture 2" descr="https://sun9-72.userapi.com/impg/ME_qk72gjmvaMsQtiP49LpdAUgtVllqCoIji0g/eKlw3piGqRg.jpg?size=2048x2048&amp;quality=95&amp;sign=abbf7a612cc4bb19b47cd6d43a34fff0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4242" y="1451685"/>
            <a:ext cx="5145292" cy="5145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678933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63688" y="764704"/>
            <a:ext cx="567037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Красная книга Оренбургской области</a:t>
            </a:r>
            <a:endParaRPr lang="ru-RU" sz="32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s://sun9-36.userapi.com/impg/-YaRwN5y8KFcwB2wGEeeea-SFvU3Q9sIaVwbDQ/c1p4bR4ZThA.jpg?size=1512x2016&amp;quality=95&amp;sign=e57b7d83efc50d828421bdde4fd6dd02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4072" y="1628800"/>
            <a:ext cx="2949459" cy="3932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un9-34.userapi.com/impg/DgEYF7J86gs2t-LbGtqQSemddj6Wvtf9bsItwg/YRgk3HFVseI.jpg?size=1512x2016&amp;quality=95&amp;sign=edf38c337d18a756d02d200ca2ba9f12&amp;type=album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42" b="6602"/>
          <a:stretch/>
        </p:blipFill>
        <p:spPr bwMode="auto">
          <a:xfrm>
            <a:off x="875932" y="1484784"/>
            <a:ext cx="2569661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sun9-30.userapi.com/impg/Wnnceo5ud6XS9LdZUGBnHx0NbsCOI5t9Nd-RFg/Da8TvwCRGJ8.jpg?size=1512x2016&amp;quality=95&amp;sign=b2b54e703f81fa5088c2f2cc0637e3d2&amp;type=album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04"/>
          <a:stretch/>
        </p:blipFill>
        <p:spPr bwMode="auto">
          <a:xfrm>
            <a:off x="2699792" y="3230438"/>
            <a:ext cx="2954280" cy="3340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23313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sun9-62.userapi.com/impg/0mHgKXyc2tzX8q4kwJ2wPJ_HuSS3ZejWTxGhbQ/B8dhCWfSQT4.jpg?size=1512x2016&amp;quality=95&amp;sign=4a0bbcf10857e9ffb5e9bf8326dbf688&amp;type=album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75" b="7058"/>
          <a:stretch/>
        </p:blipFill>
        <p:spPr bwMode="auto">
          <a:xfrm>
            <a:off x="824473" y="789402"/>
            <a:ext cx="2808312" cy="3129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sun9-80.userapi.com/impg/rLkiM1lLoxGU6_MM95QdB2FhsDUIayJlNPmkYw/CF60TLd3Ggk.jpg?size=1512x2016&amp;quality=95&amp;sign=7c4f246b88bc55d8b62101e5b211a0b5&amp;type=album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7" t="11472" r="8302" b="11701"/>
          <a:stretch/>
        </p:blipFill>
        <p:spPr bwMode="auto">
          <a:xfrm>
            <a:off x="2987823" y="2996952"/>
            <a:ext cx="2948683" cy="3405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sun9-60.userapi.com/impg/aFuEnyO71ry6SIzp8fX3vOlEUILfo0lx9OU0wQ/Huif30ZDmQo.jpg?size=1512x2016&amp;quality=95&amp;sign=fc6c12e92b7c8a36e292e8385f671a1c&amp;type=album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96"/>
          <a:stretch/>
        </p:blipFill>
        <p:spPr bwMode="auto">
          <a:xfrm>
            <a:off x="5758062" y="841083"/>
            <a:ext cx="2991855" cy="3733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30767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61148" y="764704"/>
            <a:ext cx="741682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B05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Развивающая предметно-пространственная среда</a:t>
            </a:r>
            <a:endParaRPr lang="ru-RU" sz="28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 descr="https://sun9-63.userapi.com/impg/YM5lvJisla73rdp2jXDVqhRxSBsqDqxpaNe-vg/4iBl3pLC6Zo.jpg?size=1512x2016&amp;quality=95&amp;sign=19b049e6318458d8c2fa17725b7ad129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3546" y="1718812"/>
            <a:ext cx="3199854" cy="4266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s://sun9-80.userapi.com/impg/FttwF8RcwEZkvt0jlwJHjZBhK_l4EYFBxFJPFA/iZhlPcBRWbk.jpg?size=1512x2016&amp;quality=95&amp;sign=6c347450532c557a933b1ddaac7f62ca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237" y="1698263"/>
            <a:ext cx="3294366" cy="439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152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060815"/>
            <a:ext cx="2819069" cy="3520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55576" y="4581128"/>
            <a:ext cx="748883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К. Д. Ушинский</a:t>
            </a:r>
          </a:p>
          <a:p>
            <a:pPr algn="ctr"/>
            <a:r>
              <a:rPr lang="ru-RU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«Воспитание, созданное самим народом и основанное на народных началах, имеет ту воспитательную силу, которой нет в самых лучших системах» </a:t>
            </a:r>
            <a:endParaRPr lang="ru-RU" sz="2000" b="1" i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0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44545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sun9-18.userapi.com/impg/WOpK2g9oS30-kW2oGpje5qsNMWl6uxb1MmGw6w/FsgAa8dPdDM.jpg?size=1512x2016&amp;quality=95&amp;sign=52d81aaccd6907386ead1a3bd9a2b32d&amp;type=album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28"/>
          <a:stretch/>
        </p:blipFill>
        <p:spPr bwMode="auto">
          <a:xfrm>
            <a:off x="899592" y="908720"/>
            <a:ext cx="4010436" cy="4356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sun9-42.userapi.com/impg/i4tEy-GDxqqa3AaYjSF5dZUFB9wJ5PBDWMMwtA/gfgS-U55yDc.jpg?size=1512x2016&amp;quality=95&amp;sign=8b436a12986fddfd6d8c3be6b1e8239b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739247"/>
            <a:ext cx="3275856" cy="4367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57447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https://sun9-20.userapi.com/impg/HD58LiDZC_rvkCr9uJo7MbkUKnokjCCqlvotAQ/88l4nWlALIs.jpg?size=1512x2016&amp;quality=95&amp;sign=2fc528a82ea322ef328d1c3769fe4d77&amp;type=album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01" b="10582"/>
          <a:stretch/>
        </p:blipFill>
        <p:spPr bwMode="auto">
          <a:xfrm rot="16200000">
            <a:off x="4943029" y="2989077"/>
            <a:ext cx="3456383" cy="3904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https://sun9-40.userapi.com/impg/2OY-pPNRP44XiDeHOx6k9P8TwmE-O-Eio8bbiA/I0-AmLCtp5s.jpg?size=1512x2016&amp;quality=95&amp;sign=9d3e0e66e6304c56e914b7949221d57c&amp;type=album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79" b="4645"/>
          <a:stretch/>
        </p:blipFill>
        <p:spPr bwMode="auto">
          <a:xfrm rot="16200000">
            <a:off x="1161433" y="273632"/>
            <a:ext cx="3672407" cy="4366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2310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03732" y="692696"/>
            <a:ext cx="69127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2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Лэпбук</a:t>
            </a:r>
            <a:r>
              <a:rPr lang="ru-RU" sz="3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«Моя Родина – Россия»</a:t>
            </a:r>
            <a:endParaRPr lang="ru-RU" sz="32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https://sun9-44.userapi.com/impg/wd6y0wVy4437vZ0G0eUC0E9RTRgMZ8PZboCiNg/MmaD7VY4jjA.jpg?size=2048x2048&amp;quality=95&amp;sign=582940d1270f2679702e731728aee4b1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225006"/>
            <a:ext cx="5112568" cy="51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2085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63688" y="757994"/>
            <a:ext cx="60486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b="1" i="1" dirty="0" smtClean="0">
                <a:solidFill>
                  <a:srgbClr val="FF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3 Заключительный этап</a:t>
            </a:r>
            <a:endParaRPr lang="ru-RU" sz="3200" b="1" i="1" dirty="0">
              <a:solidFill>
                <a:srgbClr val="FF0000"/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99592" y="1538779"/>
            <a:ext cx="7488832" cy="44227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Среди </a:t>
            </a:r>
            <a:r>
              <a:rPr lang="ru-RU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результатов проведенной работы, могу выделить следующие:</a:t>
            </a:r>
            <a:endParaRPr lang="ru-RU" sz="14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Bef>
                <a:spcPts val="150"/>
              </a:spcBef>
              <a:spcAft>
                <a:spcPts val="150"/>
              </a:spcAft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дети могут знать и называть место проживания: город, область; некоторые предприятия родного города и их значимость; символику города, достопримечательности; флору и фауну города;</a:t>
            </a:r>
            <a:endParaRPr lang="ru-RU" sz="1400" dirty="0">
              <a:solidFill>
                <a:srgbClr val="00000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Bef>
                <a:spcPts val="150"/>
              </a:spcBef>
              <a:spcAft>
                <a:spcPts val="150"/>
              </a:spcAft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 дети могут называть свой домашний адрес, адрес детского сада; испытывать любовь и привязанность к родному дому, семье, детскому саду, с удовольствием идти в детский сад;</a:t>
            </a:r>
            <a:endParaRPr lang="ru-RU" sz="1400" dirty="0">
              <a:solidFill>
                <a:srgbClr val="00000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Bef>
                <a:spcPts val="150"/>
              </a:spcBef>
              <a:spcAft>
                <a:spcPts val="150"/>
              </a:spcAft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дети могут знать и называть место работы родителей, значимость их труда; испытывать гордость и уважение к труду взрослых; проявлять внимание и уважение к ветеранам, пожилым людям, оказывать  посильную помощь.</a:t>
            </a:r>
            <a:endParaRPr lang="ru-RU" sz="1400" dirty="0">
              <a:solidFill>
                <a:srgbClr val="00000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b="1" dirty="0">
                <a:latin typeface="Times New Roman"/>
                <a:ea typeface="Calibri"/>
                <a:cs typeface="Times New Roman"/>
              </a:rPr>
              <a:t> </a:t>
            </a:r>
            <a:endParaRPr lang="ru-RU" sz="1400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3428096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sun9-77.userapi.com/impg/3zi9n0TB_GBn_nofki4A5Vyxpyyb5YMEk7NZRw/a2qFVs8YODA.jpg?size=1280x960&amp;quality=95&amp;sign=2740167954fd7dd09e7e4ad069d8be8c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7" y="3597187"/>
            <a:ext cx="3707484" cy="27806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sun9-16.userapi.com/impg/kMk9npRPbZqSwAHGFt4WatbtOzgjK5VXpvIxvw/hibOLznLZNM.jpg?size=1280x960&amp;quality=95&amp;sign=833672dae57b7221f1def68e70b34cd7&amp;type=album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0"/>
          <a:stretch/>
        </p:blipFill>
        <p:spPr bwMode="auto">
          <a:xfrm>
            <a:off x="545899" y="284819"/>
            <a:ext cx="3803070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s://sun9-15.userapi.com/impg/g-KYfGGZ8Khefm3TF-lKOoUsrdLK6TENEP9vbQ/fzZaccSGf5U.jpg?size=1280x960&amp;quality=95&amp;sign=5cb44c879c19c5730de097102cb2ab93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505" y="3861047"/>
            <a:ext cx="3003859" cy="22528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5128" name="Picture 8" descr="https://sun9-41.userapi.com/impg/uwutdUK8xrwQz9hW9luGDjTanlO2NmW2n0S7wg/nDtVGtpSKLk.jpg?size=959x1279&amp;quality=95&amp;sign=9acb5d9a43354bdad9653092d33762af&amp;type=alb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201127"/>
            <a:ext cx="2470821" cy="3295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7939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59632" y="1052736"/>
            <a:ext cx="684076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К.Г. </a:t>
            </a:r>
            <a:r>
              <a:rPr lang="ru-RU" sz="32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Паустовский: </a:t>
            </a:r>
          </a:p>
          <a:p>
            <a:pPr algn="just"/>
            <a:r>
              <a:rPr lang="ru-RU" sz="32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Любовь к родному краю – один из вернейших признаков любви к своей стране».</a:t>
            </a:r>
          </a:p>
        </p:txBody>
      </p:sp>
      <p:pic>
        <p:nvPicPr>
          <p:cNvPr id="9218" name="Picture 2" descr="https://gas-kvas.com/uploads/posts/2023-01/1674005920_gas-kvas-com-p-risunok-na-temu-patrioticheskoe-vospitanie-4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3114839"/>
            <a:ext cx="5504612" cy="30963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29245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71600" y="4343143"/>
            <a:ext cx="734481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Н.Ф. </a:t>
            </a:r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Бунаков</a:t>
            </a:r>
            <a:endParaRPr lang="ru-RU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 отмечал</a:t>
            </a:r>
            <a:r>
              <a:rPr lang="ru-RU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что в детях уже есть зародыш любви к Родине, а педагоги должны способствовать его правильному развитию, необходимо опираться на инстинктивный характер патриотизма в воспитании детей.</a:t>
            </a:r>
            <a:endParaRPr lang="ru-RU" sz="20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Picture backgroun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2" t="13756" r="58942" b="35076"/>
          <a:stretch/>
        </p:blipFill>
        <p:spPr bwMode="auto">
          <a:xfrm>
            <a:off x="3059832" y="953897"/>
            <a:ext cx="3406248" cy="3406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305121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99592" y="2276872"/>
            <a:ext cx="7920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  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899592" y="692696"/>
            <a:ext cx="7540558" cy="52014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Актуальность темы:</a:t>
            </a:r>
          </a:p>
          <a:p>
            <a:pPr indent="457200"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Проблема духовно-нравственного воспитания подрастающего поколения в настоящее время является одной из наиболее актуальных как в теоретическом, так и в практическом отношениях: ведь речь идет о важнейшем условии формирования индивидуального своеобразия личности уже на первых этапах её становления. </a:t>
            </a:r>
          </a:p>
          <a:p>
            <a:pPr indent="457200" algn="just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Задача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педагогов и родителей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– как можно раньше пробудить в детях любовь к родной земле, формировать у них такие черты характера, которые помогут стать достойным человеком и достойным гражданином своей страны, воспитывать любовь и уважение к родному дому, детскому саду, родной улице, городу, формировать чувство гордости за достижения родной страны, любовь и уважение к армии, гордость за мужество воинов, развивать интерес к доступным ребёнку явлениям общественной жизни. </a:t>
            </a:r>
            <a:endParaRPr lang="ru-RU" sz="20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4538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gas-kvas.com/uploads/posts/2023-02/1676715965_gas-kvas-com-p-detskie-risunki-malchishek-2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926" y="629208"/>
            <a:ext cx="4879504" cy="4879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трелка вправо 1"/>
          <p:cNvSpPr/>
          <p:nvPr/>
        </p:nvSpPr>
        <p:spPr>
          <a:xfrm>
            <a:off x="4211960" y="1742917"/>
            <a:ext cx="1008112" cy="6480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Стрелка вправо 3"/>
          <p:cNvSpPr/>
          <p:nvPr/>
        </p:nvSpPr>
        <p:spPr>
          <a:xfrm>
            <a:off x="4211960" y="4581128"/>
            <a:ext cx="1008112" cy="6480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трелка вправо 4"/>
          <p:cNvSpPr/>
          <p:nvPr/>
        </p:nvSpPr>
        <p:spPr>
          <a:xfrm>
            <a:off x="4211960" y="3104964"/>
            <a:ext cx="1008112" cy="6480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1187624" y="1490889"/>
            <a:ext cx="2592288" cy="115212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smtClean="0"/>
              <a:t>СЕМЬЯ</a:t>
            </a:r>
            <a:endParaRPr lang="ru-RU" sz="3200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187624" y="2852936"/>
            <a:ext cx="2592288" cy="115212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smtClean="0"/>
              <a:t>ПЕДАГОГИ</a:t>
            </a:r>
            <a:endParaRPr lang="ru-RU" sz="3200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187624" y="4329100"/>
            <a:ext cx="2592288" cy="115212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ОКРУЖАЮЩАЯ СРЕДА 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185716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68325" y="2457009"/>
            <a:ext cx="7920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  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043608" y="1487513"/>
            <a:ext cx="7304075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ознакомление дошкольников подготовительной группы с Оренбургской областью посредством внедрения в образовательный процесс дидактических игр.</a:t>
            </a:r>
          </a:p>
        </p:txBody>
      </p:sp>
    </p:spTree>
    <p:extLst>
      <p:ext uri="{BB962C8B-B14F-4D97-AF65-F5344CB8AC3E}">
        <p14:creationId xmlns:p14="http://schemas.microsoft.com/office/powerpoint/2010/main" val="2244409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99592" y="2276872"/>
            <a:ext cx="7920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  </a:t>
            </a: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827584" y="620688"/>
            <a:ext cx="7560840" cy="57246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  <a:endParaRPr lang="ru-RU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ru-RU" u="sng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Обучающие</a:t>
            </a:r>
            <a:r>
              <a:rPr lang="ru-RU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lvl="0" algn="just"/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Сформировать знания дошкольников о народных промыслах в Оренбургской области (Соль-</a:t>
            </a:r>
            <a:r>
              <a:rPr lang="ru-RU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Илецкий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р-н, г. Орск, </a:t>
            </a:r>
            <a:r>
              <a:rPr lang="ru-RU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Курманаевский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р-н и </a:t>
            </a:r>
            <a:r>
              <a:rPr lang="ru-RU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т.д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</a:p>
          <a:p>
            <a:pPr lvl="0" algn="just"/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Дать представления о пуховязальном промысле в </a:t>
            </a:r>
            <a:r>
              <a:rPr lang="ru-RU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Саракташском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районе;</a:t>
            </a:r>
          </a:p>
          <a:p>
            <a:pPr lvl="0" algn="just"/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Познакомить с </a:t>
            </a:r>
            <a:r>
              <a:rPr lang="ru-RU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Акбулакской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глиняной игрушкой;</a:t>
            </a:r>
          </a:p>
          <a:p>
            <a:pPr lvl="0" algn="just"/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Закрепить знания о достопримечательностях, находящихся в городе Орске;</a:t>
            </a:r>
          </a:p>
          <a:p>
            <a:pPr lvl="0" algn="just"/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Сформировать представления о птицах, которые обитают на территории Оренбургской 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области и т.д.</a:t>
            </a: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ru-RU" u="sng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Развивающие</a:t>
            </a:r>
            <a:r>
              <a:rPr lang="ru-RU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lvl="0" algn="just"/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Развивать познавательный интерес к Родному краю;</a:t>
            </a:r>
          </a:p>
          <a:p>
            <a:pPr lvl="0" algn="just"/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Развивать наблюдательность умение видеть характерные признаки в изделиях народного искусства;</a:t>
            </a:r>
          </a:p>
          <a:p>
            <a:pPr lvl="0" algn="just"/>
            <a:r>
              <a:rPr lang="ru-RU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Воспитательные:</a:t>
            </a:r>
          </a:p>
          <a:p>
            <a:pPr lvl="0" algn="just"/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Воспитывать эмоциональное отношение к изделиям декоративно-  прикладного искусства;</a:t>
            </a:r>
          </a:p>
          <a:p>
            <a:pPr lvl="0" algn="just"/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Воспитывать уважение к людям, созидающим красоту народного быта;</a:t>
            </a:r>
          </a:p>
          <a:p>
            <a:pPr lvl="0" algn="just"/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Воспитывать чувство патриотизма и любви к своей Малой Родине.</a:t>
            </a:r>
          </a:p>
        </p:txBody>
      </p:sp>
    </p:spTree>
    <p:extLst>
      <p:ext uri="{BB962C8B-B14F-4D97-AF65-F5344CB8AC3E}">
        <p14:creationId xmlns:p14="http://schemas.microsoft.com/office/powerpoint/2010/main" val="224440979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764704"/>
            <a:ext cx="7920880" cy="136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450215" algn="ctr">
              <a:lnSpc>
                <a:spcPct val="115000"/>
              </a:lnSpc>
              <a:spcAft>
                <a:spcPts val="0"/>
              </a:spcAft>
            </a:pPr>
            <a:r>
              <a:rPr lang="ru-RU" sz="2400" b="1" i="1" dirty="0" smtClean="0">
                <a:solidFill>
                  <a:srgbClr val="FF0000"/>
                </a:solidFill>
                <a:latin typeface="Arial Black" panose="020B0A04020102020204" pitchFamily="34" charset="0"/>
                <a:ea typeface="Calibri"/>
                <a:cs typeface="Times New Roman"/>
              </a:rPr>
              <a:t>1 Подготовительный этап</a:t>
            </a:r>
          </a:p>
          <a:p>
            <a:pPr marL="457200" indent="450215" algn="ctr">
              <a:lnSpc>
                <a:spcPct val="115000"/>
              </a:lnSpc>
              <a:spcAft>
                <a:spcPts val="0"/>
              </a:spcAft>
            </a:pPr>
            <a:r>
              <a:rPr lang="ru-RU" sz="2400" b="1" i="1" dirty="0" smtClean="0">
                <a:solidFill>
                  <a:srgbClr val="7030A0"/>
                </a:solidFill>
                <a:ea typeface="Calibri"/>
                <a:cs typeface="Times New Roman"/>
              </a:rPr>
              <a:t>Беседа </a:t>
            </a:r>
          </a:p>
          <a:p>
            <a:pPr marL="457200" indent="450215" algn="ctr">
              <a:lnSpc>
                <a:spcPct val="115000"/>
              </a:lnSpc>
              <a:spcAft>
                <a:spcPts val="0"/>
              </a:spcAft>
            </a:pPr>
            <a:r>
              <a:rPr lang="ru-RU" sz="2400" b="1" i="1" dirty="0" smtClean="0">
                <a:solidFill>
                  <a:srgbClr val="7030A0"/>
                </a:solidFill>
                <a:ea typeface="Calibri"/>
                <a:cs typeface="Times New Roman"/>
              </a:rPr>
              <a:t>«Знакомство с Оренбургским пуховым платком» </a:t>
            </a:r>
            <a:endParaRPr lang="ru-RU" sz="2400" b="1" i="1" dirty="0">
              <a:solidFill>
                <a:srgbClr val="7030A0"/>
              </a:solidFill>
              <a:ea typeface="Calibri"/>
              <a:cs typeface="Times New Roman"/>
            </a:endParaRPr>
          </a:p>
        </p:txBody>
      </p:sp>
      <p:pic>
        <p:nvPicPr>
          <p:cNvPr id="3074" name="Picture 2" descr="https://sun9-46.userapi.com/impg/jkPDVtG6AQgIz6hBlbOho1QZUN3ljeneeEU-3Q/6oxw28CZQek.jpg?size=1512x2016&amp;quality=95&amp;sign=8b847f8616eaec4da05947099b0cd814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131231"/>
            <a:ext cx="3096344" cy="4128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sun9-1.userapi.com/impg/mQGjJeTESvP9Hs2QuLtjTGWj2tSTJP44D8hzeg/Vyj-d_bqsPY.jpg?size=1512x2016&amp;quality=95&amp;sign=c848b632e7c6ba63c9826e3b22358b1b&amp;type=album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12"/>
          <a:stretch/>
        </p:blipFill>
        <p:spPr bwMode="auto">
          <a:xfrm>
            <a:off x="4644008" y="2145320"/>
            <a:ext cx="3622309" cy="4114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065762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sun9-77.userapi.com/impg/gIM4Vfon-x3RtvWOqjiDti-TJrdCnKPnkiyffg/hGCz5ROZmq8.jpg?size=2560x1920&amp;quality=95&amp;sign=0ad8b2fe4ab1009cd228ae19525440dd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620688"/>
            <a:ext cx="4800533" cy="360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sun9-18.userapi.com/impg/mOllmeF2rLyjsaexj48g4HNrbFMOr7Rt8dePEQ/KDQYjEeN2aE.jpg?size=1512x2016&amp;quality=95&amp;sign=dd036c374dd0ad47473510d501a87352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2204864"/>
            <a:ext cx="3168352" cy="42244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002025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6bb0846be36d4333fca81a01d79b5d290a4641a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2781</TotalTime>
  <Words>358</Words>
  <Application>Microsoft Office PowerPoint</Application>
  <PresentationFormat>Экран (4:3)</PresentationFormat>
  <Paragraphs>59</Paragraphs>
  <Slides>25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presentation-creation.ru</Company>
  <LinksUpToDate>false</LinksUpToDate>
  <SharedDoc>false</SharedDoc>
  <HyperlinkBase>https://presentation-creation.ru/powerpoint-templates.html</HyperlinkBase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Разноцветные треугольники по углам</dc:title>
  <dc:creator>obstinate</dc:creator>
  <dc:description>Шаблон презентации с сайта https://presentation-creation.ru/</dc:description>
  <cp:lastModifiedBy>Karina A.</cp:lastModifiedBy>
  <cp:revision>1270</cp:revision>
  <dcterms:created xsi:type="dcterms:W3CDTF">2018-02-25T09:09:03Z</dcterms:created>
  <dcterms:modified xsi:type="dcterms:W3CDTF">2024-09-12T18:21:59Z</dcterms:modified>
</cp:coreProperties>
</file>