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79" r:id="rId5"/>
    <p:sldId id="280" r:id="rId6"/>
    <p:sldId id="281" r:id="rId7"/>
    <p:sldId id="282" r:id="rId8"/>
    <p:sldId id="296" r:id="rId9"/>
    <p:sldId id="285" r:id="rId10"/>
    <p:sldId id="284" r:id="rId11"/>
    <p:sldId id="286" r:id="rId12"/>
    <p:sldId id="287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7" r:id="rId28"/>
    <p:sldId id="306" r:id="rId29"/>
    <p:sldId id="305" r:id="rId3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E1E20"/>
    <a:srgbClr val="4D4D4D"/>
    <a:srgbClr val="B92D14"/>
    <a:srgbClr val="35759D"/>
    <a:srgbClr val="35B19D"/>
    <a:srgbClr val="E8E8E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7" autoAdjust="0"/>
    <p:restoredTop sz="95596" autoAdjust="0"/>
  </p:normalViewPr>
  <p:slideViewPr>
    <p:cSldViewPr>
      <p:cViewPr>
        <p:scale>
          <a:sx n="60" d="100"/>
          <a:sy n="60" d="100"/>
        </p:scale>
        <p:origin x="-2472" y="-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393DA7-4B30-4354-A974-EB6BFE13A004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40452FC-98C6-489D-82BB-E2BAB35E3217}">
      <dgm:prSet phldrT="[Текст]"/>
      <dgm:spPr/>
      <dgm:t>
        <a:bodyPr/>
        <a:lstStyle/>
        <a:p>
          <a:r>
            <a: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Целевой компонент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6CD727-CFA5-464F-A2E8-8A9146EB8C16}" type="parTrans" cxnId="{A33E8632-CA4E-47D5-9912-D9F24814D704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29C6A8-6A7B-47AF-BBA4-5AFEE314CABA}" type="sibTrans" cxnId="{A33E8632-CA4E-47D5-9912-D9F24814D704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9BBB47-F65D-42C1-B9C8-B96FF9BB7BDA}">
      <dgm:prSet phldrT="[Текст]"/>
      <dgm:spPr/>
      <dgm:t>
        <a:bodyPr/>
        <a:lstStyle/>
        <a:p>
          <a:r>
            <a: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Содержательный компонент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558E85-93FF-4291-8312-D092059608B9}" type="parTrans" cxnId="{77F4BE53-84CD-4C55-84BB-D77F589829AD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532702-B0F3-4251-95F4-19A7C8D5FFBA}" type="sibTrans" cxnId="{77F4BE53-84CD-4C55-84BB-D77F589829AD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4BD51E-D883-432A-A70F-CBD3F32885C6}">
      <dgm:prSet phldrT="[Текст]"/>
      <dgm:spPr/>
      <dgm:t>
        <a:bodyPr/>
        <a:lstStyle/>
        <a:p>
          <a:r>
            <a: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Деятельностный</a:t>
          </a:r>
          <a:r>
            <a:rPr lang="ru-RU" b="1" i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компонент</a:t>
          </a:r>
          <a:endParaRPr lang="ru-RU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BABECC-A5A0-4840-89EC-7C6EA5B5FCEE}" type="parTrans" cxnId="{9B183993-819F-44C7-9E51-B01AF810C82D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903FFA-2631-4C4D-B413-9EDB7370C659}" type="sibTrans" cxnId="{9B183993-819F-44C7-9E51-B01AF810C82D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4A80DE-34D8-4F0D-84F3-1FF5E7403CF7}">
      <dgm:prSet phldrT="[Текст]"/>
      <dgm:spPr/>
      <dgm:t>
        <a:bodyPr/>
        <a:lstStyle/>
        <a:p>
          <a:r>
            <a: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Результативный компонент</a:t>
          </a:r>
          <a:endParaRPr lang="ru-RU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A50B76-AE3E-4C2E-92A3-6B2718D533B2}" type="parTrans" cxnId="{4FA03DAE-CA3D-454C-85DD-67637E96481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173FB0-C6CC-4EE6-B852-64168A74053E}" type="sibTrans" cxnId="{4FA03DAE-CA3D-454C-85DD-67637E96481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05693D-FDC4-4062-AD50-EBE5308B2AB2}" type="pres">
      <dgm:prSet presAssocID="{B1393DA7-4B30-4354-A974-EB6BFE13A00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186ED0-B9BB-4DAD-9A27-25154AAE4170}" type="pres">
      <dgm:prSet presAssocID="{340452FC-98C6-489D-82BB-E2BAB35E3217}" presName="parentLin" presStyleCnt="0"/>
      <dgm:spPr/>
      <dgm:t>
        <a:bodyPr/>
        <a:lstStyle/>
        <a:p>
          <a:endParaRPr lang="ru-RU"/>
        </a:p>
      </dgm:t>
    </dgm:pt>
    <dgm:pt modelId="{36C7C2D2-B0AA-4D8B-973F-D51F3972A3FF}" type="pres">
      <dgm:prSet presAssocID="{340452FC-98C6-489D-82BB-E2BAB35E321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A5AA792-FC3C-41D1-A433-BB7057B5EC39}" type="pres">
      <dgm:prSet presAssocID="{340452FC-98C6-489D-82BB-E2BAB35E321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8ED825-FE39-4FD3-A051-B97166C87405}" type="pres">
      <dgm:prSet presAssocID="{340452FC-98C6-489D-82BB-E2BAB35E3217}" presName="negativeSpace" presStyleCnt="0"/>
      <dgm:spPr/>
      <dgm:t>
        <a:bodyPr/>
        <a:lstStyle/>
        <a:p>
          <a:endParaRPr lang="ru-RU"/>
        </a:p>
      </dgm:t>
    </dgm:pt>
    <dgm:pt modelId="{1088235E-5274-4001-A21D-058424BA5CC9}" type="pres">
      <dgm:prSet presAssocID="{340452FC-98C6-489D-82BB-E2BAB35E3217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0E9C6A-4153-4464-8F19-BB3C5B31199D}" type="pres">
      <dgm:prSet presAssocID="{2729C6A8-6A7B-47AF-BBA4-5AFEE314CABA}" presName="spaceBetweenRectangles" presStyleCnt="0"/>
      <dgm:spPr/>
      <dgm:t>
        <a:bodyPr/>
        <a:lstStyle/>
        <a:p>
          <a:endParaRPr lang="ru-RU"/>
        </a:p>
      </dgm:t>
    </dgm:pt>
    <dgm:pt modelId="{DED543CE-FA48-48F0-99B3-93C1B342E271}" type="pres">
      <dgm:prSet presAssocID="{309BBB47-F65D-42C1-B9C8-B96FF9BB7BDA}" presName="parentLin" presStyleCnt="0"/>
      <dgm:spPr/>
      <dgm:t>
        <a:bodyPr/>
        <a:lstStyle/>
        <a:p>
          <a:endParaRPr lang="ru-RU"/>
        </a:p>
      </dgm:t>
    </dgm:pt>
    <dgm:pt modelId="{3234DA2D-37E1-4F0E-9F51-A9E777EC479A}" type="pres">
      <dgm:prSet presAssocID="{309BBB47-F65D-42C1-B9C8-B96FF9BB7BD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928ED08-FFF6-4BE2-9C11-D52E4D6FBABC}" type="pres">
      <dgm:prSet presAssocID="{309BBB47-F65D-42C1-B9C8-B96FF9BB7BD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0E13CB-5497-41EC-9740-C567A2147EB2}" type="pres">
      <dgm:prSet presAssocID="{309BBB47-F65D-42C1-B9C8-B96FF9BB7BDA}" presName="negativeSpace" presStyleCnt="0"/>
      <dgm:spPr/>
      <dgm:t>
        <a:bodyPr/>
        <a:lstStyle/>
        <a:p>
          <a:endParaRPr lang="ru-RU"/>
        </a:p>
      </dgm:t>
    </dgm:pt>
    <dgm:pt modelId="{651E49F4-C25F-4FB1-AD3C-9C66A087FFD7}" type="pres">
      <dgm:prSet presAssocID="{309BBB47-F65D-42C1-B9C8-B96FF9BB7BDA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BAC28B-BAB6-410B-945B-645DF26358B8}" type="pres">
      <dgm:prSet presAssocID="{A2532702-B0F3-4251-95F4-19A7C8D5FFBA}" presName="spaceBetweenRectangles" presStyleCnt="0"/>
      <dgm:spPr/>
      <dgm:t>
        <a:bodyPr/>
        <a:lstStyle/>
        <a:p>
          <a:endParaRPr lang="ru-RU"/>
        </a:p>
      </dgm:t>
    </dgm:pt>
    <dgm:pt modelId="{9F7372C2-9524-477A-A7DA-9CB2FC78AE1C}" type="pres">
      <dgm:prSet presAssocID="{304BD51E-D883-432A-A70F-CBD3F32885C6}" presName="parentLin" presStyleCnt="0"/>
      <dgm:spPr/>
      <dgm:t>
        <a:bodyPr/>
        <a:lstStyle/>
        <a:p>
          <a:endParaRPr lang="ru-RU"/>
        </a:p>
      </dgm:t>
    </dgm:pt>
    <dgm:pt modelId="{DA2AABE7-0B1D-484A-9497-AD8BF3EC66B0}" type="pres">
      <dgm:prSet presAssocID="{304BD51E-D883-432A-A70F-CBD3F32885C6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3FB365F-7E08-43CA-BF7E-72434D03F824}" type="pres">
      <dgm:prSet presAssocID="{304BD51E-D883-432A-A70F-CBD3F32885C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D3DD7B-BDFF-4B53-B39D-2A56C5DBE293}" type="pres">
      <dgm:prSet presAssocID="{304BD51E-D883-432A-A70F-CBD3F32885C6}" presName="negativeSpace" presStyleCnt="0"/>
      <dgm:spPr/>
      <dgm:t>
        <a:bodyPr/>
        <a:lstStyle/>
        <a:p>
          <a:endParaRPr lang="ru-RU"/>
        </a:p>
      </dgm:t>
    </dgm:pt>
    <dgm:pt modelId="{12C281E1-FABE-475E-BF91-C492779133D8}" type="pres">
      <dgm:prSet presAssocID="{304BD51E-D883-432A-A70F-CBD3F32885C6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F2BFC-4BDC-423A-B6C2-30AC59B85DD6}" type="pres">
      <dgm:prSet presAssocID="{7E903FFA-2631-4C4D-B413-9EDB7370C659}" presName="spaceBetweenRectangles" presStyleCnt="0"/>
      <dgm:spPr/>
      <dgm:t>
        <a:bodyPr/>
        <a:lstStyle/>
        <a:p>
          <a:endParaRPr lang="ru-RU"/>
        </a:p>
      </dgm:t>
    </dgm:pt>
    <dgm:pt modelId="{D93886B6-AB70-453C-9344-4982CA823C56}" type="pres">
      <dgm:prSet presAssocID="{714A80DE-34D8-4F0D-84F3-1FF5E7403CF7}" presName="parentLin" presStyleCnt="0"/>
      <dgm:spPr/>
      <dgm:t>
        <a:bodyPr/>
        <a:lstStyle/>
        <a:p>
          <a:endParaRPr lang="ru-RU"/>
        </a:p>
      </dgm:t>
    </dgm:pt>
    <dgm:pt modelId="{DD4BBE79-181F-4E81-880D-F3C2EE99E696}" type="pres">
      <dgm:prSet presAssocID="{714A80DE-34D8-4F0D-84F3-1FF5E7403CF7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EBB78DA6-CE02-4F84-9145-B3457CDB4E2E}" type="pres">
      <dgm:prSet presAssocID="{714A80DE-34D8-4F0D-84F3-1FF5E7403CF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5E98FA-519A-486D-A984-1E933C8AA207}" type="pres">
      <dgm:prSet presAssocID="{714A80DE-34D8-4F0D-84F3-1FF5E7403CF7}" presName="negativeSpace" presStyleCnt="0"/>
      <dgm:spPr/>
      <dgm:t>
        <a:bodyPr/>
        <a:lstStyle/>
        <a:p>
          <a:endParaRPr lang="ru-RU"/>
        </a:p>
      </dgm:t>
    </dgm:pt>
    <dgm:pt modelId="{3AEC9C54-11DB-4B73-863A-89A1AE43F8E0}" type="pres">
      <dgm:prSet presAssocID="{714A80DE-34D8-4F0D-84F3-1FF5E7403CF7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562F5F-3A63-40BC-A6E4-3B831DA5A738}" type="presOf" srcId="{340452FC-98C6-489D-82BB-E2BAB35E3217}" destId="{AA5AA792-FC3C-41D1-A433-BB7057B5EC39}" srcOrd="1" destOrd="0" presId="urn:microsoft.com/office/officeart/2005/8/layout/list1"/>
    <dgm:cxn modelId="{152DCB08-9CC4-4A0C-9BCC-450CEEDD1FA5}" type="presOf" srcId="{340452FC-98C6-489D-82BB-E2BAB35E3217}" destId="{36C7C2D2-B0AA-4D8B-973F-D51F3972A3FF}" srcOrd="0" destOrd="0" presId="urn:microsoft.com/office/officeart/2005/8/layout/list1"/>
    <dgm:cxn modelId="{B93D2B79-E05B-4FAE-BF48-01468BBF3EEB}" type="presOf" srcId="{714A80DE-34D8-4F0D-84F3-1FF5E7403CF7}" destId="{EBB78DA6-CE02-4F84-9145-B3457CDB4E2E}" srcOrd="1" destOrd="0" presId="urn:microsoft.com/office/officeart/2005/8/layout/list1"/>
    <dgm:cxn modelId="{9B183993-819F-44C7-9E51-B01AF810C82D}" srcId="{B1393DA7-4B30-4354-A974-EB6BFE13A004}" destId="{304BD51E-D883-432A-A70F-CBD3F32885C6}" srcOrd="2" destOrd="0" parTransId="{3DBABECC-A5A0-4840-89EC-7C6EA5B5FCEE}" sibTransId="{7E903FFA-2631-4C4D-B413-9EDB7370C659}"/>
    <dgm:cxn modelId="{9C1770BF-895D-43C5-BDC4-AD914F678513}" type="presOf" srcId="{304BD51E-D883-432A-A70F-CBD3F32885C6}" destId="{53FB365F-7E08-43CA-BF7E-72434D03F824}" srcOrd="1" destOrd="0" presId="urn:microsoft.com/office/officeart/2005/8/layout/list1"/>
    <dgm:cxn modelId="{A33E8632-CA4E-47D5-9912-D9F24814D704}" srcId="{B1393DA7-4B30-4354-A974-EB6BFE13A004}" destId="{340452FC-98C6-489D-82BB-E2BAB35E3217}" srcOrd="0" destOrd="0" parTransId="{FF6CD727-CFA5-464F-A2E8-8A9146EB8C16}" sibTransId="{2729C6A8-6A7B-47AF-BBA4-5AFEE314CABA}"/>
    <dgm:cxn modelId="{4FA03DAE-CA3D-454C-85DD-67637E964810}" srcId="{B1393DA7-4B30-4354-A974-EB6BFE13A004}" destId="{714A80DE-34D8-4F0D-84F3-1FF5E7403CF7}" srcOrd="3" destOrd="0" parTransId="{70A50B76-AE3E-4C2E-92A3-6B2718D533B2}" sibTransId="{4E173FB0-C6CC-4EE6-B852-64168A74053E}"/>
    <dgm:cxn modelId="{757398C5-F398-44F9-97FA-338C52E49B55}" type="presOf" srcId="{309BBB47-F65D-42C1-B9C8-B96FF9BB7BDA}" destId="{D928ED08-FFF6-4BE2-9C11-D52E4D6FBABC}" srcOrd="1" destOrd="0" presId="urn:microsoft.com/office/officeart/2005/8/layout/list1"/>
    <dgm:cxn modelId="{EBF800DC-4953-4ADA-946D-3CE7D341BF44}" type="presOf" srcId="{304BD51E-D883-432A-A70F-CBD3F32885C6}" destId="{DA2AABE7-0B1D-484A-9497-AD8BF3EC66B0}" srcOrd="0" destOrd="0" presId="urn:microsoft.com/office/officeart/2005/8/layout/list1"/>
    <dgm:cxn modelId="{19613C7E-B796-4B6E-85E2-B1117185CD9C}" type="presOf" srcId="{B1393DA7-4B30-4354-A974-EB6BFE13A004}" destId="{1905693D-FDC4-4062-AD50-EBE5308B2AB2}" srcOrd="0" destOrd="0" presId="urn:microsoft.com/office/officeart/2005/8/layout/list1"/>
    <dgm:cxn modelId="{77F4BE53-84CD-4C55-84BB-D77F589829AD}" srcId="{B1393DA7-4B30-4354-A974-EB6BFE13A004}" destId="{309BBB47-F65D-42C1-B9C8-B96FF9BB7BDA}" srcOrd="1" destOrd="0" parTransId="{04558E85-93FF-4291-8312-D092059608B9}" sibTransId="{A2532702-B0F3-4251-95F4-19A7C8D5FFBA}"/>
    <dgm:cxn modelId="{B7DEE9FE-4B67-4B6F-9B73-26AF460FFBA8}" type="presOf" srcId="{309BBB47-F65D-42C1-B9C8-B96FF9BB7BDA}" destId="{3234DA2D-37E1-4F0E-9F51-A9E777EC479A}" srcOrd="0" destOrd="0" presId="urn:microsoft.com/office/officeart/2005/8/layout/list1"/>
    <dgm:cxn modelId="{8213CB98-6223-4BDF-96BB-D68A288C66AF}" type="presOf" srcId="{714A80DE-34D8-4F0D-84F3-1FF5E7403CF7}" destId="{DD4BBE79-181F-4E81-880D-F3C2EE99E696}" srcOrd="0" destOrd="0" presId="urn:microsoft.com/office/officeart/2005/8/layout/list1"/>
    <dgm:cxn modelId="{9E07040D-EA82-457B-B38F-6419E4EA2DCA}" type="presParOf" srcId="{1905693D-FDC4-4062-AD50-EBE5308B2AB2}" destId="{81186ED0-B9BB-4DAD-9A27-25154AAE4170}" srcOrd="0" destOrd="0" presId="urn:microsoft.com/office/officeart/2005/8/layout/list1"/>
    <dgm:cxn modelId="{A52E422A-1E52-40AD-BA93-E914FB1205E6}" type="presParOf" srcId="{81186ED0-B9BB-4DAD-9A27-25154AAE4170}" destId="{36C7C2D2-B0AA-4D8B-973F-D51F3972A3FF}" srcOrd="0" destOrd="0" presId="urn:microsoft.com/office/officeart/2005/8/layout/list1"/>
    <dgm:cxn modelId="{CDB45907-B264-4F52-A4E9-5EEC1A026EC4}" type="presParOf" srcId="{81186ED0-B9BB-4DAD-9A27-25154AAE4170}" destId="{AA5AA792-FC3C-41D1-A433-BB7057B5EC39}" srcOrd="1" destOrd="0" presId="urn:microsoft.com/office/officeart/2005/8/layout/list1"/>
    <dgm:cxn modelId="{29CA25FA-5459-4864-8D2E-CFCB88F691C5}" type="presParOf" srcId="{1905693D-FDC4-4062-AD50-EBE5308B2AB2}" destId="{B28ED825-FE39-4FD3-A051-B97166C87405}" srcOrd="1" destOrd="0" presId="urn:microsoft.com/office/officeart/2005/8/layout/list1"/>
    <dgm:cxn modelId="{033EA412-7F47-4BA8-8B6C-3DCFD0F95A78}" type="presParOf" srcId="{1905693D-FDC4-4062-AD50-EBE5308B2AB2}" destId="{1088235E-5274-4001-A21D-058424BA5CC9}" srcOrd="2" destOrd="0" presId="urn:microsoft.com/office/officeart/2005/8/layout/list1"/>
    <dgm:cxn modelId="{4F34475C-E21E-4414-9F09-FD33BD5EFF92}" type="presParOf" srcId="{1905693D-FDC4-4062-AD50-EBE5308B2AB2}" destId="{0F0E9C6A-4153-4464-8F19-BB3C5B31199D}" srcOrd="3" destOrd="0" presId="urn:microsoft.com/office/officeart/2005/8/layout/list1"/>
    <dgm:cxn modelId="{B21CE56C-548D-4AE9-9563-BDC4956529E6}" type="presParOf" srcId="{1905693D-FDC4-4062-AD50-EBE5308B2AB2}" destId="{DED543CE-FA48-48F0-99B3-93C1B342E271}" srcOrd="4" destOrd="0" presId="urn:microsoft.com/office/officeart/2005/8/layout/list1"/>
    <dgm:cxn modelId="{ECC7265D-621D-4FE2-9957-7C9CEB3D5C71}" type="presParOf" srcId="{DED543CE-FA48-48F0-99B3-93C1B342E271}" destId="{3234DA2D-37E1-4F0E-9F51-A9E777EC479A}" srcOrd="0" destOrd="0" presId="urn:microsoft.com/office/officeart/2005/8/layout/list1"/>
    <dgm:cxn modelId="{D08500F5-F488-42CC-AE3B-8B8ECD5324E3}" type="presParOf" srcId="{DED543CE-FA48-48F0-99B3-93C1B342E271}" destId="{D928ED08-FFF6-4BE2-9C11-D52E4D6FBABC}" srcOrd="1" destOrd="0" presId="urn:microsoft.com/office/officeart/2005/8/layout/list1"/>
    <dgm:cxn modelId="{77A80659-36D9-4EF8-AE0D-2D9E1B81AEB8}" type="presParOf" srcId="{1905693D-FDC4-4062-AD50-EBE5308B2AB2}" destId="{E60E13CB-5497-41EC-9740-C567A2147EB2}" srcOrd="5" destOrd="0" presId="urn:microsoft.com/office/officeart/2005/8/layout/list1"/>
    <dgm:cxn modelId="{67674E92-FE3A-40C6-BFC6-A47DC545257B}" type="presParOf" srcId="{1905693D-FDC4-4062-AD50-EBE5308B2AB2}" destId="{651E49F4-C25F-4FB1-AD3C-9C66A087FFD7}" srcOrd="6" destOrd="0" presId="urn:microsoft.com/office/officeart/2005/8/layout/list1"/>
    <dgm:cxn modelId="{546E7529-D34C-4E86-B44B-D27056C43A30}" type="presParOf" srcId="{1905693D-FDC4-4062-AD50-EBE5308B2AB2}" destId="{48BAC28B-BAB6-410B-945B-645DF26358B8}" srcOrd="7" destOrd="0" presId="urn:microsoft.com/office/officeart/2005/8/layout/list1"/>
    <dgm:cxn modelId="{92AF644A-4631-44E1-9CE5-B2A781BF99A4}" type="presParOf" srcId="{1905693D-FDC4-4062-AD50-EBE5308B2AB2}" destId="{9F7372C2-9524-477A-A7DA-9CB2FC78AE1C}" srcOrd="8" destOrd="0" presId="urn:microsoft.com/office/officeart/2005/8/layout/list1"/>
    <dgm:cxn modelId="{8A6C46AC-B056-4C34-B5E6-463B6543C2E1}" type="presParOf" srcId="{9F7372C2-9524-477A-A7DA-9CB2FC78AE1C}" destId="{DA2AABE7-0B1D-484A-9497-AD8BF3EC66B0}" srcOrd="0" destOrd="0" presId="urn:microsoft.com/office/officeart/2005/8/layout/list1"/>
    <dgm:cxn modelId="{86E4D6F3-E977-43C0-9AE7-A92977D79C14}" type="presParOf" srcId="{9F7372C2-9524-477A-A7DA-9CB2FC78AE1C}" destId="{53FB365F-7E08-43CA-BF7E-72434D03F824}" srcOrd="1" destOrd="0" presId="urn:microsoft.com/office/officeart/2005/8/layout/list1"/>
    <dgm:cxn modelId="{98D088D8-B878-4542-B540-FD8C2E8E9C49}" type="presParOf" srcId="{1905693D-FDC4-4062-AD50-EBE5308B2AB2}" destId="{98D3DD7B-BDFF-4B53-B39D-2A56C5DBE293}" srcOrd="9" destOrd="0" presId="urn:microsoft.com/office/officeart/2005/8/layout/list1"/>
    <dgm:cxn modelId="{7713FFD5-7F52-410C-9943-DABE8F53EB48}" type="presParOf" srcId="{1905693D-FDC4-4062-AD50-EBE5308B2AB2}" destId="{12C281E1-FABE-475E-BF91-C492779133D8}" srcOrd="10" destOrd="0" presId="urn:microsoft.com/office/officeart/2005/8/layout/list1"/>
    <dgm:cxn modelId="{CE5D233E-B085-421E-9E4D-BC694160192D}" type="presParOf" srcId="{1905693D-FDC4-4062-AD50-EBE5308B2AB2}" destId="{85CF2BFC-4BDC-423A-B6C2-30AC59B85DD6}" srcOrd="11" destOrd="0" presId="urn:microsoft.com/office/officeart/2005/8/layout/list1"/>
    <dgm:cxn modelId="{81257742-B6C0-40E8-9494-8E1AC9405F12}" type="presParOf" srcId="{1905693D-FDC4-4062-AD50-EBE5308B2AB2}" destId="{D93886B6-AB70-453C-9344-4982CA823C56}" srcOrd="12" destOrd="0" presId="urn:microsoft.com/office/officeart/2005/8/layout/list1"/>
    <dgm:cxn modelId="{4E72B81C-8C31-49C8-8E33-53A846869616}" type="presParOf" srcId="{D93886B6-AB70-453C-9344-4982CA823C56}" destId="{DD4BBE79-181F-4E81-880D-F3C2EE99E696}" srcOrd="0" destOrd="0" presId="urn:microsoft.com/office/officeart/2005/8/layout/list1"/>
    <dgm:cxn modelId="{C6B2E1BB-1613-4F03-9E24-76362C869628}" type="presParOf" srcId="{D93886B6-AB70-453C-9344-4982CA823C56}" destId="{EBB78DA6-CE02-4F84-9145-B3457CDB4E2E}" srcOrd="1" destOrd="0" presId="urn:microsoft.com/office/officeart/2005/8/layout/list1"/>
    <dgm:cxn modelId="{447549B7-0897-44B0-AFC8-65218CB2A70E}" type="presParOf" srcId="{1905693D-FDC4-4062-AD50-EBE5308B2AB2}" destId="{235E98FA-519A-486D-A984-1E933C8AA207}" srcOrd="13" destOrd="0" presId="urn:microsoft.com/office/officeart/2005/8/layout/list1"/>
    <dgm:cxn modelId="{A0B8365C-61CC-413C-B3B4-D1B3210CD7C1}" type="presParOf" srcId="{1905693D-FDC4-4062-AD50-EBE5308B2AB2}" destId="{3AEC9C54-11DB-4B73-863A-89A1AE43F8E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8235E-5274-4001-A21D-058424BA5CC9}">
      <dsp:nvSpPr>
        <dsp:cNvPr id="0" name=""/>
        <dsp:cNvSpPr/>
      </dsp:nvSpPr>
      <dsp:spPr>
        <a:xfrm>
          <a:off x="0" y="466495"/>
          <a:ext cx="82296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AA792-FC3C-41D1-A433-BB7057B5EC39}">
      <dsp:nvSpPr>
        <dsp:cNvPr id="0" name=""/>
        <dsp:cNvSpPr/>
      </dsp:nvSpPr>
      <dsp:spPr>
        <a:xfrm>
          <a:off x="411480" y="23695"/>
          <a:ext cx="5760720" cy="88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Целевой компонент</a:t>
          </a:r>
          <a:endParaRPr lang="ru-RU" sz="3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711" y="66926"/>
        <a:ext cx="5674258" cy="799138"/>
      </dsp:txXfrm>
    </dsp:sp>
    <dsp:sp modelId="{651E49F4-C25F-4FB1-AD3C-9C66A087FFD7}">
      <dsp:nvSpPr>
        <dsp:cNvPr id="0" name=""/>
        <dsp:cNvSpPr/>
      </dsp:nvSpPr>
      <dsp:spPr>
        <a:xfrm>
          <a:off x="0" y="1827295"/>
          <a:ext cx="82296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28ED08-FFF6-4BE2-9C11-D52E4D6FBABC}">
      <dsp:nvSpPr>
        <dsp:cNvPr id="0" name=""/>
        <dsp:cNvSpPr/>
      </dsp:nvSpPr>
      <dsp:spPr>
        <a:xfrm>
          <a:off x="411480" y="1384495"/>
          <a:ext cx="5760720" cy="885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Содержательный компонент</a:t>
          </a:r>
          <a:endParaRPr lang="ru-RU" sz="3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711" y="1427726"/>
        <a:ext cx="5674258" cy="799138"/>
      </dsp:txXfrm>
    </dsp:sp>
    <dsp:sp modelId="{12C281E1-FABE-475E-BF91-C492779133D8}">
      <dsp:nvSpPr>
        <dsp:cNvPr id="0" name=""/>
        <dsp:cNvSpPr/>
      </dsp:nvSpPr>
      <dsp:spPr>
        <a:xfrm>
          <a:off x="0" y="3188095"/>
          <a:ext cx="82296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FB365F-7E08-43CA-BF7E-72434D03F824}">
      <dsp:nvSpPr>
        <dsp:cNvPr id="0" name=""/>
        <dsp:cNvSpPr/>
      </dsp:nvSpPr>
      <dsp:spPr>
        <a:xfrm>
          <a:off x="411480" y="2745295"/>
          <a:ext cx="5760720" cy="88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Деятельностный</a:t>
          </a:r>
          <a:r>
            <a:rPr lang="ru-RU" sz="3000" b="1" i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компонент</a:t>
          </a:r>
          <a:endParaRPr lang="ru-RU" sz="3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711" y="2788526"/>
        <a:ext cx="5674258" cy="799138"/>
      </dsp:txXfrm>
    </dsp:sp>
    <dsp:sp modelId="{3AEC9C54-11DB-4B73-863A-89A1AE43F8E0}">
      <dsp:nvSpPr>
        <dsp:cNvPr id="0" name=""/>
        <dsp:cNvSpPr/>
      </dsp:nvSpPr>
      <dsp:spPr>
        <a:xfrm>
          <a:off x="0" y="4548896"/>
          <a:ext cx="82296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B78DA6-CE02-4F84-9145-B3457CDB4E2E}">
      <dsp:nvSpPr>
        <dsp:cNvPr id="0" name=""/>
        <dsp:cNvSpPr/>
      </dsp:nvSpPr>
      <dsp:spPr>
        <a:xfrm>
          <a:off x="411480" y="4106096"/>
          <a:ext cx="5760720" cy="885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Результативный компонент</a:t>
          </a:r>
          <a:endParaRPr lang="ru-RU" sz="3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711" y="4149327"/>
        <a:ext cx="5674258" cy="79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DDD70A3-94E8-4138-9591-46A05F775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75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6E8E01-2660-49C5-A58F-215DA8770945}" type="slidenum">
              <a:rPr lang="en-US" altLang="ru-RU" sz="1200"/>
              <a:pPr eaLnBrk="1" hangingPunct="1"/>
              <a:t>1</a:t>
            </a:fld>
            <a:endParaRPr lang="en-US" altLang="ru-RU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0ED04A-259A-408E-B9EE-7931907FC8F1}" type="slidenum">
              <a:rPr lang="en-US" altLang="ru-RU" sz="1200"/>
              <a:pPr eaLnBrk="1" hangingPunct="1"/>
              <a:t>2</a:t>
            </a:fld>
            <a:endParaRPr lang="en-US" altLang="ru-RU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3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9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66196-A739-40DE-860A-5DD6F7E238E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743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66196-A739-40DE-860A-5DD6F7E238E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74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820726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73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69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250F-4484-467A-A217-92652C0369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09D6-F304-4BBA-BD79-FE45FC0E7F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98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250F-4484-467A-A217-92652C0369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09D6-F304-4BBA-BD79-FE45FC0E7F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67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250F-4484-467A-A217-92652C0369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09D6-F304-4BBA-BD79-FE45FC0E7F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06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250F-4484-467A-A217-92652C0369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09D6-F304-4BBA-BD79-FE45FC0E7F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250F-4484-467A-A217-92652C0369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09D6-F304-4BBA-BD79-FE45FC0E7F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408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250F-4484-467A-A217-92652C0369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09D6-F304-4BBA-BD79-FE45FC0E7F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62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250F-4484-467A-A217-92652C0369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09D6-F304-4BBA-BD79-FE45FC0E7F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59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250F-4484-467A-A217-92652C0369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09D6-F304-4BBA-BD79-FE45FC0E7F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69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250F-4484-467A-A217-92652C0369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09D6-F304-4BBA-BD79-FE45FC0E7F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03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250F-4484-467A-A217-92652C0369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09D6-F304-4BBA-BD79-FE45FC0E7F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5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250F-4484-467A-A217-92652C0369B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09D6-F304-4BBA-BD79-FE45FC0E7F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9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046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30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0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4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44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831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30654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C43250F-4484-467A-A217-92652C0369B3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23.08.2021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D109D6-F304-4BBA-BD79-FE45FC0E7FE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40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0" y="3068960"/>
            <a:ext cx="9175531" cy="19812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3200" b="1" dirty="0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«Трансформация системы воспитания:</a:t>
            </a:r>
          </a:p>
          <a:p>
            <a:pPr eaLnBrk="1" hangingPunct="1"/>
            <a:r>
              <a:rPr lang="ru-RU" altLang="ru-RU" sz="3200" b="1" dirty="0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стратегии, риски и возможности»</a:t>
            </a:r>
            <a:endParaRPr lang="ru-RU" altLang="ru-RU" sz="3200" b="1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518997" y="404664"/>
            <a:ext cx="7369224" cy="1008112"/>
          </a:xfr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администрации г. Орска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Научно-методический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управления образования администрации г. Орска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2513469" y="1412776"/>
            <a:ext cx="6084676" cy="533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АВГУСТОВСКОЕ СОВЕЩАНИЕ </a:t>
            </a:r>
            <a:endParaRPr lang="ru-RU" b="1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1944216" cy="1526012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7159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РППС</a:t>
            </a:r>
            <a:endParaRPr lang="ru-RU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32859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тематических уголков для сюжетно-ролевых игр в группах профессиональной направленности с учетом гендерного принципа;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дидактического и игрового оборудования профессиональной направленности с учетом современной тематики и регионального компонента;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обновление оборудования на участках детского сада;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создание тематических кабинетов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направленности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своими руками дидактических пособий, игровых модулей с учетом возрастных особенностей и профессиональных устремлений воспитанников группы</a:t>
            </a:r>
          </a:p>
        </p:txBody>
      </p:sp>
    </p:spTree>
    <p:extLst>
      <p:ext uri="{BB962C8B-B14F-4D97-AF65-F5344CB8AC3E}">
        <p14:creationId xmlns:p14="http://schemas.microsoft.com/office/powerpoint/2010/main" val="3851909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315200" cy="71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младшая группа</a:t>
            </a:r>
            <a:endParaRPr lang="ru-RU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" t="4240" r="10096" b="27810"/>
          <a:stretch/>
        </p:blipFill>
        <p:spPr bwMode="auto">
          <a:xfrm>
            <a:off x="477493" y="1331088"/>
            <a:ext cx="3920887" cy="232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31088"/>
            <a:ext cx="3636280" cy="23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t="3892" r="11731" b="11507"/>
          <a:stretch/>
        </p:blipFill>
        <p:spPr bwMode="auto">
          <a:xfrm>
            <a:off x="2755775" y="3899497"/>
            <a:ext cx="3778381" cy="269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569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HP\Desktop\среда\IMG_788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02" y="548681"/>
            <a:ext cx="4752528" cy="295232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7" y="3660263"/>
            <a:ext cx="4413890" cy="303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C:\Users\HP\Desktop\среда\IMG_787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719" y="3649449"/>
            <a:ext cx="3904916" cy="287589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78166" y="190699"/>
            <a:ext cx="7315200" cy="71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младшая группа</a:t>
            </a:r>
            <a:endParaRPr lang="ru-RU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55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4" y="701018"/>
            <a:ext cx="4392488" cy="320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91" y="701018"/>
            <a:ext cx="4382407" cy="317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3" descr="C:\Users\HP\Desktop\среда\IMG_7888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604" y="3966659"/>
            <a:ext cx="4074878" cy="280831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315200" cy="73272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младшая группа</a:t>
            </a:r>
            <a:endParaRPr lang="ru-RU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243" y="5370815"/>
            <a:ext cx="1335858" cy="129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11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</a:t>
            </a:r>
            <a:endParaRPr lang="ru-RU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15565" r="4546" b="10275"/>
          <a:stretch/>
        </p:blipFill>
        <p:spPr bwMode="auto">
          <a:xfrm>
            <a:off x="467544" y="1327066"/>
            <a:ext cx="4608512" cy="257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C:\Users\home\Desktop\Медиа\гранд\роилки\фото к конкурсу\201708311109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1" b="12877"/>
          <a:stretch/>
        </p:blipFill>
        <p:spPr bwMode="auto">
          <a:xfrm>
            <a:off x="395536" y="4184586"/>
            <a:ext cx="4387230" cy="244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ome\Desktop\Новая папка\IMG-1bc1f2c1f1f7d1dad4c422f5ad242d6a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763" y="3717032"/>
            <a:ext cx="3910987" cy="293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889" y="1628800"/>
            <a:ext cx="3556861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8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206" y="87947"/>
            <a:ext cx="8496944" cy="63408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</a:t>
            </a:r>
            <a:endParaRPr lang="ru-RU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69653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HP\Desktop\среда\IMG_80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49285"/>
            <a:ext cx="3456385" cy="252028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3284984"/>
            <a:ext cx="2255837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3703489"/>
            <a:ext cx="3816424" cy="2880320"/>
          </a:xfrm>
          <a:prstGeom prst="rect">
            <a:avLst/>
          </a:prstGeom>
          <a:noFill/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21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206" y="87947"/>
            <a:ext cx="8496944" cy="63408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</a:t>
            </a:r>
            <a:endParaRPr lang="ru-RU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1052736"/>
            <a:ext cx="3816424" cy="288032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4149080"/>
            <a:ext cx="3960440" cy="259228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0" y="960983"/>
            <a:ext cx="3936760" cy="306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85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5592"/>
            <a:ext cx="8435280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  <a:endParaRPr lang="ru-RU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home\Desktop\Новая папка\IMG-d154b08f75c85ddaf628ee296f3cfc48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23292" r="-17" b="30047"/>
          <a:stretch/>
        </p:blipFill>
        <p:spPr bwMode="auto">
          <a:xfrm>
            <a:off x="698298" y="984799"/>
            <a:ext cx="428241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me\Desktop\Новая папка\IMG-1326c7cdee66bd8d31365622d01636f1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2"/>
          <a:stretch/>
        </p:blipFill>
        <p:spPr bwMode="auto">
          <a:xfrm>
            <a:off x="5357479" y="980728"/>
            <a:ext cx="353933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ome\Desktop\Новая папка\IMG-a07f47bda6d54468edb9d325ec291826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716" y="3832551"/>
            <a:ext cx="3760356" cy="282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01697"/>
            <a:ext cx="4430255" cy="283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18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206" y="87947"/>
            <a:ext cx="8496944" cy="63408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  <a:endParaRPr lang="ru-RU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828450" cy="313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1124744"/>
            <a:ext cx="3229649" cy="2520280"/>
          </a:xfrm>
          <a:prstGeom prst="rect">
            <a:avLst/>
          </a:prstGeom>
          <a:ln w="38100" cap="sq">
            <a:solidFill>
              <a:srgbClr val="FF7C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302" y="3930870"/>
            <a:ext cx="3527230" cy="255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4249157"/>
            <a:ext cx="3508623" cy="2220798"/>
          </a:xfrm>
          <a:prstGeom prst="rect">
            <a:avLst/>
          </a:prstGeom>
          <a:ln w="38100" cap="sq">
            <a:solidFill>
              <a:srgbClr val="FF7C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47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128792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кабинет «Ателье»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home\Desktop\Медиа\гранд\роилки\Camera\20171212104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34" y="1196752"/>
            <a:ext cx="4352482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home\Desktop\Медиа\гранд\роилки\Camera\20171212103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33056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home\Desktop\Медиа\гранд\роилки\Camera\201712121043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10" y="1196752"/>
            <a:ext cx="4283968" cy="240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home\Desktop\Медиа\гранд\роилки\Camera\201712121035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3840427" cy="24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24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764704"/>
            <a:ext cx="8496944" cy="3600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altLang="ru-RU" sz="2400" b="1" dirty="0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800" b="1" dirty="0" smtClean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altLang="ru-RU" sz="2800" b="1" dirty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коллектива по реализации</a:t>
            </a:r>
            <a:br>
              <a:rPr lang="ru-RU" altLang="ru-RU" sz="2800" b="1" dirty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err="1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профориентационного</a:t>
            </a:r>
            <a:r>
              <a:rPr lang="ru-RU" altLang="ru-RU" sz="2800" b="1" dirty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потенциала образовательного пространства </a:t>
            </a:r>
            <a:r>
              <a:rPr lang="ru-RU" altLang="ru-RU" sz="2800" b="1" dirty="0" smtClean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ДОО»</a:t>
            </a:r>
            <a:r>
              <a:rPr lang="ru-RU" altLang="ru-RU" sz="2800" b="1" dirty="0" smtClean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b="1" dirty="0" smtClean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примере реализации инновационного проекта «Организация ранней </a:t>
            </a:r>
            <a:r>
              <a:rPr lang="ru-RU" alt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профориентации</a:t>
            </a:r>
            <a:r>
              <a:rPr lang="ru-RU" alt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r>
              <a:rPr lang="ru-RU" altLang="ru-RU" sz="4000" dirty="0" smtClean="0">
                <a:solidFill>
                  <a:schemeClr val="accent4">
                    <a:lumMod val="50000"/>
                  </a:schemeClr>
                </a:solidFill>
              </a:rPr>
              <a:t>»</a:t>
            </a:r>
            <a:r>
              <a:rPr lang="ru-RU" altLang="ru-RU" sz="4000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altLang="ru-RU" sz="4000" dirty="0">
                <a:solidFill>
                  <a:schemeClr val="accent4">
                    <a:lumMod val="50000"/>
                  </a:schemeClr>
                </a:solidFill>
              </a:rPr>
            </a:br>
            <a:endParaRPr lang="ru-RU" altLang="ru-RU" sz="4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499992" y="5085184"/>
            <a:ext cx="4242048" cy="122413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alt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</a:t>
            </a:r>
            <a:r>
              <a:rPr lang="ru-RU" alt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О. В. Афанасьева, заместитель руководителя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alt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</a:t>
            </a:r>
            <a:r>
              <a:rPr lang="ru-RU" alt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121 «Золотой колосок» г. </a:t>
            </a:r>
            <a:r>
              <a:rPr lang="ru-RU" alt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920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кабинет «Ремесло»</a:t>
            </a:r>
            <a:endParaRPr lang="ru-RU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home\Desktop\Медиа\гранд\роилки\Camera\201712121057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4320480" cy="256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home\Desktop\Медиа\гранд\роилки\Camera\20171212110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143" y="3861048"/>
            <a:ext cx="4816534" cy="270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869" y="1772816"/>
            <a:ext cx="1706808" cy="165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518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45323" y="188640"/>
            <a:ext cx="8686800" cy="838200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2800" dirty="0" smtClean="0"/>
              <a:t>   </a:t>
            </a:r>
            <a:br>
              <a:rPr lang="ru-RU" sz="2800" dirty="0" smtClean="0"/>
            </a:br>
            <a:r>
              <a:rPr lang="ru-RU" sz="2000" dirty="0" smtClean="0">
                <a:effectLst/>
              </a:rPr>
              <a:t> </a:t>
            </a:r>
            <a:br>
              <a:rPr lang="ru-RU" sz="2000" dirty="0" smtClean="0">
                <a:effectLst/>
              </a:rPr>
            </a:br>
            <a: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партнерство</a:t>
            </a:r>
            <a:br>
              <a:rPr lang="ru-RU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84825"/>
            <a:ext cx="1779588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143000"/>
            <a:ext cx="8686800" cy="5595938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56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6063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3691628"/>
              </p:ext>
            </p:extLst>
          </p:nvPr>
        </p:nvGraphicFramePr>
        <p:xfrm>
          <a:off x="251520" y="1268760"/>
          <a:ext cx="8435280" cy="536064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051094"/>
                <a:gridCol w="2992201"/>
                <a:gridCol w="2391985"/>
              </a:tblGrid>
              <a:tr h="76580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Критерий 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Методика</a:t>
                      </a:r>
                    </a:p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Периодичность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1531611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Сформированность представлений о труде взрослых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Адаптированная для детей 4-7 лет методика Л. В.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Куцаковой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«Профессиональна  деятельность взрослых» 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раза в год  (сентябрь, май)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191451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8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сформированности игровых умений в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профориентационной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сюжетно-ролевой игре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 игровой деятельности детей от 4 до 7 лет 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 профессионального характера) </a:t>
                      </a:r>
                    </a:p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раза в год  (сентябрь, май)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1148709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Профессиональные устремления 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Профориентационный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опросник Е. И. Климов для детей 6-7 лет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раз в год (апрель)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76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8640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«Внедренческий этап» (сентябрь 2017 -  май 2019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400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апробация модели ранней профориентации в педагогическом процессе ДОУ.</a:t>
            </a:r>
          </a:p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 данного этапа – реализация парциальной программы «Я и мир профессий», создание условий для поддержки самостоятельных игр 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профессиональной направленности</a:t>
            </a: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F:\КОНКУРС ПОСЛ\ролики\сюжетно-ролевая игра\IMG_8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0670" y="3861048"/>
            <a:ext cx="4114800" cy="24431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632848" cy="7159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4596916" cy="2232248"/>
          </a:xfrm>
        </p:spPr>
      </p:pic>
      <p:pic>
        <p:nvPicPr>
          <p:cNvPr id="6" name="Объект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58" y="1268760"/>
            <a:ext cx="3761458" cy="2232248"/>
          </a:xfrm>
          <a:prstGeom prst="rect">
            <a:avLst/>
          </a:prstGeom>
        </p:spPr>
      </p:pic>
      <p:pic>
        <p:nvPicPr>
          <p:cNvPr id="7" name="Picture 4" descr="C:\Users\Администратор\Desktop\фото море\DSC02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651145"/>
            <a:ext cx="4428493" cy="2952328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8720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0801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формирования  профессиональных интересов в сюжетно-ролевых играх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C:\Users\Администратор\Desktop\фото море\P71129-103109.jpg"/>
          <p:cNvPicPr>
            <a:picLocks noChangeAspect="1" noChangeArrowheads="1"/>
          </p:cNvPicPr>
          <p:nvPr/>
        </p:nvPicPr>
        <p:blipFill rotWithShape="1">
          <a:blip r:embed="rId2" cstate="print"/>
          <a:srcRect b="31346"/>
          <a:stretch/>
        </p:blipFill>
        <p:spPr bwMode="auto">
          <a:xfrm>
            <a:off x="4932040" y="2636912"/>
            <a:ext cx="3887843" cy="381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G:\фото\дидактические игры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6" y="1680952"/>
            <a:ext cx="4571332" cy="30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23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0801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формирования  профессиональных интересов в сюжетно-ролевых играх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:\Фестиваль\фото\201711270951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55" y="1556792"/>
            <a:ext cx="4604382" cy="258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фото\мастерские\201712121037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r="23966"/>
          <a:stretch/>
        </p:blipFill>
        <p:spPr bwMode="auto">
          <a:xfrm>
            <a:off x="4932040" y="3395974"/>
            <a:ext cx="4036777" cy="330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407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8640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«Рефлексивный этап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(май-декабрь 2019)</a:t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400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анализ результатов апробации инновационной модели ранней профориентации детей дошкольного возраста.</a:t>
            </a:r>
          </a:p>
          <a:p>
            <a:pPr marL="0" indent="0">
              <a:buNone/>
            </a:pPr>
            <a:r>
              <a:rPr lang="ru-RU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Оценка результатов внедрения модели  ранней профориентации дошкольников.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Разработка рекомендаций по оптимизации действующей системы  работы и приведению ее в соответствие с разработанной моделью.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3.Обобщение опыта  педагогов  по  формированию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допрофессионального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самоопределения у дошкольников.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Трансляция опыта в массовую практику, публикации в научно-методических изданиях.</a:t>
            </a:r>
          </a:p>
          <a:p>
            <a:pPr marL="0" indent="0">
              <a:buNone/>
            </a:pPr>
            <a:endParaRPr lang="ru-RU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38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4087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2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инновационной деятельности:</a:t>
            </a:r>
            <a:endParaRPr lang="ru-RU" sz="2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Создана развивающая РППС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направленности.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Разработана и внедрена парциальная программа ранней профориентации детей дошкольного возраста.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Внедрены новые формы и методы работы по ранней профориентации детей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К завершению дошкольного возраста у дошкольников будет сформировано позитивное отношение к труду и творчеству взрослых.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Повышен уровень профессиональной компетенции у педагогов в вопросах ранней профориентации дошкольников.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Внедрены новые формы взаимодействия с социальными партнерами.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Созданы условия для сотрудничества с семьями по вопросам ранней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профоринетации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дошкольников.</a:t>
            </a:r>
          </a:p>
          <a:p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76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496944" cy="9361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ранней профориентации детей дошкольного 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возраста»</a:t>
            </a:r>
            <a:endParaRPr lang="en-US" alt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30363"/>
            <a:ext cx="6934200" cy="4267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altLang="ru-RU" sz="1800" dirty="0" smtClean="0">
              <a:solidFill>
                <a:srgbClr val="4D4D4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1800" dirty="0">
              <a:solidFill>
                <a:srgbClr val="4D4D4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1800" dirty="0" smtClean="0">
              <a:solidFill>
                <a:srgbClr val="4D4D4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225689"/>
            <a:ext cx="8496944" cy="5262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(сентябрь 2016- январь 2017)</a:t>
            </a:r>
          </a:p>
          <a:p>
            <a:pPr algn="l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условий для ранней профориентации дошкольников в ДОУ, выявление проблемы, определение стратегии инновационной деятельности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анализ и оценка состояния работы по созданию условий  для  ранней профориентации дошкольников; </a:t>
            </a:r>
          </a:p>
          <a:p>
            <a:pPr algn="l"/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диагностика уровня сформированности представлений о труде взрослых  у детей старшего дошкольного возраста.</a:t>
            </a:r>
          </a:p>
          <a:p>
            <a:pPr algn="l"/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нормативно-правовой базы по сопровождению профориентации детей дошкольного возраста.</a:t>
            </a:r>
          </a:p>
          <a:p>
            <a:pPr algn="l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Полученный результат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выявление проблемных зон, определение содержания работы педагогического коллектива по проблеме ранней профориентации дошкольников.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8640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этап»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2017 – сентябрь 2017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400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разработка модели ранней профориентации детей дошкольного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Реализуемые мероприятия: </a:t>
            </a:r>
          </a:p>
          <a:p>
            <a:pPr>
              <a:buFontTx/>
              <a:buChar char="-"/>
            </a:pPr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методических мероприятий, </a:t>
            </a:r>
            <a:endParaRPr lang="ru-RU" sz="2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содержательной модели ранней профориентации детей </a:t>
            </a:r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возраста, включая детей с ОВЗ;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разработка парциальной программы ранней профориентации «Я и мир профессий»;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разработка плана координации работы с социальными институтами и семьями воспитанников;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планирование мероприятий по созданию условий для реализации </a:t>
            </a:r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</a:t>
            </a: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ранней профориентации в соответствии с ФГОС ДО; 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разработка системы мониторинга  работы по ранней профориентации детей дошкольного возраста.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480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315200" cy="7159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мероприятия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D:\Афанасьева О.В. - Орчанка\Фото - Афанасьева О.В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452320" cy="537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05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52468"/>
            <a:ext cx="4296846" cy="286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D:\Афанасьева О.В. - Орчанка\Фото - Афанасьева О.В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0" y="3960153"/>
            <a:ext cx="443447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Афанасьева О.В. - Орчанка\Фото - Афанасьева О.В\IMG_484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058" y="3789040"/>
            <a:ext cx="390517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96752"/>
            <a:ext cx="1327322" cy="168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68570" y="188640"/>
            <a:ext cx="8484611" cy="5523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Мастер-класс, </a:t>
            </a:r>
            <a:r>
              <a:rPr lang="ru-RU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взаимопосещения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596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38" y="292100"/>
            <a:ext cx="8475662" cy="7747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Деловая игра</a:t>
            </a:r>
            <a:endParaRPr lang="ru-RU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7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447800"/>
            <a:ext cx="4038600" cy="2514600"/>
          </a:xfrm>
        </p:spPr>
      </p:pic>
      <p:pic>
        <p:nvPicPr>
          <p:cNvPr id="21508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447800"/>
            <a:ext cx="4038600" cy="2514600"/>
          </a:xfrm>
        </p:spPr>
      </p:pic>
      <p:pic>
        <p:nvPicPr>
          <p:cNvPr id="21509" name="Объект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86238"/>
            <a:ext cx="4038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687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одель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ранней профориентации дошкольников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026894"/>
              </p:ext>
            </p:extLst>
          </p:nvPr>
        </p:nvGraphicFramePr>
        <p:xfrm>
          <a:off x="457200" y="1268760"/>
          <a:ext cx="82296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3045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ome\Desktop\Безымянны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2907"/>
            <a:ext cx="4690814" cy="6735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013902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">
  <a:themeElements>
    <a:clrScheme name="">
      <a:dk1>
        <a:srgbClr val="5F5F5F"/>
      </a:dk1>
      <a:lt1>
        <a:srgbClr val="FFFFFF"/>
      </a:lt1>
      <a:dk2>
        <a:srgbClr val="FFFFFF"/>
      </a:dk2>
      <a:lt2>
        <a:srgbClr val="820044"/>
      </a:lt2>
      <a:accent1>
        <a:srgbClr val="E70303"/>
      </a:accent1>
      <a:accent2>
        <a:srgbClr val="F96F1C"/>
      </a:accent2>
      <a:accent3>
        <a:srgbClr val="FFFFFF"/>
      </a:accent3>
      <a:accent4>
        <a:srgbClr val="505050"/>
      </a:accent4>
      <a:accent5>
        <a:srgbClr val="F1AAAA"/>
      </a:accent5>
      <a:accent6>
        <a:srgbClr val="E26418"/>
      </a:accent6>
      <a:hlink>
        <a:srgbClr val="BD0345"/>
      </a:hlink>
      <a:folHlink>
        <a:srgbClr val="660033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452</TotalTime>
  <Words>643</Words>
  <Application>Microsoft Office PowerPoint</Application>
  <PresentationFormat>Экран (4:3)</PresentationFormat>
  <Paragraphs>93</Paragraphs>
  <Slides>28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powerpoint-template</vt:lpstr>
      <vt:lpstr>Тема Office</vt:lpstr>
      <vt:lpstr> Управление образования администрации г. Орска  Научно-методический центр управления образования администрации г. Орска </vt:lpstr>
      <vt:lpstr>  «Деятельность педагогического коллектива по реализации  профориентационного потенциала образовательного пространства ДОО»  на примере реализации инновационного проекта «Организация ранней профориентации дошкольников» </vt:lpstr>
      <vt:lpstr>Проект  «Организация ранней профориентации детей дошкольного возраста»</vt:lpstr>
      <vt:lpstr> «Организационный этап»  (январь 2017 – сентябрь 2017) </vt:lpstr>
      <vt:lpstr>Методические мероприятия</vt:lpstr>
      <vt:lpstr>Мастер-класс, взаимопосещения</vt:lpstr>
      <vt:lpstr>Деловая игра</vt:lpstr>
      <vt:lpstr>Модель ранней профориентации дошкольников</vt:lpstr>
      <vt:lpstr>Презентация PowerPoint</vt:lpstr>
      <vt:lpstr>Проектирование РППС</vt:lpstr>
      <vt:lpstr>Вторая младшая группа</vt:lpstr>
      <vt:lpstr>Вторая младшая группа</vt:lpstr>
      <vt:lpstr>Вторая младшая группа</vt:lpstr>
      <vt:lpstr>Средняя группа</vt:lpstr>
      <vt:lpstr>Средняя группа</vt:lpstr>
      <vt:lpstr>Средняя группа</vt:lpstr>
      <vt:lpstr>Старшая группа</vt:lpstr>
      <vt:lpstr>Старшая группа</vt:lpstr>
      <vt:lpstr>Тематический кабинет «Ателье»</vt:lpstr>
      <vt:lpstr>Тематический кабинет «Ремесло»</vt:lpstr>
      <vt:lpstr>      Социальное партнерство  </vt:lpstr>
      <vt:lpstr>Мониторинг</vt:lpstr>
      <vt:lpstr> «Внедренческий этап» (сентябрь 2017 -  май 2019) </vt:lpstr>
      <vt:lpstr>Современные образовательные технологии</vt:lpstr>
      <vt:lpstr>Технологии формирования  профессиональных интересов в сюжетно-ролевых играх</vt:lpstr>
      <vt:lpstr>Технологии формирования  профессиональных интересов в сюжетно-ролевых играх</vt:lpstr>
      <vt:lpstr> «Рефлексивный этап» (май-декабрь 2019)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21</cp:revision>
  <dcterms:created xsi:type="dcterms:W3CDTF">2021-08-18T07:22:57Z</dcterms:created>
  <dcterms:modified xsi:type="dcterms:W3CDTF">2021-08-23T05:03:50Z</dcterms:modified>
</cp:coreProperties>
</file>