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30"/>
  </p:notesMasterIdLst>
  <p:sldIdLst>
    <p:sldId id="256" r:id="rId3"/>
    <p:sldId id="257" r:id="rId4"/>
    <p:sldId id="258" r:id="rId5"/>
    <p:sldId id="259" r:id="rId6"/>
    <p:sldId id="260" r:id="rId7"/>
    <p:sldId id="278" r:id="rId8"/>
    <p:sldId id="279" r:id="rId9"/>
    <p:sldId id="280" r:id="rId10"/>
    <p:sldId id="281" r:id="rId11"/>
    <p:sldId id="282" r:id="rId12"/>
    <p:sldId id="283" r:id="rId13"/>
    <p:sldId id="261" r:id="rId14"/>
    <p:sldId id="262" r:id="rId15"/>
    <p:sldId id="285" r:id="rId16"/>
    <p:sldId id="287" r:id="rId17"/>
    <p:sldId id="264" r:id="rId18"/>
    <p:sldId id="266" r:id="rId19"/>
    <p:sldId id="265" r:id="rId20"/>
    <p:sldId id="267" r:id="rId21"/>
    <p:sldId id="268" r:id="rId22"/>
    <p:sldId id="269" r:id="rId23"/>
    <p:sldId id="272" r:id="rId24"/>
    <p:sldId id="273" r:id="rId25"/>
    <p:sldId id="274" r:id="rId26"/>
    <p:sldId id="275" r:id="rId27"/>
    <p:sldId id="276" r:id="rId28"/>
    <p:sldId id="277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2160" y="-5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9F055-1957-4FC7-B14B-EB2C28E81135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1F21D-EF74-471A-A125-24E9E9676A7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1F21D-EF74-471A-A125-24E9E9676A78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D030-4BC0-4C96-826E-81FEA5D791CB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6CB1-8EE1-408E-880D-0F4053E50A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D030-4BC0-4C96-826E-81FEA5D791CB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6CB1-8EE1-408E-880D-0F4053E50A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D030-4BC0-4C96-826E-81FEA5D791CB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6CB1-8EE1-408E-880D-0F4053E50A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D030-4BC0-4C96-826E-81FEA5D791CB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6CB1-8EE1-408E-880D-0F4053E50A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D030-4BC0-4C96-826E-81FEA5D791CB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6CB1-8EE1-408E-880D-0F4053E50A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D030-4BC0-4C96-826E-81FEA5D791CB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6CB1-8EE1-408E-880D-0F4053E50A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D030-4BC0-4C96-826E-81FEA5D791CB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6CB1-8EE1-408E-880D-0F4053E50A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D030-4BC0-4C96-826E-81FEA5D791CB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6CB1-8EE1-408E-880D-0F4053E50A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D030-4BC0-4C96-826E-81FEA5D791CB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6CB1-8EE1-408E-880D-0F4053E50A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D030-4BC0-4C96-826E-81FEA5D791CB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6CB1-8EE1-408E-880D-0F4053E50A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D030-4BC0-4C96-826E-81FEA5D791CB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6CB1-8EE1-408E-880D-0F4053E50A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D030-4BC0-4C96-826E-81FEA5D791CB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6CB1-8EE1-408E-880D-0F4053E50A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D030-4BC0-4C96-826E-81FEA5D791CB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6CB1-8EE1-408E-880D-0F4053E50A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D030-4BC0-4C96-826E-81FEA5D791CB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6CB1-8EE1-408E-880D-0F4053E50A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D030-4BC0-4C96-826E-81FEA5D791CB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6CB1-8EE1-408E-880D-0F4053E50A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D030-4BC0-4C96-826E-81FEA5D791CB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6CB1-8EE1-408E-880D-0F4053E50A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D030-4BC0-4C96-826E-81FEA5D791CB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6CB1-8EE1-408E-880D-0F4053E50A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D030-4BC0-4C96-826E-81FEA5D791CB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6CB1-8EE1-408E-880D-0F4053E50A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D030-4BC0-4C96-826E-81FEA5D791CB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6CB1-8EE1-408E-880D-0F4053E50A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D030-4BC0-4C96-826E-81FEA5D791CB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6CB1-8EE1-408E-880D-0F4053E50A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D030-4BC0-4C96-826E-81FEA5D791CB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6CB1-8EE1-408E-880D-0F4053E50A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D030-4BC0-4C96-826E-81FEA5D791CB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6CB1-8EE1-408E-880D-0F4053E50A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E1AED030-4BC0-4C96-826E-81FEA5D791CB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9D486CB1-8EE1-408E-880D-0F4053E50A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ED030-4BC0-4C96-826E-81FEA5D791CB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86CB1-8EE1-408E-880D-0F4053E50A4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23593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976" y="2214554"/>
            <a:ext cx="7500990" cy="264320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 – нравственное воспитание дошкольников посредством чтения художественной литературы</a:t>
            </a:r>
            <a:endParaRPr lang="ru-RU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5037" y="1193912"/>
            <a:ext cx="8007230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автономное учреждение «Детский сад № 31  г. Орска» </a:t>
            </a:r>
            <a:endParaRPr lang="ru-RU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3043" y="5500702"/>
            <a:ext cx="7215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высшей квалификационной категории:</a:t>
            </a:r>
          </a:p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Токарева  Наталья Геннадьевна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57298"/>
            <a:ext cx="8229600" cy="1000132"/>
          </a:xfrm>
        </p:spPr>
        <p:txBody>
          <a:bodyPr>
            <a:noAutofit/>
          </a:bodyPr>
          <a:lstStyle/>
          <a:p>
            <a:r>
              <a:rPr lang="ru-RU" sz="36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Формы работы с детьми: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  <a:p>
            <a:pPr algn="just"/>
            <a:r>
              <a:rPr lang="ru-RU" dirty="0" smtClean="0"/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Занятия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Культурно –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досуговая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деятельность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Свободная от занятий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деятельность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0"/>
            <a:ext cx="7858148" cy="1428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00174"/>
            <a:ext cx="8229600" cy="857256"/>
          </a:xfrm>
        </p:spPr>
        <p:txBody>
          <a:bodyPr>
            <a:normAutofit fontScale="90000"/>
          </a:bodyPr>
          <a:lstStyle/>
          <a:p>
            <a:r>
              <a:rPr lang="ru-RU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Формы работы с родителями: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85926"/>
            <a:ext cx="8229600" cy="4340237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Родительские собрания;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Индивидуальные консультации;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Папки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передвижки;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Фотопрезентации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родителей в  литературных конкурсах, в создании книжного уголка группы, в оформлении выставок.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0"/>
            <a:ext cx="7786710" cy="12144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с вайбера\IMG-e84ecfaffaf62e489c88bb891fbe7619-V.jpg"/>
          <p:cNvPicPr>
            <a:picLocks noChangeAspect="1" noChangeArrowheads="1"/>
          </p:cNvPicPr>
          <p:nvPr/>
        </p:nvPicPr>
        <p:blipFill>
          <a:blip r:embed="rId2" cstate="print"/>
          <a:srcRect l="3045" t="5415" r="1545" b="9295"/>
          <a:stretch>
            <a:fillRect/>
          </a:stretch>
        </p:blipFill>
        <p:spPr bwMode="auto">
          <a:xfrm>
            <a:off x="1000100" y="1614406"/>
            <a:ext cx="7916508" cy="5019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000100" y="642918"/>
            <a:ext cx="4143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Использование форм малого фольклора –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потешки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44650" y="-99392"/>
            <a:ext cx="7499350" cy="19348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1340768"/>
            <a:ext cx="4011910" cy="5349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4" y="17074"/>
            <a:ext cx="9144793" cy="23593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52120" y="2708920"/>
            <a:ext cx="28083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Яблочко</a:t>
            </a:r>
          </a:p>
          <a:p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за грохот – бум-бум-бум-</a:t>
            </a:r>
          </a:p>
          <a:p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Яблочко упало!</a:t>
            </a:r>
            <a:b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травке яблочко найдем</a:t>
            </a:r>
          </a:p>
          <a:p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не пропало.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0" y="1196752"/>
            <a:ext cx="3240360" cy="3744416"/>
          </a:xfrm>
        </p:spPr>
        <p:txBody>
          <a:bodyPr>
            <a:noAutofit/>
          </a:bodyPr>
          <a:lstStyle/>
          <a:p>
            <a:r>
              <a:rPr lang="ru-RU" sz="24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4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Груша </a:t>
            </a:r>
            <a:br>
              <a:rPr lang="ru-RU" sz="24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Грушка- </a:t>
            </a:r>
            <a:r>
              <a:rPr lang="ru-RU" sz="2400" b="1" i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грушка</a:t>
            </a:r>
            <a:r>
              <a:rPr lang="ru-RU" sz="24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высоко!</a:t>
            </a:r>
            <a:br>
              <a:rPr lang="ru-RU" sz="24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 ней добраться нелегко;</a:t>
            </a:r>
            <a:br>
              <a:rPr lang="ru-RU" sz="24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Вся поспела – погляди!</a:t>
            </a:r>
            <a:br>
              <a:rPr lang="ru-RU" sz="24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Грушка, </a:t>
            </a:r>
            <a:r>
              <a:rPr lang="ru-RU" sz="2400" b="1" i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грушка</a:t>
            </a:r>
            <a:r>
              <a:rPr lang="ru-RU" sz="24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упади!</a:t>
            </a:r>
            <a:endParaRPr lang="ru-RU" sz="2400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09" t="6549" r="1039" b="13775"/>
          <a:stretch/>
        </p:blipFill>
        <p:spPr>
          <a:xfrm>
            <a:off x="1115617" y="548680"/>
            <a:ext cx="4680520" cy="606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077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953375"/>
            <a:ext cx="6520768" cy="2309118"/>
          </a:xfrm>
        </p:spPr>
        <p:txBody>
          <a:bodyPr>
            <a:normAutofit/>
          </a:bodyPr>
          <a:lstStyle/>
          <a:p>
            <a:r>
              <a:rPr lang="ru-RU" sz="2400" b="1" i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Апельсинчик,апельсин</a:t>
            </a:r>
            <a:r>
              <a:rPr lang="ru-RU" sz="24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Кушай </a:t>
            </a:r>
            <a:r>
              <a:rPr lang="ru-RU" sz="2400" b="1" i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крошка,кушай</a:t>
            </a:r>
            <a:r>
              <a:rPr lang="ru-RU" sz="24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сын!</a:t>
            </a:r>
            <a:br>
              <a:rPr lang="ru-RU" sz="24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Сладкий он до донышка</a:t>
            </a:r>
            <a:br>
              <a:rPr lang="ru-RU" sz="24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жёлтый словно солнышко!</a:t>
            </a:r>
            <a:endParaRPr lang="ru-RU" sz="2400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44"/>
          <a:stretch/>
        </p:blipFill>
        <p:spPr>
          <a:xfrm>
            <a:off x="1058472" y="17160"/>
            <a:ext cx="4777837" cy="4069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64138" y="1785926"/>
            <a:ext cx="3579862" cy="4773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0035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с вайбера\P_20230427_0934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785" t="15318" r="9005" b="12804"/>
          <a:stretch>
            <a:fillRect/>
          </a:stretch>
        </p:blipFill>
        <p:spPr bwMode="auto">
          <a:xfrm>
            <a:off x="1214414" y="2285992"/>
            <a:ext cx="6002316" cy="435771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00100" y="857232"/>
            <a:ext cx="4572000" cy="1421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Считалки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придуманный для детей способ осуществления объективной справедливости.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54528" y="3573016"/>
            <a:ext cx="16973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1,2,3,4,5 – выходи гулять!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04" y="11432"/>
            <a:ext cx="7572396" cy="2008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72066" y="3357562"/>
            <a:ext cx="52565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внимание уделяем  русской народной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02" t="8507" r="-462" b="-405"/>
          <a:stretch/>
        </p:blipFill>
        <p:spPr>
          <a:xfrm>
            <a:off x="928662" y="928670"/>
            <a:ext cx="4104456" cy="5445223"/>
          </a:xfrm>
          <a:prstGeom prst="rect">
            <a:avLst/>
          </a:prstGeom>
        </p:spPr>
      </p:pic>
      <p:pic>
        <p:nvPicPr>
          <p:cNvPr id="8" name="Picture 2" descr="https://kalix.club/uploads/posts/2022-12/1671791631_kalix-club-p-fon-dlya-prezentatsii-psikhologa-dou-krasi-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35750" l="1188" r="100000">
                        <a14:foregroundMark x1="13688" y1="6333" x2="13688" y2="6333"/>
                        <a14:foregroundMark x1="11000" y1="6417" x2="10625" y2="6750"/>
                        <a14:foregroundMark x1="8625" y1="7250" x2="8625" y2="7250"/>
                        <a14:foregroundMark x1="7438" y1="8167" x2="7438" y2="8167"/>
                        <a14:foregroundMark x1="5688" y1="9000" x2="5500" y2="9167"/>
                        <a14:foregroundMark x1="4875" y1="9583" x2="8500" y2="6083"/>
                        <a14:foregroundMark x1="10563" y1="10500" x2="24750" y2="7500"/>
                        <a14:foregroundMark x1="6500" y1="12667" x2="11750" y2="10250"/>
                        <a14:foregroundMark x1="4188" y1="10500" x2="5938" y2="8750"/>
                      </a14:backgroundRemoval>
                    </a14:imgEffect>
                  </a14:imgLayer>
                </a14:imgProps>
              </a:ext>
            </a:extLst>
          </a:blip>
          <a:srcRect b="65625"/>
          <a:stretch>
            <a:fillRect/>
          </a:stretch>
        </p:blipFill>
        <p:spPr bwMode="auto">
          <a:xfrm>
            <a:off x="34256" y="0"/>
            <a:ext cx="9144000" cy="2357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5656" y="1124744"/>
            <a:ext cx="3600450" cy="48006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8" y="1484784"/>
            <a:ext cx="3633868" cy="48451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3280" y="260648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« Гуси – Лебеди»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9953" y="34320"/>
            <a:ext cx="3496432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«Колобок»</a:t>
            </a:r>
            <a:endParaRPr lang="ru-RU" sz="3200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9" t="5462" r="9391" b="6935"/>
          <a:stretch/>
        </p:blipFill>
        <p:spPr>
          <a:xfrm>
            <a:off x="1187624" y="1177320"/>
            <a:ext cx="3791833" cy="49308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95" r="4922" b="3179"/>
          <a:stretch/>
        </p:blipFill>
        <p:spPr>
          <a:xfrm>
            <a:off x="5207337" y="1772816"/>
            <a:ext cx="3820912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076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1428736"/>
            <a:ext cx="3286148" cy="928694"/>
          </a:xfrm>
        </p:spPr>
        <p:txBody>
          <a:bodyPr>
            <a:normAutofit/>
          </a:bodyPr>
          <a:lstStyle/>
          <a:p>
            <a:r>
              <a:rPr lang="ru-RU" sz="3200" b="1" u="sng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Актуальность:</a:t>
            </a:r>
            <a:endParaRPr lang="ru-RU" sz="3200" b="1" u="sng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2500306"/>
            <a:ext cx="7786742" cy="4071966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70000"/>
              </a:lnSpc>
              <a:buNone/>
            </a:pP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   В последние годы происходит деформация художественного сознания, падение читательской культуры, у книги появилось много заместителей: аудио, видео, телепрограммы, компьютерные программы. Сейчас актуален вопрос, как вернуть книгу в руки ребенка, как сделать компьютер союзником книги.</a:t>
            </a:r>
          </a:p>
          <a:p>
            <a:pPr algn="just"/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2357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0"/>
            <a:ext cx="7498080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«Петушок – золотой гребешок»</a:t>
            </a:r>
            <a:endParaRPr lang="ru-RU" sz="3200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01" t="2750" b="9051"/>
          <a:stretch/>
        </p:blipFill>
        <p:spPr>
          <a:xfrm>
            <a:off x="5194944" y="1988840"/>
            <a:ext cx="3744416" cy="47145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01" t="18899" r="-798" b="1701"/>
          <a:stretch/>
        </p:blipFill>
        <p:spPr>
          <a:xfrm>
            <a:off x="1115616" y="1417638"/>
            <a:ext cx="4677437" cy="486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776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6966" y="2071678"/>
            <a:ext cx="3537034" cy="1071570"/>
          </a:xfrm>
        </p:spPr>
        <p:txBody>
          <a:bodyPr>
            <a:noAutofit/>
          </a:bodyPr>
          <a:lstStyle/>
          <a:p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</a:t>
            </a:r>
            <a:b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«Курочка- ряба»</a:t>
            </a:r>
            <a:endParaRPr lang="ru-RU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ideo-129812d973ed88de06f0625cf1bfd7f3-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640" y="274638"/>
            <a:ext cx="4026178" cy="6400712"/>
          </a:xfrm>
        </p:spPr>
      </p:pic>
    </p:spTree>
    <p:extLst>
      <p:ext uri="{BB962C8B-B14F-4D97-AF65-F5344CB8AC3E}">
        <p14:creationId xmlns:p14="http://schemas.microsoft.com/office/powerpoint/2010/main" xmlns="" val="70983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0"/>
            <a:ext cx="5544616" cy="41584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539"/>
          <a:stretch/>
        </p:blipFill>
        <p:spPr>
          <a:xfrm>
            <a:off x="4211960" y="3545632"/>
            <a:ext cx="5040560" cy="33123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69872" y="980728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Плывёт, плывёт кораблик,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Кораблик золотой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5616" y="4581128"/>
            <a:ext cx="2808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Везёт, везёт подарки,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Подарки нам с тобой!</a:t>
            </a:r>
          </a:p>
        </p:txBody>
      </p:sp>
    </p:spTree>
    <p:extLst>
      <p:ext uri="{BB962C8B-B14F-4D97-AF65-F5344CB8AC3E}">
        <p14:creationId xmlns:p14="http://schemas.microsoft.com/office/powerpoint/2010/main" xmlns="" val="423438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260648"/>
            <a:ext cx="7498080" cy="59658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</a:t>
            </a:r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игры, песни, </a:t>
            </a:r>
            <a:r>
              <a:rPr lang="ru-RU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хороводы </a:t>
            </a:r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1538" y="785794"/>
            <a:ext cx="7858180" cy="596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063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8100392" cy="1772816"/>
          </a:xfrm>
        </p:spPr>
        <p:txBody>
          <a:bodyPr>
            <a:noAutofit/>
          </a:bodyPr>
          <a:lstStyle/>
          <a:p>
            <a:r>
              <a:rPr lang="ru-RU" sz="2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>
          <a:blip r:embed="rId2"/>
          <a:srcRect l="1283" t="3419" r="28167" b="26781"/>
          <a:stretch>
            <a:fillRect/>
          </a:stretch>
        </p:blipFill>
        <p:spPr bwMode="auto">
          <a:xfrm>
            <a:off x="714348" y="571480"/>
            <a:ext cx="8143900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5863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0"/>
            <a:ext cx="4136524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Развивающая среда</a:t>
            </a:r>
            <a:endParaRPr lang="ru-RU" sz="3200" b="1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Новая папка\P_20230830_1247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637" r="7455"/>
          <a:stretch>
            <a:fillRect/>
          </a:stretch>
        </p:blipFill>
        <p:spPr bwMode="auto">
          <a:xfrm rot="5400000">
            <a:off x="766937" y="1447585"/>
            <a:ext cx="4786346" cy="4177145"/>
          </a:xfrm>
          <a:prstGeom prst="rect">
            <a:avLst/>
          </a:prstGeom>
          <a:noFill/>
        </p:spPr>
      </p:pic>
      <p:pic>
        <p:nvPicPr>
          <p:cNvPr id="1027" name="Picture 3" descr="C:\Users\user\Desktop\Новая папка\P_20230830_124718.jpg"/>
          <p:cNvPicPr>
            <a:picLocks noChangeAspect="1" noChangeArrowheads="1"/>
          </p:cNvPicPr>
          <p:nvPr/>
        </p:nvPicPr>
        <p:blipFill>
          <a:blip r:embed="rId3" cstate="print"/>
          <a:srcRect r="6282"/>
          <a:stretch>
            <a:fillRect/>
          </a:stretch>
        </p:blipFill>
        <p:spPr bwMode="auto">
          <a:xfrm rot="5400000">
            <a:off x="4822033" y="2464587"/>
            <a:ext cx="4643470" cy="37147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0658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Новая папка\P_20230830_124643.jpg"/>
          <p:cNvPicPr>
            <a:picLocks noChangeAspect="1" noChangeArrowheads="1"/>
          </p:cNvPicPr>
          <p:nvPr/>
        </p:nvPicPr>
        <p:blipFill>
          <a:blip r:embed="rId2" cstate="print"/>
          <a:srcRect r="6145"/>
          <a:stretch>
            <a:fillRect/>
          </a:stretch>
        </p:blipFill>
        <p:spPr bwMode="auto">
          <a:xfrm rot="5400000">
            <a:off x="531846" y="896858"/>
            <a:ext cx="5365663" cy="4286280"/>
          </a:xfrm>
          <a:prstGeom prst="rect">
            <a:avLst/>
          </a:prstGeom>
          <a:noFill/>
        </p:spPr>
      </p:pic>
      <p:pic>
        <p:nvPicPr>
          <p:cNvPr id="2051" name="Picture 3" descr="C:\Users\user\Desktop\Новая папка\P_20230830_124655.jpg"/>
          <p:cNvPicPr>
            <a:picLocks noChangeAspect="1" noChangeArrowheads="1"/>
          </p:cNvPicPr>
          <p:nvPr/>
        </p:nvPicPr>
        <p:blipFill>
          <a:blip r:embed="rId3" cstate="print"/>
          <a:srcRect t="5401" r="5434"/>
          <a:stretch>
            <a:fillRect/>
          </a:stretch>
        </p:blipFill>
        <p:spPr bwMode="auto">
          <a:xfrm rot="5400000">
            <a:off x="4429124" y="2000240"/>
            <a:ext cx="5143536" cy="38576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4428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0" y="3500438"/>
            <a:ext cx="7498080" cy="1143000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800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Фон для презентации родительское собрание - 67 фот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88"/>
            <a:ext cx="9240051" cy="6872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8171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 rot="10800000" flipV="1">
            <a:off x="1071538" y="1785926"/>
            <a:ext cx="7286676" cy="314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</a:t>
            </a:r>
            <a:r>
              <a:rPr kumimoji="0" lang="ru-RU" sz="3000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ru-RU" sz="30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способствовать становлению духовно-нравственной личности ребенка с помощью   художественной литературы.</a:t>
            </a:r>
            <a:endParaRPr kumimoji="0" lang="ru-RU" sz="30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2359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-28560"/>
            <a:ext cx="9144793" cy="2359356"/>
          </a:xfrm>
          <a:prstGeom prst="rect">
            <a:avLst/>
          </a:prstGeom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357290" y="1428736"/>
            <a:ext cx="7572428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685800" algn="l"/>
                <a:tab pos="800100" algn="l"/>
                <a:tab pos="1028700" algn="l"/>
                <a:tab pos="1257300" algn="l"/>
                <a:tab pos="1485900" algn="l"/>
              </a:tabLst>
            </a:pP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3200" b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адачи:</a:t>
            </a:r>
            <a:endParaRPr kumimoji="0" lang="ru-RU" sz="3200" b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>
                <a:tab pos="228600" algn="l"/>
                <a:tab pos="685800" algn="l"/>
                <a:tab pos="800100" algn="l"/>
                <a:tab pos="1028700" algn="l"/>
                <a:tab pos="1257300" algn="l"/>
                <a:tab pos="14859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Выявить особенности духовно – нравственного воспитания в дошкольном возрасте;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>
                <a:tab pos="228600" algn="l"/>
                <a:tab pos="685800" algn="l"/>
                <a:tab pos="800100" algn="l"/>
                <a:tab pos="1028700" algn="l"/>
                <a:tab pos="1257300" algn="l"/>
                <a:tab pos="14859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Создать необходимые условия для знакомства детей  с художественными произведениями ;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>
                <a:tab pos="228600" algn="l"/>
                <a:tab pos="685800" algn="l"/>
                <a:tab pos="800100" algn="l"/>
                <a:tab pos="1028700" algn="l"/>
                <a:tab pos="1257300" algn="l"/>
                <a:tab pos="14859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Формировать нравственные качества у дошкольников через чтение художественных произведений ;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>
                <a:tab pos="228600" algn="l"/>
                <a:tab pos="685800" algn="l"/>
                <a:tab pos="800100" algn="l"/>
                <a:tab pos="1028700" algn="l"/>
                <a:tab pos="1257300" algn="l"/>
                <a:tab pos="14859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Помогать ребенку осмысливать поступки персонажей, воспитывать умение видеть причины поступков;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>
                <a:tab pos="228600" algn="l"/>
                <a:tab pos="685800" algn="l"/>
                <a:tab pos="800100" algn="l"/>
                <a:tab pos="1028700" algn="l"/>
                <a:tab pos="1257300" algn="l"/>
                <a:tab pos="14859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Оказывать помощь родителям по духовно-нравственному воспитанию детей.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0" y="1718131"/>
            <a:ext cx="8929718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5800" algn="l"/>
                <a:tab pos="800100" algn="l"/>
                <a:tab pos="1028700" algn="l"/>
                <a:tab pos="1257300" algn="l"/>
                <a:tab pos="1485900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</a:t>
            </a:r>
            <a:r>
              <a:rPr kumimoji="0" lang="ru-RU" sz="3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Ожидаемые результаты:</a:t>
            </a:r>
            <a:endParaRPr kumimoji="0" lang="ru-RU" sz="3000" b="0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1257300" marR="0" lvl="2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>
                <a:tab pos="685800" algn="l"/>
                <a:tab pos="800100" algn="l"/>
                <a:tab pos="1028700" algn="l"/>
                <a:tab pos="1257300" algn="l"/>
                <a:tab pos="14859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Сформировать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детей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представление о доброте, как важном нравственном качестве человека, через поступки героев художественных произведений;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1257300" marR="0" lvl="2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>
                <a:tab pos="685800" algn="l"/>
                <a:tab pos="800100" algn="l"/>
                <a:tab pos="1028700" algn="l"/>
                <a:tab pos="1257300" algn="l"/>
                <a:tab pos="14859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Развить позитивную самооценку у детей, стремление проявлять доброту в словах и поступках;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1257300" marR="0" lvl="2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>
                <a:tab pos="685800" algn="l"/>
                <a:tab pos="800100" algn="l"/>
                <a:tab pos="1028700" algn="l"/>
                <a:tab pos="1257300" algn="l"/>
                <a:tab pos="14859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Повысить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интерес к чтению художественной литературы;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1257300" marR="0" lvl="2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>
                <a:tab pos="685800" algn="l"/>
                <a:tab pos="800100" algn="l"/>
                <a:tab pos="1028700" algn="l"/>
                <a:tab pos="1257300" algn="l"/>
                <a:tab pos="14859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Развить творческие способности через ознакомление с произведениями художественной литературы;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1257300" marR="0" lvl="2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>
                <a:tab pos="685800" algn="l"/>
                <a:tab pos="800100" algn="l"/>
                <a:tab pos="1028700" algn="l"/>
                <a:tab pos="1257300" algn="l"/>
                <a:tab pos="1485900" algn="l"/>
              </a:tabLst>
            </a:pP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Сформировать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бережное отношение к книге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уважение к сверстникам и взрослым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3" y="8000"/>
            <a:ext cx="9144793" cy="2359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0"/>
            <a:ext cx="7498080" cy="1143000"/>
          </a:xfrm>
        </p:spPr>
        <p:txBody>
          <a:bodyPr>
            <a:normAutofit/>
          </a:bodyPr>
          <a:lstStyle/>
          <a:p>
            <a:r>
              <a:rPr lang="en-US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Тематическое</a:t>
            </a:r>
            <a:r>
              <a:rPr lang="en-US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планирование</a:t>
            </a:r>
            <a:r>
              <a:rPr lang="en-US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857232"/>
            <a:ext cx="9144000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60"/>
            <a:ext cx="8229600" cy="1143008"/>
          </a:xfrm>
        </p:spPr>
        <p:txBody>
          <a:bodyPr>
            <a:normAutofit fontScale="90000"/>
          </a:bodyPr>
          <a:lstStyle/>
          <a:p>
            <a:r>
              <a:rPr lang="ru-RU" sz="4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Методы работы  с детьми</a:t>
            </a:r>
            <a:r>
              <a:rPr lang="ru-RU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3116"/>
            <a:ext cx="8229600" cy="3983047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Словесные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Чтение художественных произведений;</a:t>
            </a:r>
          </a:p>
          <a:p>
            <a:pPr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Беседы по прочитанному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Практические: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Игры – драматизации;</a:t>
            </a:r>
          </a:p>
          <a:p>
            <a:pPr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Дидактические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игры;</a:t>
            </a:r>
          </a:p>
          <a:p>
            <a:pPr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Элементы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инсценирования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0"/>
            <a:ext cx="8286776" cy="1500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3050"/>
            <a:ext cx="8229600" cy="857256"/>
          </a:xfrm>
        </p:spPr>
        <p:txBody>
          <a:bodyPr>
            <a:normAutofit fontScale="90000"/>
          </a:bodyPr>
          <a:lstStyle/>
          <a:p>
            <a:r>
              <a:rPr lang="ru-RU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Наглядные: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Показ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иллюстраций, картинок, игрушек;</a:t>
            </a:r>
          </a:p>
          <a:p>
            <a:pPr>
              <a:lnSpc>
                <a:spcPct val="150000"/>
              </a:lnSpc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Просмотр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видеороликов, фильмов;</a:t>
            </a:r>
          </a:p>
          <a:p>
            <a:pPr>
              <a:lnSpc>
                <a:spcPct val="150000"/>
              </a:lnSpc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Оформление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выставок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0"/>
            <a:ext cx="8429652" cy="2000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898</TotalTime>
  <Words>389</Words>
  <Application>Microsoft Office PowerPoint</Application>
  <PresentationFormat>Экран (4:3)</PresentationFormat>
  <Paragraphs>69</Paragraphs>
  <Slides>27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Солнцестояние</vt:lpstr>
      <vt:lpstr>Тема Office</vt:lpstr>
      <vt:lpstr>Духовно – нравственное воспитание дошкольников посредством чтения художественной литературы</vt:lpstr>
      <vt:lpstr>Актуальность:</vt:lpstr>
      <vt:lpstr>Слайд 3</vt:lpstr>
      <vt:lpstr>Слайд 4</vt:lpstr>
      <vt:lpstr>Слайд 5</vt:lpstr>
      <vt:lpstr>Тематическое планирование </vt:lpstr>
      <vt:lpstr>Слайд 7</vt:lpstr>
      <vt:lpstr>Методы работы  с детьми </vt:lpstr>
      <vt:lpstr> </vt:lpstr>
      <vt:lpstr>Формы работы с детьми: </vt:lpstr>
      <vt:lpstr>Формы работы с родителями: </vt:lpstr>
      <vt:lpstr>Слайд 12</vt:lpstr>
      <vt:lpstr>Слайд 13</vt:lpstr>
      <vt:lpstr>          Груша   Грушка- грушка- высоко! К ней добраться нелегко; Вся поспела – погляди! Грушка, грушка – упади!</vt:lpstr>
      <vt:lpstr>Апельсинчик,апельсин Кушай крошка,кушай сын! Сладкий он до донышка И жёлтый словно солнышко!</vt:lpstr>
      <vt:lpstr>Слайд 16</vt:lpstr>
      <vt:lpstr>Слайд 17</vt:lpstr>
      <vt:lpstr>Слайд 18</vt:lpstr>
      <vt:lpstr>Сказка «Колобок»</vt:lpstr>
      <vt:lpstr>Сказка «Петушок – золотой гребешок»</vt:lpstr>
      <vt:lpstr>         Сказка  «Курочка- ряба»</vt:lpstr>
      <vt:lpstr>Слайд 22</vt:lpstr>
      <vt:lpstr>Слайд 23</vt:lpstr>
      <vt:lpstr> </vt:lpstr>
      <vt:lpstr>Развивающая среда</vt:lpstr>
      <vt:lpstr>Слайд 26</vt:lpstr>
      <vt:lpstr>Спасибо за внимание!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Духовно –нравственное воспитание дошкольников посредством художественной литературы</dc:title>
  <dc:creator>Admin</dc:creator>
  <cp:lastModifiedBy>Методист</cp:lastModifiedBy>
  <cp:revision>93</cp:revision>
  <dcterms:created xsi:type="dcterms:W3CDTF">2023-08-25T15:16:48Z</dcterms:created>
  <dcterms:modified xsi:type="dcterms:W3CDTF">2023-09-05T10:47:36Z</dcterms:modified>
</cp:coreProperties>
</file>