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4" r:id="rId1"/>
  </p:sldMasterIdLst>
  <p:sldIdLst>
    <p:sldId id="256" r:id="rId2"/>
    <p:sldId id="290" r:id="rId3"/>
    <p:sldId id="257" r:id="rId4"/>
    <p:sldId id="295" r:id="rId5"/>
    <p:sldId id="293" r:id="rId6"/>
    <p:sldId id="260" r:id="rId7"/>
    <p:sldId id="262" r:id="rId8"/>
    <p:sldId id="298" r:id="rId9"/>
    <p:sldId id="299" r:id="rId10"/>
    <p:sldId id="270" r:id="rId11"/>
    <p:sldId id="313" r:id="rId12"/>
    <p:sldId id="300" r:id="rId13"/>
    <p:sldId id="307" r:id="rId14"/>
    <p:sldId id="267" r:id="rId15"/>
    <p:sldId id="272" r:id="rId16"/>
    <p:sldId id="308" r:id="rId17"/>
    <p:sldId id="268" r:id="rId18"/>
    <p:sldId id="311" r:id="rId19"/>
    <p:sldId id="309" r:id="rId20"/>
    <p:sldId id="289" r:id="rId21"/>
    <p:sldId id="30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92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9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0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5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9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94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76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71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9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2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2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5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0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3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1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7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7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41627D-B633-4313-A152-C415E91F05A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EEBF8F-4C31-4FCA-99EC-3B056D6A7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0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  <p:sldLayoutId id="2147484188" r:id="rId14"/>
    <p:sldLayoutId id="2147484189" r:id="rId15"/>
    <p:sldLayoutId id="2147484190" r:id="rId16"/>
    <p:sldLayoutId id="21474841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15.jpe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4" y="2256312"/>
            <a:ext cx="9227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технология как средство патриотического воспитания детей дошкольного возраста.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8234" y="439387"/>
            <a:ext cx="369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– д/с №113» 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8312" y="4975761"/>
            <a:ext cx="483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Альмухамбетова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4520" y="6151418"/>
            <a:ext cx="144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Орск, 2024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55848"/>
              </p:ext>
            </p:extLst>
          </p:nvPr>
        </p:nvGraphicFramePr>
        <p:xfrm>
          <a:off x="1828797" y="316069"/>
          <a:ext cx="7589523" cy="606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1"/>
                <a:gridCol w="4084322"/>
              </a:tblGrid>
              <a:tr h="30347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347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39" y="3716847"/>
            <a:ext cx="2223244" cy="1778595"/>
          </a:xfrm>
          <a:prstGeom prst="rect">
            <a:avLst/>
          </a:prstGeom>
        </p:spPr>
      </p:pic>
      <p:sp>
        <p:nvSpPr>
          <p:cNvPr id="29" name="Стрелка вниз 28"/>
          <p:cNvSpPr/>
          <p:nvPr/>
        </p:nvSpPr>
        <p:spPr>
          <a:xfrm>
            <a:off x="8781212" y="2977958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5070128" y="2370153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5400000">
            <a:off x="5014824" y="5346537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18320" y="1696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Кукла – символ материнства</a:t>
            </a:r>
          </a:p>
          <a:p>
            <a:r>
              <a:rPr lang="ru-RU" dirty="0">
                <a:latin typeface="Calibri" panose="020F0502020204030204" pitchFamily="34" charset="0"/>
              </a:rPr>
              <a:t>И семейного единства.</a:t>
            </a:r>
          </a:p>
          <a:p>
            <a:r>
              <a:rPr lang="ru-RU" dirty="0">
                <a:latin typeface="Calibri" panose="020F0502020204030204" pitchFamily="34" charset="0"/>
              </a:rPr>
              <a:t>Сарафан её одёжка,</a:t>
            </a:r>
          </a:p>
          <a:p>
            <a:r>
              <a:rPr lang="ru-RU" dirty="0">
                <a:latin typeface="Calibri" panose="020F0502020204030204" pitchFamily="34" charset="0"/>
              </a:rPr>
              <a:t>Вся из </a:t>
            </a:r>
            <a:r>
              <a:rPr lang="ru-RU" dirty="0" smtClean="0">
                <a:latin typeface="Calibri" panose="020F0502020204030204" pitchFamily="34" charset="0"/>
              </a:rPr>
              <a:t>дерева…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 </a:t>
            </a:r>
            <a:endParaRPr lang="ru-RU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59" y="527812"/>
            <a:ext cx="2026630" cy="2026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3" y="439130"/>
            <a:ext cx="1881077" cy="2203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93" y="499664"/>
            <a:ext cx="1628554" cy="2851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2" y="3633647"/>
            <a:ext cx="2596427" cy="19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375846"/>
              </p:ext>
            </p:extLst>
          </p:nvPr>
        </p:nvGraphicFramePr>
        <p:xfrm>
          <a:off x="1828797" y="316069"/>
          <a:ext cx="7589523" cy="606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1"/>
                <a:gridCol w="4084322"/>
              </a:tblGrid>
              <a:tr h="30347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347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9" name="Стрелка вниз 28"/>
          <p:cNvSpPr/>
          <p:nvPr/>
        </p:nvSpPr>
        <p:spPr>
          <a:xfrm>
            <a:off x="8781212" y="2977958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5070128" y="2370153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5400000">
            <a:off x="5014824" y="5346537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18320" y="1696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Кукла – символ материнства</a:t>
            </a:r>
          </a:p>
          <a:p>
            <a:r>
              <a:rPr lang="ru-RU" dirty="0">
                <a:latin typeface="Calibri" panose="020F0502020204030204" pitchFamily="34" charset="0"/>
              </a:rPr>
              <a:t>И семейного единства.</a:t>
            </a:r>
          </a:p>
          <a:p>
            <a:r>
              <a:rPr lang="ru-RU" dirty="0">
                <a:latin typeface="Calibri" panose="020F0502020204030204" pitchFamily="34" charset="0"/>
              </a:rPr>
              <a:t>Сарафан её одёжка,</a:t>
            </a:r>
          </a:p>
          <a:p>
            <a:r>
              <a:rPr lang="ru-RU" dirty="0">
                <a:latin typeface="Calibri" panose="020F0502020204030204" pitchFamily="34" charset="0"/>
              </a:rPr>
              <a:t>Вся из </a:t>
            </a:r>
            <a:r>
              <a:rPr lang="ru-RU" dirty="0" smtClean="0">
                <a:latin typeface="Calibri" panose="020F0502020204030204" pitchFamily="34" charset="0"/>
              </a:rPr>
              <a:t>дерева…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 </a:t>
            </a:r>
            <a:endParaRPr lang="ru-RU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59" y="527812"/>
            <a:ext cx="2026630" cy="2026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3" y="439130"/>
            <a:ext cx="1881077" cy="2203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93" y="499664"/>
            <a:ext cx="1628554" cy="2851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2" y="3633647"/>
            <a:ext cx="2596427" cy="19719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06" y="3633647"/>
            <a:ext cx="2404670" cy="24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3" y="554189"/>
            <a:ext cx="3458672" cy="5188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r="8684"/>
          <a:stretch/>
        </p:blipFill>
        <p:spPr>
          <a:xfrm>
            <a:off x="4043897" y="3676389"/>
            <a:ext cx="3587263" cy="3040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7" y="351694"/>
            <a:ext cx="3234445" cy="3148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92" y="1329552"/>
            <a:ext cx="4053060" cy="32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3" y="554189"/>
            <a:ext cx="3458672" cy="5188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r="8684"/>
          <a:stretch/>
        </p:blipFill>
        <p:spPr>
          <a:xfrm>
            <a:off x="4043897" y="3676389"/>
            <a:ext cx="3587263" cy="3040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7" y="351694"/>
            <a:ext cx="3234445" cy="3148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02" y="554189"/>
            <a:ext cx="3781676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32000" y="106877"/>
          <a:ext cx="8127999" cy="6626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30" y="2482297"/>
            <a:ext cx="2223244" cy="1778595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>
            <a:off x="5814452" y="805266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V="1">
            <a:off x="5714531" y="5217383"/>
            <a:ext cx="533400" cy="11868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3234065" y="2845814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8409686" y="2845813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8997492">
            <a:off x="3583940" y="1080105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576687">
            <a:off x="8073349" y="1025280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3517303">
            <a:off x="3499023" y="5053267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8057099">
            <a:off x="8196326" y="5054667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09018"/>
              </p:ext>
            </p:extLst>
          </p:nvPr>
        </p:nvGraphicFramePr>
        <p:xfrm>
          <a:off x="2032000" y="106877"/>
          <a:ext cx="8127999" cy="6626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30" y="2482297"/>
            <a:ext cx="2223244" cy="1778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80" y="239494"/>
            <a:ext cx="1948094" cy="1948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88" y="136720"/>
            <a:ext cx="1375924" cy="20508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49" y="114068"/>
            <a:ext cx="1160053" cy="2097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11" y="2455532"/>
            <a:ext cx="1742127" cy="19291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24" y="4702294"/>
            <a:ext cx="1816100" cy="18161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88" y="4479295"/>
            <a:ext cx="1433568" cy="22620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65" y="4786317"/>
            <a:ext cx="2280924" cy="17320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2358112" y="2546009"/>
            <a:ext cx="2157830" cy="17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240696"/>
              </p:ext>
            </p:extLst>
          </p:nvPr>
        </p:nvGraphicFramePr>
        <p:xfrm>
          <a:off x="2032000" y="106877"/>
          <a:ext cx="8127999" cy="6626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80" y="239494"/>
            <a:ext cx="1948094" cy="1948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88" y="136720"/>
            <a:ext cx="1375924" cy="20508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49" y="114068"/>
            <a:ext cx="1160053" cy="2097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11" y="2455532"/>
            <a:ext cx="1742127" cy="19291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24" y="4702294"/>
            <a:ext cx="1816100" cy="18161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88" y="4479295"/>
            <a:ext cx="1433568" cy="22620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65" y="4786317"/>
            <a:ext cx="2280924" cy="17320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2358112" y="2546009"/>
            <a:ext cx="2157830" cy="17481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60" y="2546009"/>
            <a:ext cx="2217424" cy="18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95556"/>
              </p:ext>
            </p:extLst>
          </p:nvPr>
        </p:nvGraphicFramePr>
        <p:xfrm>
          <a:off x="2032000" y="106877"/>
          <a:ext cx="8127999" cy="6626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2208811"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1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2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3</a:t>
                      </a:r>
                      <a:endParaRPr lang="ru-RU" sz="8800" dirty="0"/>
                    </a:p>
                  </a:txBody>
                  <a:tcPr/>
                </a:tc>
              </a:tr>
              <a:tr h="2208811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8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8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8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208811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8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8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8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78" y="2791601"/>
            <a:ext cx="1629796" cy="1303837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 rot="16200000">
            <a:off x="6627159" y="-23422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 flipV="1">
            <a:off x="4702829" y="5811737"/>
            <a:ext cx="533400" cy="11868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4109380" y="2894313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9502670" y="3735112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905914" y="-23422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9502670" y="1501085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2032000" y="3686794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5400000">
            <a:off x="7368756" y="5940830"/>
            <a:ext cx="533400" cy="105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32000" y="106877"/>
          <a:ext cx="8127999" cy="6626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6877"/>
            <a:ext cx="2040088" cy="2181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8" y="126951"/>
            <a:ext cx="1604961" cy="21613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27" y="126951"/>
            <a:ext cx="2624472" cy="1968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27" y="2815117"/>
            <a:ext cx="2590513" cy="12107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30000" r="16041" b="7500"/>
          <a:stretch/>
        </p:blipFill>
        <p:spPr>
          <a:xfrm>
            <a:off x="7483033" y="4745712"/>
            <a:ext cx="2643007" cy="18468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7" y="4668030"/>
            <a:ext cx="2445143" cy="19561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02" y="4977354"/>
            <a:ext cx="2570162" cy="13374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4" t="9005" r="28780" b="22605"/>
          <a:stretch/>
        </p:blipFill>
        <p:spPr>
          <a:xfrm>
            <a:off x="2484543" y="2486643"/>
            <a:ext cx="1917745" cy="19960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30" y="2482297"/>
            <a:ext cx="2223244" cy="17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751177"/>
              </p:ext>
            </p:extLst>
          </p:nvPr>
        </p:nvGraphicFramePr>
        <p:xfrm>
          <a:off x="2032000" y="106877"/>
          <a:ext cx="8127999" cy="6626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208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9876" r="10080" b="5056"/>
          <a:stretch/>
        </p:blipFill>
        <p:spPr>
          <a:xfrm>
            <a:off x="4873427" y="2486643"/>
            <a:ext cx="2445143" cy="1866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6877"/>
            <a:ext cx="2040088" cy="2181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8" y="126951"/>
            <a:ext cx="1604961" cy="21613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27" y="126951"/>
            <a:ext cx="2624472" cy="1968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27" y="2815117"/>
            <a:ext cx="2590513" cy="12107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30000" r="16041" b="7500"/>
          <a:stretch/>
        </p:blipFill>
        <p:spPr>
          <a:xfrm>
            <a:off x="7483033" y="4745712"/>
            <a:ext cx="2643007" cy="18468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7" y="4668030"/>
            <a:ext cx="2445143" cy="19561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02" y="4977354"/>
            <a:ext cx="2570162" cy="13374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4" t="9005" r="28780" b="22605"/>
          <a:stretch/>
        </p:blipFill>
        <p:spPr>
          <a:xfrm>
            <a:off x="2484543" y="2486643"/>
            <a:ext cx="1917745" cy="19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r="49861" b="44074"/>
          <a:stretch/>
        </p:blipFill>
        <p:spPr>
          <a:xfrm>
            <a:off x="342900" y="444500"/>
            <a:ext cx="5524500" cy="45339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2"/>
          <a:srcRect l="49306" r="6806" b="40000"/>
          <a:stretch/>
        </p:blipFill>
        <p:spPr>
          <a:xfrm>
            <a:off x="6705600" y="1270000"/>
            <a:ext cx="51562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0697" y="296882"/>
            <a:ext cx="64007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КРОССЕНСА можно воспользоваться следующим алгоритмом: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1.Определяем тематику (общую идею).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2.Выбираем 8-9 элементов (образов), имеющих отношение к теме.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3.Находим связь между элементами.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4.Определяем последовательность элементов по типу связи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«улитка»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«основа».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5.Сконцентрируем смысл в центральном элементе.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6.Подбираем картинки, иллюстрирующие выбранные элементы (образы).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7.Заменяем выбранные элементы (образы) картинками.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Построение ассоциативной связи.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9.Выход на новый уровень.</a:t>
            </a:r>
          </a:p>
        </p:txBody>
      </p:sp>
    </p:spTree>
    <p:extLst>
      <p:ext uri="{BB962C8B-B14F-4D97-AF65-F5344CB8AC3E}">
        <p14:creationId xmlns:p14="http://schemas.microsoft.com/office/powerpoint/2010/main" val="41661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47528" y="260648"/>
          <a:ext cx="8640960" cy="6280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2093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/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34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ИСПОЛЬЗУЮ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КРОССЕНС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4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332656"/>
            <a:ext cx="2483097" cy="16447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83632" y="1988840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ТЕМА        </a:t>
            </a:r>
          </a:p>
          <a:p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3" b="15183"/>
          <a:stretch/>
        </p:blipFill>
        <p:spPr>
          <a:xfrm>
            <a:off x="7968209" y="332656"/>
            <a:ext cx="2240083" cy="16447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96200" y="1916832"/>
            <a:ext cx="2328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НОВЫЙ МАТЕРИАЛ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420888"/>
            <a:ext cx="2185102" cy="1682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84232" y="4005064"/>
            <a:ext cx="1632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ОБОБЩЕНИЕ</a:t>
            </a:r>
          </a:p>
          <a:p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 b="9438"/>
          <a:stretch/>
        </p:blipFill>
        <p:spPr>
          <a:xfrm>
            <a:off x="5231904" y="4509121"/>
            <a:ext cx="1911624" cy="15714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87888" y="5934670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ИНДИВИДУАЛЬНАЯ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РАБОТА</a:t>
            </a:r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"/>
          <a:stretch/>
        </p:blipFill>
        <p:spPr>
          <a:xfrm>
            <a:off x="2351584" y="2420888"/>
            <a:ext cx="2088232" cy="1543792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896" y="332656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447928" y="19888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ЦЕЛЬ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4509120"/>
            <a:ext cx="1822310" cy="15876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256241" y="6093296"/>
            <a:ext cx="1769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ЗАКРЕПЛЕНИЕ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725145"/>
            <a:ext cx="2588992" cy="109557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39617" y="5949281"/>
            <a:ext cx="1357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РЕФЛЕКСИЯ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135561" y="3861048"/>
            <a:ext cx="2414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Творческое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ДОМАШНЕЕ ЗАДАНИЕ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127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 build="allAtOnce"/>
      <p:bldP spid="17" grpId="0" build="allAtOnce"/>
      <p:bldP spid="19" grpId="0" build="allAtOnce"/>
      <p:bldP spid="22" grpId="0" build="allAtOnce"/>
      <p:bldP spid="24" grpId="0" build="allAtOnce"/>
      <p:bldP spid="28" grpId="0" build="allAtOnce"/>
      <p:bldP spid="2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5844" y="154379"/>
            <a:ext cx="38001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Федин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писатель, педагог, математик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Бусленко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наук,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придумано авторами по аналогии со словом "кроссворд", которое в переводе с английского означает "пересечение слов".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опубликован в 2002 году в журнале "Наука и жизнь".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11608" r="8647" b="7589"/>
          <a:stretch/>
        </p:blipFill>
        <p:spPr>
          <a:xfrm>
            <a:off x="250302" y="938152"/>
            <a:ext cx="7187453" cy="51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 патриотического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детей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 посредством использование технологии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03401"/>
            <a:ext cx="11302999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детей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оздавать условия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ценностного отношения к окружающему миру, становления опыта действий и поступков на основе осмысления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ценностей. </a:t>
            </a: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представления детей о том, что Россия – большая многонациональная страна и воспитывать уважение к людям разных национальностей, их культуре.</a:t>
            </a:r>
          </a:p>
          <a:p>
            <a:pPr lvl="0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аучить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классифицировать и обобщать предметы, явления, действия;</a:t>
            </a:r>
          </a:p>
          <a:p>
            <a:pPr lvl="0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пополнять активный словарь, умение связно мыслить, составлять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по заданной теме;</a:t>
            </a: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образное, логическое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мышление.</a:t>
            </a: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t="11235" b="20851"/>
          <a:stretch/>
        </p:blipFill>
        <p:spPr>
          <a:xfrm>
            <a:off x="510638" y="665018"/>
            <a:ext cx="11067804" cy="573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26495" y="960420"/>
            <a:ext cx="4100528" cy="488224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75169" y="1612030"/>
            <a:ext cx="5391397" cy="381499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311892" y="341861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сннег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5" y="1475869"/>
            <a:ext cx="4987636" cy="415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488" y="1365662"/>
            <a:ext cx="4376057" cy="4376057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5292887" y="3232315"/>
            <a:ext cx="1712115" cy="6427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4" y="1485899"/>
            <a:ext cx="4020772" cy="3289935"/>
          </a:xfrm>
          <a:prstGeom prst="rect">
            <a:avLst/>
          </a:prstGeom>
          <a:noFill/>
        </p:spPr>
      </p:pic>
      <p:pic>
        <p:nvPicPr>
          <p:cNvPr id="3" name="Рисунок 2" descr="https://catherineasquithgallery.com/uploads/posts/2021-03/1614594654_11-p-yezhik-na-belom-fone-1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43" y="1548930"/>
            <a:ext cx="3964623" cy="336677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4" name="Стрелка вправо 3"/>
          <p:cNvSpPr/>
          <p:nvPr/>
        </p:nvSpPr>
        <p:spPr>
          <a:xfrm>
            <a:off x="5292887" y="3232315"/>
            <a:ext cx="1712115" cy="6427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9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06" y="0"/>
            <a:ext cx="348386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0" y="1022261"/>
            <a:ext cx="4260983" cy="4420107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955813" y="3145988"/>
            <a:ext cx="1712115" cy="6427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07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1100</TotalTime>
  <Words>379</Words>
  <Application>Microsoft Office PowerPoint</Application>
  <PresentationFormat>Широкоэкранный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Небеса</vt:lpstr>
      <vt:lpstr>Презентация PowerPoint</vt:lpstr>
      <vt:lpstr>Презентация PowerPoint</vt:lpstr>
      <vt:lpstr>Презентация PowerPoint</vt:lpstr>
      <vt:lpstr>Цель - создание условий для решения задач патриотического воспитания детей старшего дошкольного возраста посредством использование технологии кроссенс.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2023-12-26T03:06:13Z</dcterms:created>
  <dcterms:modified xsi:type="dcterms:W3CDTF">2024-09-11T06:35:09Z</dcterms:modified>
</cp:coreProperties>
</file>