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sldIdLst>
    <p:sldId id="318" r:id="rId2"/>
    <p:sldId id="304" r:id="rId3"/>
    <p:sldId id="322" r:id="rId4"/>
    <p:sldId id="324" r:id="rId5"/>
    <p:sldId id="323" r:id="rId6"/>
    <p:sldId id="326" r:id="rId7"/>
    <p:sldId id="265" r:id="rId8"/>
    <p:sldId id="325" r:id="rId9"/>
    <p:sldId id="327" r:id="rId10"/>
    <p:sldId id="328" r:id="rId11"/>
    <p:sldId id="329" r:id="rId12"/>
    <p:sldId id="331" r:id="rId13"/>
    <p:sldId id="330" r:id="rId14"/>
    <p:sldId id="333" r:id="rId15"/>
    <p:sldId id="335" r:id="rId16"/>
    <p:sldId id="332" r:id="rId17"/>
    <p:sldId id="334" r:id="rId18"/>
    <p:sldId id="337" r:id="rId19"/>
    <p:sldId id="336" r:id="rId20"/>
    <p:sldId id="338" r:id="rId21"/>
    <p:sldId id="339" r:id="rId22"/>
    <p:sldId id="303" r:id="rId23"/>
    <p:sldId id="340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FF0066"/>
    <a:srgbClr val="4E121C"/>
    <a:srgbClr val="33CC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484" autoAdjust="0"/>
    <p:restoredTop sz="94697" autoAdjust="0"/>
  </p:normalViewPr>
  <p:slideViewPr>
    <p:cSldViewPr>
      <p:cViewPr varScale="1">
        <p:scale>
          <a:sx n="86" d="100"/>
          <a:sy n="86" d="100"/>
        </p:scale>
        <p:origin x="-87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95365B2-F39C-4D92-AA3D-E25F8BD609D1}" type="datetimeFigureOut">
              <a:rPr lang="ru-RU"/>
              <a:pPr>
                <a:defRPr/>
              </a:pPr>
              <a:t>09.04.2018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3321604-5245-4D62-9B06-C4903085E0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73134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753CDD-1C03-4A6D-92C6-30A1CA0015E9}" type="datetimeFigureOut">
              <a:rPr lang="ru-RU"/>
              <a:pPr>
                <a:defRPr/>
              </a:pPr>
              <a:t>09.04.2018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1EADE2-727C-4D97-A80C-B1E4BC0651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15817154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BCC62-30C2-455C-9530-2DFBC48D98DC}" type="datetimeFigureOut">
              <a:rPr lang="ru-RU"/>
              <a:pPr>
                <a:defRPr/>
              </a:pPr>
              <a:t>09.04.2018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CC017-96BC-4229-992F-67C6C7BB64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31593323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584DC-2055-42E4-8159-AE1179C3C32F}" type="datetimeFigureOut">
              <a:rPr lang="ru-RU"/>
              <a:pPr>
                <a:defRPr/>
              </a:pPr>
              <a:t>09.04.2018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5413D-C088-4A87-BD45-9B50554BC9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24979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95D49-263F-4A07-965A-963C2168F039}" type="datetimeFigureOut">
              <a:rPr lang="ru-RU"/>
              <a:pPr>
                <a:defRPr/>
              </a:pPr>
              <a:t>09.04.2018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7D7873-D83F-4AB3-B2D3-BBF106D6C0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1089907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38F80-B8D4-4201-8C6B-1BD47756FCD1}" type="datetimeFigureOut">
              <a:rPr lang="ru-RU"/>
              <a:pPr>
                <a:defRPr/>
              </a:pPr>
              <a:t>09.04.2018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770B1-F93E-4111-8E1F-2BB23BB567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61654281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0D612-01A3-491E-810F-8BDC33C35D51}" type="datetimeFigureOut">
              <a:rPr lang="ru-RU"/>
              <a:pPr>
                <a:defRPr/>
              </a:pPr>
              <a:t>09.04.2018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F193C-DE8C-46F1-949F-E8A0F7701A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51631726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99EFA-C306-4068-9884-8E067F4519B1}" type="datetimeFigureOut">
              <a:rPr lang="ru-RU"/>
              <a:pPr>
                <a:defRPr/>
              </a:pPr>
              <a:t>09.04.2018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01A99B-A499-403A-A9AF-6788CA3C5B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82152844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30F46-F256-43C2-95D5-CA70A2A5CBFF}" type="datetimeFigureOut">
              <a:rPr lang="ru-RU"/>
              <a:pPr>
                <a:defRPr/>
              </a:pPr>
              <a:t>09.04.2018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22CFF-019A-440A-9B0D-016A5BD833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19418962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BBB94-5D29-4D4F-ADF3-BAE742B348F5}" type="datetimeFigureOut">
              <a:rPr lang="ru-RU"/>
              <a:pPr>
                <a:defRPr/>
              </a:pPr>
              <a:t>09.04.2018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07505-E14F-4C2C-A3D2-AB98D5A33D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75907934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B14D3-DE14-4FC5-A891-B631CE73272E}" type="datetimeFigureOut">
              <a:rPr lang="ru-RU"/>
              <a:pPr>
                <a:defRPr/>
              </a:pPr>
              <a:t>09.04.2018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0197B1-C225-448E-80D4-0E2B578B2A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66854254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D13F8-D497-4019-B430-7B5807D140D1}" type="datetimeFigureOut">
              <a:rPr lang="ru-RU"/>
              <a:pPr>
                <a:defRPr/>
              </a:pPr>
              <a:t>09.04.2018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9905DC-FCD5-40AA-82DA-9D31A3738D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50846353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B91556F8-24F0-4588-AB30-4411F7D4876A}" type="datetimeFigureOut">
              <a:rPr lang="ru-RU"/>
              <a:pPr>
                <a:defRPr/>
              </a:pPr>
              <a:t>09.04.2018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C8A932B3-8E1C-4BDD-9FC9-4C870AB02B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9" r:id="rId1"/>
    <p:sldLayoutId id="2147483940" r:id="rId2"/>
    <p:sldLayoutId id="2147483941" r:id="rId3"/>
    <p:sldLayoutId id="2147483942" r:id="rId4"/>
    <p:sldLayoutId id="2147483943" r:id="rId5"/>
    <p:sldLayoutId id="2147483944" r:id="rId6"/>
    <p:sldLayoutId id="2147483945" r:id="rId7"/>
    <p:sldLayoutId id="2147483946" r:id="rId8"/>
    <p:sldLayoutId id="2147483949" r:id="rId9"/>
    <p:sldLayoutId id="2147483947" r:id="rId10"/>
    <p:sldLayoutId id="2147483948" r:id="rId11"/>
  </p:sldLayoutIdLst>
  <p:transition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www.google.ru/url?sa=i&amp;rct=j&amp;q=&amp;esrc=s&amp;source=images&amp;cd=&amp;cad=rja&amp;uact=8&amp;ved=2ahUKEwj9_9nFnKbaAhUCFiwKHS2cCr8QjRx6BAgAEAU&amp;url=http://sad14.slonim.edu.by/ru/main.aspx?guid=15181&amp;psig=AOvVaw2JcksbHBGyGlf48SArobFi&amp;ust=152312381891143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640" y="5635795"/>
            <a:ext cx="3600400" cy="1079500"/>
          </a:xfrm>
        </p:spPr>
        <p:txBody>
          <a:bodyPr/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Выполнил:              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воспитатель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высшей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категории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Болдырева О.В.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80082" y="1416946"/>
            <a:ext cx="8963918" cy="2520950"/>
          </a:xfrm>
        </p:spPr>
        <p:txBody>
          <a:bodyPr/>
          <a:lstStyle/>
          <a:p>
            <a:pPr marL="0" indent="0" algn="ctr">
              <a:buNone/>
            </a:pPr>
            <a:r>
              <a:rPr lang="ru-RU" sz="4800" dirty="0"/>
              <a:t> </a:t>
            </a:r>
            <a:r>
              <a:rPr lang="ru-RU" sz="2800" b="1" dirty="0">
                <a:solidFill>
                  <a:srgbClr val="FF0000"/>
                </a:solidFill>
              </a:rPr>
              <a:t>ОСОБЕННОСТИ КОНСТРУКТИВНОЙ             </a:t>
            </a:r>
          </a:p>
          <a:p>
            <a:pPr marL="0" indent="0" algn="ctr">
              <a:buNone/>
            </a:pPr>
            <a:r>
              <a:rPr lang="ru-RU" sz="2800" b="1" dirty="0">
                <a:solidFill>
                  <a:srgbClr val="FF0000"/>
                </a:solidFill>
              </a:rPr>
              <a:t>   </a:t>
            </a:r>
            <a:r>
              <a:rPr lang="ru-RU" sz="2800" b="1" dirty="0" smtClean="0">
                <a:solidFill>
                  <a:srgbClr val="FF0000"/>
                </a:solidFill>
              </a:rPr>
              <a:t>ДЕЯТЕЛЬНОСТИ   ДОШКОЛЬНИКОВ    </a:t>
            </a:r>
            <a:r>
              <a:rPr lang="ru-RU" sz="2800" b="1" dirty="0">
                <a:solidFill>
                  <a:srgbClr val="FF0000"/>
                </a:solidFill>
              </a:rPr>
              <a:t>С ЗПР  </a:t>
            </a:r>
            <a:r>
              <a:rPr lang="ru-RU" sz="2800" b="1" dirty="0" smtClean="0">
                <a:solidFill>
                  <a:srgbClr val="FF0000"/>
                </a:solidFill>
              </a:rPr>
              <a:t>  И </a:t>
            </a:r>
            <a:r>
              <a:rPr lang="ru-RU" sz="2800" b="1" dirty="0">
                <a:solidFill>
                  <a:srgbClr val="FF0000"/>
                </a:solidFill>
              </a:rPr>
              <a:t>ЗАДАЧИ ОБУЧЕНИЯ</a:t>
            </a:r>
            <a:r>
              <a:rPr lang="ru-RU" sz="4800" b="1" dirty="0">
                <a:solidFill>
                  <a:srgbClr val="FF0000"/>
                </a:solidFill>
              </a:rPr>
              <a:t> </a:t>
            </a:r>
            <a:r>
              <a:rPr lang="ru-RU" sz="4800" b="1" dirty="0" smtClean="0">
                <a:solidFill>
                  <a:srgbClr val="FF0000"/>
                </a:solidFill>
                <a:ea typeface="+mj-ea"/>
                <a:cs typeface="+mj-cs"/>
              </a:rPr>
              <a:t>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16632"/>
            <a:ext cx="90364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МДОАУ «Детский сад № 1 компенсирующего вида с приоритетным осуществлением квалифицированной коррекции  отклонений в физическом и психическом развитии воспитанников» г. Орска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7848" y="3236490"/>
            <a:ext cx="7200800" cy="2399305"/>
          </a:xfrm>
          <a:prstGeom prst="rect">
            <a:avLst/>
          </a:prstGeom>
        </p:spPr>
      </p:pic>
      <p:sp>
        <p:nvSpPr>
          <p:cNvPr id="7" name="Объект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5985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80728"/>
            <a:ext cx="8342095" cy="4389437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Второе направление сенсорного воспитания тесно связано с первым, но обеспечивает овладение более сложными сенсорными действиями, необходимыми для непосредственной конструктивной деятельности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2167" y="3284984"/>
            <a:ext cx="7344816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8116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5985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383960" cy="5415880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 ним относится умение вычленять из целого отдельные части, определять форму каждой из них, мысленно расчленять сложную форму на более мелкие, устанавливать расположение частей относительно друг друга и относительно линии горизонта и т.д. Все эти способы восприятия формируются в процессе целенаправленного анализа модели (образца) перед конструированием, в ходе организации ориентировочной фазы детской деятельности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endParaRPr lang="ru-RU" dirty="0"/>
          </a:p>
          <a:p>
            <a:pPr algn="just"/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4739151"/>
            <a:ext cx="1931156" cy="188361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96136" y="4293096"/>
            <a:ext cx="2581375" cy="2411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236402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7"/>
            <a:ext cx="8229600" cy="5631904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Обследуя предмет, анализируя образцы под руководством педагога,  дети учатся видеть форму конкретного предмета, мысленно сравнивая ее с известной формой-эталоном.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старших  группах предъявляют большие требования, чем в предыдущих, к умению детей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планировать свою работу.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Картинки по запросу дети строят из кубиков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43722"/>
            <a:ext cx="4614070" cy="2607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51258" y="3995050"/>
            <a:ext cx="2738060" cy="249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110911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3"/>
            <a:ext cx="8229600" cy="584792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Предусматриваются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-длительное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зрительно-двигательного моделирования формы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(обведение по контуру, когда взор сопровождает движение руки), ощупывание для определения формы, размера.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 упражнения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направленные на формирование умений различать, сопоставлять, выделять, группировать предметы и элементы строительных наборов по форме, величине, расположению.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специальные упражнения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непредметном конструировании, основанном на действиях по подражанию, образцу и несложной словесной инструкции.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441119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3"/>
            <a:ext cx="8229600" cy="5847928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умению обследовать, изучать предмет, анализировать его, предвидеть будущий конструктивный результат направлено на формирование у ребенка подготовительной части продуктивной деятельности (её ориентировочной фазы). От успешности проведения этого этапа занятий в решающей степени зависит дальнейшая детская деятельность, так как специальная организация детского восприятия, соединение воспринятого со словом, словесное объяснение способствуют образованию, у детей более полного представления о предмете, формированию его предварительного образа.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29190" y="4857760"/>
            <a:ext cx="3168955" cy="1773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565093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3"/>
            <a:ext cx="8229600" cy="5847928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Следует уделять должное внимание воспитанию игрового отношения к результату труда, заинтересованности в положительном отклике со стороны взрослого и других детей.  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Умственное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приводит к умственному развитию в тех случаях, когда дети самостоятельно или под руководством взрослого определяют способы практического решения поставленной задачи, отвечают на вопрос: «Как и в какой последовательности строить?» Такая самостоятельность является результатом особой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предварительного обучения.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39433" y="5085184"/>
            <a:ext cx="2547367" cy="16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766506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3"/>
            <a:ext cx="8229600" cy="5847928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точки зрения умственного воспитания дошкольников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нарушением интеллекта гораздо эффективнее оказывается так называемый метод сюжетного конструирования, смысл которого заключается в том, чтобы подчинить конструирование игровой цели.</a:t>
            </a:r>
          </a:p>
          <a:p>
            <a:pPr marL="0" indent="0" algn="just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этого сразу демонстрируют, к примеру, какую-либо игру (игровое действие) с готовой постройкой-образцом, не акцентируя сначала внимания детей на способах ее создания, а уже после этого приступают к изучению ее конструктивных особенностей и выполнению соответствующей конструкции.</a:t>
            </a:r>
          </a:p>
        </p:txBody>
      </p:sp>
    </p:spTree>
    <p:extLst>
      <p:ext uri="{BB962C8B-B14F-4D97-AF65-F5344CB8AC3E}">
        <p14:creationId xmlns:p14="http://schemas.microsoft.com/office/powerpoint/2010/main" xmlns="" val="9279295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3"/>
            <a:ext cx="8229600" cy="5847928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конструирования с игровой целью обогащает ролевые игры.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заботится о том, чтобы поставленные задачи, оборудование и применяемые методы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активизировали бы мыслительную деятельность детей.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clrChange>
              <a:clrFrom>
                <a:srgbClr val="F3F1F2"/>
              </a:clrFrom>
              <a:clrTo>
                <a:srgbClr val="F3F1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27784" y="3357562"/>
            <a:ext cx="4110054" cy="2967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68491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3"/>
            <a:ext cx="8229600" cy="5847928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систематической работы по умственному воспитанию  дошкольники оказываются способны выполнять задания по конструированию в соответствии с образцом, данным в объемном и плоскостном (графическом) виде, анализируя его перед работой; подбирать элементы строительных наборов; сопоставлять целое и части; создавать устойчивые постройки, учитывая пространственные свойства элементов; осуществлять простейшее планирование предстоящей деятельности; давать словесный отчет о выполнении работы. Они усваивают необходимый для осуществления деятельности речевой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785786" y="5143512"/>
            <a:ext cx="2800332" cy="1469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836155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3"/>
            <a:ext cx="8229600" cy="5847928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старшем дошкольном возрасте они учатся работать с простейшей схемой-планом, выполнять графические модели созданных построек, учитывая их 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конструктивные 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26840" y="2348880"/>
            <a:ext cx="6690320" cy="4168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226902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Содержимое 2"/>
          <p:cNvSpPr>
            <a:spLocks noGrp="1"/>
          </p:cNvSpPr>
          <p:nvPr>
            <p:ph idx="1"/>
          </p:nvPr>
        </p:nvSpPr>
        <p:spPr>
          <a:xfrm>
            <a:off x="323528" y="333375"/>
            <a:ext cx="8424936" cy="5991225"/>
          </a:xfrm>
        </p:spPr>
        <p:txBody>
          <a:bodyPr/>
          <a:lstStyle/>
          <a:p>
            <a:pPr>
              <a:buFont typeface="Wingdings 2" pitchFamily="18" charset="2"/>
              <a:buNone/>
              <a:defRPr/>
            </a:pPr>
            <a:r>
              <a:rPr lang="ru-RU" altLang="ru-RU" dirty="0" smtClean="0"/>
              <a:t>              </a:t>
            </a:r>
            <a:r>
              <a:rPr lang="ru-RU" altLang="ru-RU" sz="2400" dirty="0" smtClean="0"/>
              <a:t>Термин </a:t>
            </a:r>
            <a:r>
              <a:rPr lang="ru-RU" altLang="ru-RU" sz="2400" b="1" dirty="0" smtClean="0"/>
              <a:t>«конструирование» </a:t>
            </a:r>
            <a:r>
              <a:rPr lang="ru-RU" altLang="ru-RU" sz="2400" dirty="0" smtClean="0">
                <a:solidFill>
                  <a:srgbClr val="000000"/>
                </a:solidFill>
              </a:rPr>
              <a:t>(от латинского </a:t>
            </a:r>
            <a:r>
              <a:rPr lang="ru-RU" altLang="ru-RU" sz="2400" dirty="0" err="1" smtClean="0">
                <a:solidFill>
                  <a:srgbClr val="000000"/>
                </a:solidFill>
              </a:rPr>
              <a:t>construo</a:t>
            </a:r>
            <a:r>
              <a:rPr lang="ru-RU" altLang="ru-RU" sz="2400" dirty="0" smtClean="0">
                <a:solidFill>
                  <a:srgbClr val="000000"/>
                </a:solidFill>
              </a:rPr>
              <a:t> - строю, создаю) </a:t>
            </a:r>
            <a:r>
              <a:rPr lang="ru-RU" altLang="ru-RU" sz="2400" dirty="0" smtClean="0"/>
              <a:t>означает создание модели, построение, приведение в определенный порядок и взаимоотношение различных предметов, частей, элементов.</a:t>
            </a:r>
          </a:p>
          <a:p>
            <a:pPr marL="0" indent="0" algn="ctr" eaLnBrk="1" hangingPunct="1">
              <a:buFont typeface="Wingdings 2" pitchFamily="18" charset="2"/>
              <a:buNone/>
              <a:defRPr/>
            </a:pPr>
            <a:r>
              <a:rPr lang="ru-RU" altLang="ru-RU" sz="2400" dirty="0" smtClean="0"/>
              <a:t>             Конструирование  относится к </a:t>
            </a:r>
            <a:r>
              <a:rPr lang="ru-RU" altLang="ru-RU" sz="2400" b="1" i="1" dirty="0" smtClean="0"/>
              <a:t>продуктивным видам деятельности</a:t>
            </a:r>
            <a:r>
              <a:rPr lang="ru-RU" altLang="ru-RU" sz="2400" dirty="0" smtClean="0"/>
              <a:t>, поскольку направлено на получение определённого продукта,</a:t>
            </a:r>
            <a:r>
              <a:rPr lang="ru-RU" altLang="ru-RU" sz="2400" b="1" dirty="0" smtClean="0">
                <a:solidFill>
                  <a:prstClr val="black"/>
                </a:solidFill>
              </a:rPr>
              <a:t> </a:t>
            </a:r>
            <a:r>
              <a:rPr lang="ru-RU" altLang="ru-RU" sz="2400" dirty="0" smtClean="0">
                <a:solidFill>
                  <a:prstClr val="black"/>
                </a:solidFill>
              </a:rPr>
              <a:t>как</a:t>
            </a:r>
            <a:r>
              <a:rPr lang="ru-RU" altLang="ru-RU" sz="2400" b="1" dirty="0" smtClean="0">
                <a:solidFill>
                  <a:prstClr val="black"/>
                </a:solidFill>
              </a:rPr>
              <a:t> </a:t>
            </a:r>
            <a:r>
              <a:rPr lang="ru-RU" altLang="ru-RU" sz="2400" dirty="0" smtClean="0">
                <a:solidFill>
                  <a:prstClr val="black"/>
                </a:solidFill>
              </a:rPr>
              <a:t>реально </a:t>
            </a:r>
            <a:r>
              <a:rPr lang="ru-RU" altLang="ru-RU" sz="2400" dirty="0">
                <a:solidFill>
                  <a:prstClr val="black"/>
                </a:solidFill>
              </a:rPr>
              <a:t>существующих , так и придуманных самими детьми объектов. </a:t>
            </a:r>
          </a:p>
          <a:p>
            <a:pPr algn="ctr">
              <a:buNone/>
              <a:defRPr/>
            </a:pPr>
            <a:r>
              <a:rPr lang="ru-RU" sz="2400" b="1" dirty="0" smtClean="0"/>
              <a:t>Детское  конструирование</a:t>
            </a:r>
            <a:r>
              <a:rPr lang="ru-RU" sz="2400" dirty="0" smtClean="0"/>
              <a:t> </a:t>
            </a:r>
            <a:r>
              <a:rPr lang="ru-RU" sz="2400" dirty="0"/>
              <a:t>обозначает процесс сооружения построек, таких конструкций, в которых предусматривается взаимное расположение частей и элементов, способы их </a:t>
            </a:r>
            <a:r>
              <a:rPr lang="ru-RU" sz="2400" dirty="0" smtClean="0"/>
              <a:t>соединения.</a:t>
            </a:r>
            <a:endParaRPr lang="ru-RU" altLang="ru-RU" sz="24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3"/>
            <a:ext cx="8229600" cy="5847928"/>
          </a:xfrm>
        </p:spPr>
        <p:txBody>
          <a:bodyPr/>
          <a:lstStyle/>
          <a:p>
            <a:pPr marL="0" indent="0" algn="ctr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Важной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задачей, также имеющей коррекционное значение, является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нравственно-трудовое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детей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процессе конструктивной деятельности.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Конструирование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помогает наладить общение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</a:p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ЗПР со сверстниками; у них появляется умение трудиться не только  рядом, но вместе.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1840" y="4653136"/>
            <a:ext cx="3096344" cy="2064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913509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3"/>
            <a:ext cx="8229600" cy="5847928"/>
          </a:xfrm>
        </p:spPr>
        <p:txBody>
          <a:bodyPr/>
          <a:lstStyle/>
          <a:p>
            <a:pPr marL="0" indent="0" algn="ctr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должен знать и понимать, для чего он будет строить (цель) и почему он должен выполнить ту или иную постройку (мотив).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u="sng" dirty="0"/>
          </a:p>
          <a:p>
            <a:pPr marL="0" indent="0">
              <a:buNone/>
            </a:pPr>
            <a:endParaRPr lang="ru-RU" u="sng" dirty="0" smtClean="0"/>
          </a:p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игровой мотивации и постановка игровой цели являются очень важными условиями успешности обучения конструированию</a:t>
            </a:r>
            <a:r>
              <a:rPr lang="ru-RU" dirty="0"/>
              <a:t>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24128" y="4653136"/>
            <a:ext cx="3168352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499713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285751"/>
            <a:ext cx="8229600" cy="911002"/>
          </a:xfrm>
        </p:spPr>
        <p:txBody>
          <a:bodyPr/>
          <a:lstStyle/>
          <a:p>
            <a:pPr algn="ctr"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 конструирования в развитии  дошкольника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>
          <a:xfrm>
            <a:off x="251520" y="1340768"/>
            <a:ext cx="8712968" cy="5184576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Конструированию отводится значительное место в работе с детьми всех возрастных групп, так как оно обладает чрезвычайно широкими возможностями для умственного, нравственного, эстетического, трудового воспитания.</a:t>
            </a:r>
            <a:b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занятиях конструированием осуществляется развитие сенсорных и мыслительных способностей детей. Важно, что мышление детей в процессе конструктивной деятельности имеет практическую направленность и носит творческий </a:t>
            </a:r>
            <a:r>
              <a:rPr lang="ru-RU" altLang="ru-RU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</a:t>
            </a:r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При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обучении детей конструированию развивается планирующая мыслительная деятельность, что является важным фактором при формировании учебной деятельности.  </a:t>
            </a:r>
            <a:endParaRPr lang="ru-RU" alt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147" grpId="0" build="allAtOnce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3"/>
            <a:ext cx="8229600" cy="5847928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                      </a:t>
            </a:r>
            <a:r>
              <a:rPr lang="ru-RU" dirty="0" smtClean="0"/>
              <a:t>   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 smtClean="0"/>
              <a:t>                           </a:t>
            </a:r>
            <a:r>
              <a:rPr lang="ru-RU" dirty="0" smtClean="0"/>
              <a:t>Спасибо </a:t>
            </a:r>
            <a:r>
              <a:rPr lang="ru-RU" dirty="0" smtClean="0"/>
              <a:t>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857556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Содержимое 2"/>
          <p:cNvSpPr>
            <a:spLocks noGrp="1"/>
          </p:cNvSpPr>
          <p:nvPr>
            <p:ph idx="1"/>
          </p:nvPr>
        </p:nvSpPr>
        <p:spPr>
          <a:xfrm>
            <a:off x="539750" y="333375"/>
            <a:ext cx="7993063" cy="5991225"/>
          </a:xfrm>
        </p:spPr>
        <p:txBody>
          <a:bodyPr/>
          <a:lstStyle/>
          <a:p>
            <a:pPr>
              <a:buFont typeface="Wingdings 2" pitchFamily="18" charset="2"/>
              <a:buNone/>
              <a:defRPr/>
            </a:pPr>
            <a:r>
              <a:rPr lang="ru-RU" altLang="ru-RU" dirty="0" smtClean="0"/>
              <a:t>              </a:t>
            </a:r>
            <a:endParaRPr lang="ru-RU" altLang="ru-RU" sz="2400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692696"/>
            <a:ext cx="864096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Конструктивная деятельность ребенка - 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сложный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процесс: 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ребенок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 только практически действует руками и воспринимает возводимую постройку, но и обязательно при этом мыслит. </a:t>
            </a:r>
            <a:endParaRPr lang="ru-RU" sz="28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Это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одна из самых интересных видов деятельности для детей дошкольного возраста: она глубоко волнует ребенка, вызывает положительные эмоции. 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3801239"/>
            <a:ext cx="3096344" cy="27173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35963" y="3825377"/>
            <a:ext cx="2696850" cy="269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134028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Содержимое 2"/>
          <p:cNvSpPr>
            <a:spLocks noGrp="1"/>
          </p:cNvSpPr>
          <p:nvPr>
            <p:ph idx="1"/>
          </p:nvPr>
        </p:nvSpPr>
        <p:spPr>
          <a:xfrm>
            <a:off x="2627784" y="1340768"/>
            <a:ext cx="7993063" cy="5991225"/>
          </a:xfrm>
        </p:spPr>
        <p:txBody>
          <a:bodyPr/>
          <a:lstStyle/>
          <a:p>
            <a:pPr>
              <a:buFont typeface="Wingdings 2" pitchFamily="18" charset="2"/>
              <a:buNone/>
              <a:defRPr/>
            </a:pPr>
            <a:r>
              <a:rPr lang="ru-RU" altLang="ru-RU" dirty="0" smtClean="0"/>
              <a:t>              </a:t>
            </a:r>
            <a:endParaRPr lang="ru-RU" altLang="ru-RU" sz="2400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692696"/>
            <a:ext cx="849694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Правила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перед занятием 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разложить 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материал в удобном порядке, после занятия или окончания игры не 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разрушать,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разбирать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постройки, 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собрать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неиспользованный материал (коробки, кусочки, бумагу, природный материал) и аккуратно, в определенном порядке 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уложить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его на постоянное место хранения. </a:t>
            </a:r>
            <a:endParaRPr lang="ru-RU" sz="2800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Порядок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рабочем месте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необходимое условие для успешного выполнения любого задания, воспитание у детей организованного труда, эстетических 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чувств.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877" b="7492"/>
          <a:stretch/>
        </p:blipFill>
        <p:spPr>
          <a:xfrm>
            <a:off x="6072198" y="5000636"/>
            <a:ext cx="2811452" cy="16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0851883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Содержимое 2"/>
          <p:cNvSpPr>
            <a:spLocks noGrp="1"/>
          </p:cNvSpPr>
          <p:nvPr>
            <p:ph idx="1"/>
          </p:nvPr>
        </p:nvSpPr>
        <p:spPr>
          <a:xfrm>
            <a:off x="539750" y="333375"/>
            <a:ext cx="7993063" cy="5991225"/>
          </a:xfrm>
        </p:spPr>
        <p:txBody>
          <a:bodyPr/>
          <a:lstStyle/>
          <a:p>
            <a:pPr>
              <a:buFont typeface="Wingdings 2" pitchFamily="18" charset="2"/>
              <a:buNone/>
              <a:defRPr/>
            </a:pPr>
            <a:r>
              <a:rPr lang="ru-RU" altLang="ru-RU" dirty="0" smtClean="0"/>
              <a:t>              </a:t>
            </a:r>
            <a:endParaRPr lang="ru-RU" altLang="ru-RU" sz="2400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709602" y="220121"/>
            <a:ext cx="813670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Развивающая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среда для конструктивной деятельности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640" y="2904046"/>
            <a:ext cx="2919726" cy="21196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0652"/>
          <a:stretch/>
        </p:blipFill>
        <p:spPr>
          <a:xfrm>
            <a:off x="65003" y="239197"/>
            <a:ext cx="3439170" cy="21405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018" b="12664"/>
          <a:stretch/>
        </p:blipFill>
        <p:spPr>
          <a:xfrm flipH="1">
            <a:off x="5596538" y="660852"/>
            <a:ext cx="3411022" cy="223224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38" t="15876" b="6688"/>
          <a:stretch/>
        </p:blipFill>
        <p:spPr>
          <a:xfrm>
            <a:off x="2267744" y="1839916"/>
            <a:ext cx="4050292" cy="218171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29794" y="3220578"/>
            <a:ext cx="3217583" cy="187263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95" t="24800" r="4640" b="23100"/>
          <a:stretch/>
        </p:blipFill>
        <p:spPr>
          <a:xfrm>
            <a:off x="4513792" y="5002587"/>
            <a:ext cx="3185640" cy="173421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151" t="20601" r="15350" b="25850"/>
          <a:stretch/>
        </p:blipFill>
        <p:spPr>
          <a:xfrm>
            <a:off x="1726034" y="4979281"/>
            <a:ext cx="2273194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5195138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Содержимое 2"/>
          <p:cNvSpPr>
            <a:spLocks noGrp="1"/>
          </p:cNvSpPr>
          <p:nvPr>
            <p:ph idx="1"/>
          </p:nvPr>
        </p:nvSpPr>
        <p:spPr>
          <a:xfrm>
            <a:off x="395536" y="188640"/>
            <a:ext cx="7993063" cy="5991225"/>
          </a:xfrm>
        </p:spPr>
        <p:txBody>
          <a:bodyPr/>
          <a:lstStyle/>
          <a:p>
            <a:pPr>
              <a:buFont typeface="Wingdings 2" pitchFamily="18" charset="2"/>
              <a:buNone/>
              <a:defRPr/>
            </a:pPr>
            <a:r>
              <a:rPr lang="ru-RU" altLang="ru-RU" dirty="0" smtClean="0"/>
              <a:t>              </a:t>
            </a:r>
            <a:endParaRPr lang="ru-RU" altLang="ru-RU" sz="2400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194969" y="188640"/>
            <a:ext cx="8769519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 обучения </a:t>
            </a:r>
            <a:r>
              <a:rPr lang="ru-RU" sz="2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дошкольников  с ЗПР конструированию </a:t>
            </a:r>
            <a:r>
              <a:rPr lang="ru-RU" sz="2600" dirty="0" smtClean="0">
                <a:solidFill>
                  <a:srgbClr val="2A272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</a:p>
          <a:p>
            <a:pPr algn="ctr"/>
            <a:endParaRPr lang="ru-RU" sz="2600" dirty="0" smtClean="0">
              <a:solidFill>
                <a:srgbClr val="2A2723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600" b="1" dirty="0" smtClean="0">
                <a:solidFill>
                  <a:srgbClr val="2A272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Формировать </a:t>
            </a:r>
            <a:r>
              <a:rPr lang="ru-RU" sz="2600" b="1" dirty="0">
                <a:solidFill>
                  <a:srgbClr val="2A272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ребенка </a:t>
            </a:r>
            <a:r>
              <a:rPr lang="ru-RU" sz="2600" b="1" dirty="0" smtClean="0">
                <a:solidFill>
                  <a:srgbClr val="2A272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интерес </a:t>
            </a:r>
            <a:r>
              <a:rPr lang="ru-RU" sz="2600" b="1" dirty="0">
                <a:solidFill>
                  <a:srgbClr val="2A272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 </a:t>
            </a:r>
            <a:r>
              <a:rPr lang="ru-RU" sz="2600" b="1" dirty="0" smtClean="0">
                <a:solidFill>
                  <a:srgbClr val="2A272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продукту  деятельности</a:t>
            </a:r>
            <a:r>
              <a:rPr lang="ru-RU" sz="2800" dirty="0">
                <a:solidFill>
                  <a:srgbClr val="2A272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600" dirty="0">
                <a:solidFill>
                  <a:srgbClr val="2A272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результате чего у него появляется направленность на получение продуктивного результата своего труда</a:t>
            </a:r>
            <a:r>
              <a:rPr lang="ru-RU" sz="2600" dirty="0" smtClean="0">
                <a:solidFill>
                  <a:srgbClr val="2A272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600" b="1" dirty="0" smtClean="0">
                <a:solidFill>
                  <a:srgbClr val="2A272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Создать условия </a:t>
            </a:r>
            <a:r>
              <a:rPr lang="ru-RU" sz="2600" b="1" dirty="0">
                <a:solidFill>
                  <a:srgbClr val="2A272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того, чтобы сделать для ребенка интересным процесс деятельности</a:t>
            </a:r>
            <a:r>
              <a:rPr lang="ru-RU" sz="2800" dirty="0">
                <a:solidFill>
                  <a:srgbClr val="2A272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600" dirty="0">
                <a:solidFill>
                  <a:srgbClr val="2A272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чтобы у него возникла увлеченность самим ходом выполнения заданий</a:t>
            </a:r>
            <a:r>
              <a:rPr lang="ru-RU" sz="2600" dirty="0" smtClean="0">
                <a:solidFill>
                  <a:srgbClr val="2A272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600" dirty="0">
              <a:solidFill>
                <a:srgbClr val="2A2723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интереса к конструктивной деятельности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неотделимо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формирования понимания  детей с ЗПР  функциональности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предметов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должен знать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для чего нужна в нем каждая часть, каждая деталь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865762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785813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600" b="1" i="1" dirty="0" smtClean="0">
                <a:solidFill>
                  <a:srgbClr val="FF0000"/>
                </a:solidFill>
              </a:rPr>
              <a:t/>
            </a:r>
            <a:br>
              <a:rPr lang="ru-RU" sz="3600" b="1" i="1" dirty="0" smtClean="0">
                <a:solidFill>
                  <a:srgbClr val="FF0000"/>
                </a:solidFill>
              </a:rPr>
            </a:br>
            <a:r>
              <a:rPr lang="ru-RU" sz="3600" b="1" i="1" dirty="0" smtClean="0">
                <a:solidFill>
                  <a:srgbClr val="FF0000"/>
                </a:solidFill>
              </a:rPr>
              <a:t/>
            </a:r>
            <a:br>
              <a:rPr lang="ru-RU" sz="3600" b="1" i="1" dirty="0" smtClean="0">
                <a:solidFill>
                  <a:srgbClr val="FF0000"/>
                </a:solidFill>
              </a:rPr>
            </a:br>
            <a:r>
              <a:rPr lang="ru-RU" sz="3600" b="1" i="1" dirty="0" smtClean="0">
                <a:solidFill>
                  <a:srgbClr val="FF0000"/>
                </a:solidFill>
              </a:rPr>
              <a:t/>
            </a:r>
            <a:br>
              <a:rPr lang="ru-RU" sz="3600" b="1" i="1" dirty="0" smtClean="0">
                <a:solidFill>
                  <a:srgbClr val="FF0000"/>
                </a:solidFill>
              </a:rPr>
            </a:br>
            <a:r>
              <a:rPr lang="ru-RU" sz="3600" b="1" i="1" dirty="0" smtClean="0">
                <a:solidFill>
                  <a:srgbClr val="FF0000"/>
                </a:solidFill>
              </a:rPr>
              <a:t> </a:t>
            </a:r>
            <a:endParaRPr lang="ru-RU" sz="3600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6387" name="Содержимое 2"/>
          <p:cNvSpPr>
            <a:spLocks noGrp="1"/>
          </p:cNvSpPr>
          <p:nvPr>
            <p:ph sz="half" idx="1"/>
          </p:nvPr>
        </p:nvSpPr>
        <p:spPr>
          <a:xfrm>
            <a:off x="2214561" y="4381666"/>
            <a:ext cx="4714875" cy="5643562"/>
          </a:xfrm>
        </p:spPr>
        <p:txBody>
          <a:bodyPr/>
          <a:lstStyle/>
          <a:p>
            <a:pPr marL="0" indent="0">
              <a:buNone/>
            </a:pPr>
            <a:r>
              <a:rPr lang="ru-RU" altLang="ru-RU" sz="2400" dirty="0" smtClean="0"/>
              <a:t> </a:t>
            </a:r>
          </a:p>
          <a:p>
            <a:pPr eaLnBrk="1" hangingPunct="1">
              <a:buFont typeface="Wingdings 2" pitchFamily="18" charset="2"/>
              <a:buNone/>
            </a:pPr>
            <a:endParaRPr lang="ru-RU" altLang="ru-RU" sz="2400" dirty="0" smtClean="0"/>
          </a:p>
          <a:p>
            <a:pPr eaLnBrk="1" hangingPunct="1"/>
            <a:endParaRPr lang="ru-RU" altLang="ru-RU" dirty="0" smtClean="0"/>
          </a:p>
          <a:p>
            <a:pPr eaLnBrk="1" hangingPunct="1"/>
            <a:endParaRPr lang="ru-RU" altLang="ru-RU" dirty="0" smtClean="0"/>
          </a:p>
        </p:txBody>
      </p:sp>
      <p:sp>
        <p:nvSpPr>
          <p:cNvPr id="2" name="Объект 1"/>
          <p:cNvSpPr>
            <a:spLocks noGrp="1"/>
          </p:cNvSpPr>
          <p:nvPr>
            <p:ph sz="half" idx="2"/>
          </p:nvPr>
        </p:nvSpPr>
        <p:spPr>
          <a:xfrm>
            <a:off x="323528" y="989126"/>
            <a:ext cx="8496944" cy="2994680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Отражение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сознании ребенка самого объекта («Что это такое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?»);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отражение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опыта деятельности с этим объектом, опыта его преобразования («Что с ним можно делать? Зачем он нужен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?»).</a:t>
            </a:r>
          </a:p>
          <a:p>
            <a:pPr marL="0" indent="0" algn="just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(это продукт социального развития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человека) у детей 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ЗПР 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очень существенно страдает. Это, безусловно, теснейшим образом связано с дефицитом практического «общения»  ребенка с предметным миром, с низким уровнем развития его деятельности, прежде всего предметной и игровой.</a:t>
            </a:r>
          </a:p>
          <a:p>
            <a:pPr marL="514350" indent="-514350">
              <a:buAutoNum type="arabicPeriod"/>
            </a:pP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79709" y="257991"/>
            <a:ext cx="47845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Представление о предметах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638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363272" cy="45719"/>
          </a:xfrm>
        </p:spPr>
        <p:txBody>
          <a:bodyPr/>
          <a:lstStyle/>
          <a:p>
            <a:endParaRPr lang="ru-RU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87" name="Содержимое 2"/>
          <p:cNvSpPr>
            <a:spLocks noGrp="1"/>
          </p:cNvSpPr>
          <p:nvPr>
            <p:ph sz="half" idx="1"/>
          </p:nvPr>
        </p:nvSpPr>
        <p:spPr>
          <a:xfrm>
            <a:off x="4067944" y="2492896"/>
            <a:ext cx="646931" cy="4365104"/>
          </a:xfrm>
        </p:spPr>
        <p:txBody>
          <a:bodyPr/>
          <a:lstStyle/>
          <a:p>
            <a:pPr marL="0" indent="0">
              <a:buNone/>
            </a:pPr>
            <a:r>
              <a:rPr lang="ru-RU" altLang="ru-RU" sz="2400" dirty="0" smtClean="0"/>
              <a:t> </a:t>
            </a:r>
          </a:p>
          <a:p>
            <a:pPr marL="0" indent="0" eaLnBrk="1" hangingPunct="1">
              <a:buNone/>
            </a:pPr>
            <a:endParaRPr lang="ru-RU" altLang="ru-RU" dirty="0" smtClean="0"/>
          </a:p>
          <a:p>
            <a:pPr eaLnBrk="1" hangingPunct="1"/>
            <a:endParaRPr lang="ru-RU" altLang="ru-RU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333872" y="378375"/>
            <a:ext cx="8352928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ребенка дошкольного возраста овладение способами восприятия — задача сложная, которая может быть решена в ходе специально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организованного</a:t>
            </a:r>
          </a:p>
          <a:p>
            <a:r>
              <a:rPr lang="ru-RU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сенсорного </a:t>
            </a:r>
            <a:r>
              <a:rPr lang="ru-RU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воспитания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Сенсорное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 детей с ЗПР в процессе конструирования </a:t>
            </a:r>
            <a:r>
              <a:rPr lang="ru-RU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направлено</a:t>
            </a:r>
            <a:r>
              <a:rPr lang="ru-R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ознакомление их с пространственными свойствами: формами, относительностью величины (объема, протяженности, веса), изменчивостью расположения в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пространстве;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действий восприятия, обучение детей способам определения этих свойств в реальных предметах. </a:t>
            </a:r>
            <a:endParaRPr lang="ru-RU" sz="2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98655009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638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51520" y="332656"/>
            <a:ext cx="8229600" cy="5985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251520" y="548680"/>
            <a:ext cx="8568952" cy="4389437"/>
          </a:xfrm>
        </p:spPr>
        <p:txBody>
          <a:bodyPr/>
          <a:lstStyle/>
          <a:p>
            <a:pPr marL="0" indent="0" algn="just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Первое направление сенсорного воспитания обеспечивается проведением специальных дидактических упражнений, в ходе которых детей знакомят с различными объемными и плоскостными формами, учат осуществлять действия сопоставления, выбора по образцу, в дальнейшем — простейшие группировки и пр.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03070" y="3645024"/>
            <a:ext cx="4125683" cy="3122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78402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5|17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5|17.8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1556</TotalTime>
  <Words>1135</Words>
  <Application>Microsoft Office PowerPoint</Application>
  <PresentationFormat>Экран (4:3)</PresentationFormat>
  <Paragraphs>76</Paragraphs>
  <Slides>23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Поток</vt:lpstr>
      <vt:lpstr>Выполнил:                воспитатель высшей категории  Болдырева О.В.  </vt:lpstr>
      <vt:lpstr>Слайд 2</vt:lpstr>
      <vt:lpstr>Слайд 3</vt:lpstr>
      <vt:lpstr>Слайд 4</vt:lpstr>
      <vt:lpstr>Слайд 5</vt:lpstr>
      <vt:lpstr>Слайд 6</vt:lpstr>
      <vt:lpstr>    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Значение конструирования в развитии  дошкольника </vt:lpstr>
      <vt:lpstr>Слайд 23</vt:lpstr>
    </vt:vector>
  </TitlesOfParts>
  <Company>Kraftway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GEG</dc:creator>
  <cp:lastModifiedBy>1</cp:lastModifiedBy>
  <cp:revision>169</cp:revision>
  <dcterms:created xsi:type="dcterms:W3CDTF">2009-02-12T09:40:02Z</dcterms:created>
  <dcterms:modified xsi:type="dcterms:W3CDTF">2018-04-09T13:05:40Z</dcterms:modified>
</cp:coreProperties>
</file>