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4" r:id="rId3"/>
    <p:sldId id="275" r:id="rId4"/>
    <p:sldId id="276" r:id="rId5"/>
    <p:sldId id="290" r:id="rId6"/>
    <p:sldId id="291" r:id="rId7"/>
    <p:sldId id="295" r:id="rId8"/>
    <p:sldId id="293" r:id="rId9"/>
    <p:sldId id="309" r:id="rId10"/>
    <p:sldId id="294" r:id="rId11"/>
    <p:sldId id="292" r:id="rId12"/>
    <p:sldId id="296" r:id="rId13"/>
    <p:sldId id="307" r:id="rId14"/>
    <p:sldId id="310" r:id="rId15"/>
    <p:sldId id="297" r:id="rId16"/>
    <p:sldId id="298" r:id="rId17"/>
    <p:sldId id="299" r:id="rId18"/>
    <p:sldId id="304" r:id="rId19"/>
    <p:sldId id="311" r:id="rId20"/>
    <p:sldId id="316" r:id="rId21"/>
    <p:sldId id="312" r:id="rId22"/>
    <p:sldId id="314" r:id="rId23"/>
    <p:sldId id="315" r:id="rId24"/>
    <p:sldId id="317" r:id="rId25"/>
    <p:sldId id="321" r:id="rId26"/>
    <p:sldId id="335" r:id="rId27"/>
    <p:sldId id="322" r:id="rId28"/>
    <p:sldId id="323" r:id="rId29"/>
    <p:sldId id="324" r:id="rId30"/>
    <p:sldId id="341" r:id="rId31"/>
    <p:sldId id="337" r:id="rId32"/>
    <p:sldId id="327" r:id="rId33"/>
    <p:sldId id="328" r:id="rId34"/>
    <p:sldId id="342" r:id="rId35"/>
    <p:sldId id="329" r:id="rId36"/>
    <p:sldId id="331" r:id="rId37"/>
    <p:sldId id="332" r:id="rId38"/>
    <p:sldId id="336" r:id="rId39"/>
    <p:sldId id="333" r:id="rId40"/>
    <p:sldId id="338" r:id="rId41"/>
    <p:sldId id="339" r:id="rId42"/>
    <p:sldId id="340" r:id="rId43"/>
    <p:sldId id="34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249ADE-C06B-46CE-81E3-C9E1331EAD5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560D9C-0432-4B76-A4F8-989AA87AD25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развития речи и нравственных качеств детей дошкольного возраста посредством театрализованной       деятельности».</a:t>
            </a:r>
          </a:p>
          <a:p>
            <a:pPr marL="0" indent="0" algn="r">
              <a:buNone/>
            </a:pPr>
            <a:endParaRPr lang="ru-RU" sz="1800" dirty="0" smtClean="0"/>
          </a:p>
          <a:p>
            <a:pPr marL="0" indent="0" algn="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МДОАУ «Детский сад №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» г.Орска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Воспитатель 1кв.кат .Корнева А.А.</a:t>
            </a:r>
          </a:p>
          <a:p>
            <a:pPr marL="0" indent="0" algn="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Грачева О. 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F:\Новая папка\20190325_144020.jpg"/>
          <p:cNvPicPr>
            <a:picLocks noGrp="1"/>
          </p:cNvPicPr>
          <p:nvPr>
            <p:ph idx="1"/>
          </p:nvPr>
        </p:nvPicPr>
        <p:blipFill>
          <a:blip r:embed="rId2" cstate="print"/>
          <a:srcRect l="3704" t="2632" r="3704"/>
          <a:stretch>
            <a:fillRect/>
          </a:stretch>
        </p:blipFill>
        <p:spPr bwMode="auto">
          <a:xfrm>
            <a:off x="395536" y="980728"/>
            <a:ext cx="3571371" cy="264267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 descr="F:\Новая папка\20190325_143303.jpg"/>
          <p:cNvPicPr/>
          <p:nvPr/>
        </p:nvPicPr>
        <p:blipFill>
          <a:blip r:embed="rId3" cstate="print"/>
          <a:srcRect l="10417" t="-2857" r="12500"/>
          <a:stretch>
            <a:fillRect/>
          </a:stretch>
        </p:blipFill>
        <p:spPr bwMode="auto">
          <a:xfrm>
            <a:off x="5004048" y="980728"/>
            <a:ext cx="3358726" cy="25922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F:\Новая папка\20190325_131905.jpg"/>
          <p:cNvPicPr/>
          <p:nvPr/>
        </p:nvPicPr>
        <p:blipFill>
          <a:blip r:embed="rId4" cstate="print"/>
          <a:srcRect l="2948" t="24236" r="1134" b="24490"/>
          <a:stretch>
            <a:fillRect/>
          </a:stretch>
        </p:blipFill>
        <p:spPr bwMode="auto">
          <a:xfrm>
            <a:off x="395536" y="3933056"/>
            <a:ext cx="3456384" cy="252014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F:\Новая папка\20190325_132256.jpg"/>
          <p:cNvPicPr/>
          <p:nvPr/>
        </p:nvPicPr>
        <p:blipFill>
          <a:blip r:embed="rId5" cstate="print"/>
          <a:srcRect l="3756" t="32903" r="6088" b="25838"/>
          <a:stretch>
            <a:fillRect/>
          </a:stretch>
        </p:blipFill>
        <p:spPr bwMode="auto">
          <a:xfrm>
            <a:off x="5076056" y="3933056"/>
            <a:ext cx="3357586" cy="24241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0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Демонстрационный материал воспитателя для занятий с детьми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младшей группы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:\Новая папка\20190325_132256.jpg"/>
          <p:cNvPicPr>
            <a:picLocks noGrp="1"/>
          </p:cNvPicPr>
          <p:nvPr>
            <p:ph idx="1"/>
          </p:nvPr>
        </p:nvPicPr>
        <p:blipFill>
          <a:blip r:embed="rId2" cstate="print"/>
          <a:srcRect t="31755" r="4210" b="25838"/>
          <a:stretch>
            <a:fillRect/>
          </a:stretch>
        </p:blipFill>
        <p:spPr bwMode="auto">
          <a:xfrm>
            <a:off x="395536" y="908720"/>
            <a:ext cx="3929623" cy="2851869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240" r="2128" b="21542"/>
          <a:stretch>
            <a:fillRect/>
          </a:stretch>
        </p:blipFill>
        <p:spPr bwMode="auto">
          <a:xfrm>
            <a:off x="5652120" y="836713"/>
            <a:ext cx="2629880" cy="295232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F:\Новая папка\20190325_132346.jpg"/>
          <p:cNvPicPr/>
          <p:nvPr/>
        </p:nvPicPr>
        <p:blipFill>
          <a:blip r:embed="rId4" cstate="print"/>
          <a:srcRect t="27848" b="23689"/>
          <a:stretch>
            <a:fillRect/>
          </a:stretch>
        </p:blipFill>
        <p:spPr bwMode="auto">
          <a:xfrm>
            <a:off x="395536" y="3933056"/>
            <a:ext cx="3786214" cy="275749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F:\Новая папка\20190325_143303.jpg"/>
          <p:cNvPicPr/>
          <p:nvPr/>
        </p:nvPicPr>
        <p:blipFill>
          <a:blip r:embed="rId5" cstate="print"/>
          <a:srcRect l="12844" t="5340" r="16378"/>
          <a:stretch>
            <a:fillRect/>
          </a:stretch>
        </p:blipFill>
        <p:spPr bwMode="auto">
          <a:xfrm>
            <a:off x="5508104" y="4221088"/>
            <a:ext cx="2928958" cy="2500317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Constantia" pitchFamily="18" charset="0"/>
              </a:rPr>
              <a:t>                       Театр на магнитах    </a:t>
            </a:r>
            <a:endParaRPr lang="ru-RU" sz="3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«Курочка Ряба»                                  «Репка»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20250113_131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3672408" cy="2636912"/>
          </a:xfrm>
          <a:prstGeom prst="rect">
            <a:avLst/>
          </a:prstGeom>
        </p:spPr>
      </p:pic>
      <p:pic>
        <p:nvPicPr>
          <p:cNvPr id="9" name="Рисунок 8" descr="20250113_131423.jpg"/>
          <p:cNvPicPr>
            <a:picLocks noChangeAspect="1"/>
          </p:cNvPicPr>
          <p:nvPr/>
        </p:nvPicPr>
        <p:blipFill>
          <a:blip r:embed="rId3" cstate="print"/>
          <a:srcRect t="2500" r="4306" b="7500"/>
          <a:stretch>
            <a:fillRect/>
          </a:stretch>
        </p:blipFill>
        <p:spPr>
          <a:xfrm>
            <a:off x="4860032" y="2204864"/>
            <a:ext cx="3744416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Constantia" pitchFamily="18" charset="0"/>
              </a:rPr>
              <a:t>Маски для театрализации </a:t>
            </a: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5055840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«Теремок»                «Колобок»            «Курочка ряба»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F:\Новая папка\20190325_141404.jpg"/>
          <p:cNvPicPr/>
          <p:nvPr/>
        </p:nvPicPr>
        <p:blipFill>
          <a:blip r:embed="rId2" cstate="print"/>
          <a:srcRect l="5714" t="3448"/>
          <a:stretch>
            <a:fillRect/>
          </a:stretch>
        </p:blipFill>
        <p:spPr bwMode="auto">
          <a:xfrm>
            <a:off x="251520" y="1844824"/>
            <a:ext cx="2534530" cy="2286016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F:\Новая папка\20190325_141117.jpg"/>
          <p:cNvPicPr/>
          <p:nvPr/>
        </p:nvPicPr>
        <p:blipFill>
          <a:blip r:embed="rId3" cstate="print"/>
          <a:srcRect r="5263"/>
          <a:stretch>
            <a:fillRect/>
          </a:stretch>
        </p:blipFill>
        <p:spPr bwMode="auto">
          <a:xfrm>
            <a:off x="3203848" y="1772816"/>
            <a:ext cx="2868350" cy="2304256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F:\Новая папка\20190325_140235.jpg"/>
          <p:cNvPicPr/>
          <p:nvPr/>
        </p:nvPicPr>
        <p:blipFill>
          <a:blip r:embed="rId4" cstate="print"/>
          <a:srcRect l="10372" r="21729" b="4293"/>
          <a:stretch>
            <a:fillRect/>
          </a:stretch>
        </p:blipFill>
        <p:spPr bwMode="auto">
          <a:xfrm>
            <a:off x="6500826" y="1857364"/>
            <a:ext cx="2338385" cy="2088232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F:\Новая папка\20190325_140759.jpg"/>
          <p:cNvPicPr/>
          <p:nvPr/>
        </p:nvPicPr>
        <p:blipFill>
          <a:blip r:embed="rId5" cstate="print"/>
          <a:srcRect l="6061" r="3030"/>
          <a:stretch>
            <a:fillRect/>
          </a:stretch>
        </p:blipFill>
        <p:spPr bwMode="auto">
          <a:xfrm>
            <a:off x="3071802" y="4365104"/>
            <a:ext cx="2786082" cy="2238383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10544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Маски для обыгрывании  потешек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«Курочка»          		        «Кисонька»																																													 </a:t>
            </a:r>
          </a:p>
          <a:p>
            <a:pPr>
              <a:buNone/>
            </a:pPr>
            <a:r>
              <a:rPr lang="ru-RU" dirty="0" smtClean="0"/>
              <a:t>«Наши уточки с утра» 							</a:t>
            </a:r>
            <a:endParaRPr lang="ru-RU" dirty="0"/>
          </a:p>
        </p:txBody>
      </p:sp>
      <p:pic>
        <p:nvPicPr>
          <p:cNvPr id="4" name="Рисунок 3" descr="F:\Новая папка\20190325_1358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176332" cy="2286016"/>
          </a:xfrm>
          <a:prstGeom prst="roundRect">
            <a:avLst>
              <a:gd name="adj" fmla="val 16667"/>
            </a:avLst>
          </a:prstGeom>
          <a:ln w="571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F:\Новая папка\20190325_1358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72816"/>
            <a:ext cx="3071834" cy="2119318"/>
          </a:xfrm>
          <a:prstGeom prst="roundRect">
            <a:avLst>
              <a:gd name="adj" fmla="val 16667"/>
            </a:avLst>
          </a:prstGeom>
          <a:ln w="571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Новая папка\20190325_135741.jpg"/>
          <p:cNvPicPr/>
          <p:nvPr/>
        </p:nvPicPr>
        <p:blipFill>
          <a:blip r:embed="rId4" cstate="print"/>
          <a:srcRect t="25862" r="-1228"/>
          <a:stretch>
            <a:fillRect/>
          </a:stretch>
        </p:blipFill>
        <p:spPr bwMode="auto">
          <a:xfrm>
            <a:off x="3923928" y="4149080"/>
            <a:ext cx="2791212" cy="2500330"/>
          </a:xfrm>
          <a:prstGeom prst="roundRect">
            <a:avLst>
              <a:gd name="adj" fmla="val 16667"/>
            </a:avLst>
          </a:prstGeom>
          <a:ln w="571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Формы работы</a:t>
            </a:r>
            <a:endParaRPr lang="ru-RU" sz="4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/>
          </a:bodyPr>
          <a:lstStyle/>
          <a:p>
            <a:pPr lvl="0"/>
            <a:r>
              <a:rPr lang="ru-RU" sz="4000" b="1" i="1" dirty="0" smtClean="0">
                <a:solidFill>
                  <a:schemeClr val="accent3">
                    <a:lumMod val="75000"/>
                  </a:schemeClr>
                </a:solidFill>
                <a:latin typeface="Constantia" pitchFamily="18" charset="0"/>
              </a:rPr>
              <a:t> образовательная деятельность</a:t>
            </a:r>
          </a:p>
          <a:p>
            <a:pPr lvl="0"/>
            <a:r>
              <a:rPr lang="ru-RU" sz="4000" b="1" i="1" dirty="0" smtClean="0">
                <a:solidFill>
                  <a:srgbClr val="00B0F0"/>
                </a:solidFill>
                <a:latin typeface="Constantia" pitchFamily="18" charset="0"/>
              </a:rPr>
              <a:t>Совместная деятельность взрослого и ребенка</a:t>
            </a:r>
          </a:p>
          <a:p>
            <a:pPr lvl="0"/>
            <a:r>
              <a:rPr lang="ru-RU" sz="4000" b="1" i="1" dirty="0" smtClean="0">
                <a:solidFill>
                  <a:srgbClr val="7030A0"/>
                </a:solidFill>
                <a:latin typeface="Constantia" pitchFamily="18" charset="0"/>
              </a:rPr>
              <a:t>Самостоятельная деятельность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78579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Театр помощник в образовательной деятельности</a:t>
            </a:r>
            <a:endParaRPr lang="ru-RU" sz="3200" b="1" dirty="0"/>
          </a:p>
        </p:txBody>
      </p:sp>
      <p:pic>
        <p:nvPicPr>
          <p:cNvPr id="7" name="Содержимое 6" descr="20250122_094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2808312" cy="2520280"/>
          </a:xfrm>
        </p:spPr>
      </p:pic>
      <p:pic>
        <p:nvPicPr>
          <p:cNvPr id="8" name="Рисунок 7" descr="20250122_09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977680"/>
            <a:ext cx="2520280" cy="2619672"/>
          </a:xfrm>
          <a:prstGeom prst="rect">
            <a:avLst/>
          </a:prstGeom>
        </p:spPr>
      </p:pic>
      <p:pic>
        <p:nvPicPr>
          <p:cNvPr id="9" name="Рисунок 8" descr="20250122_092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23527" y="4077072"/>
            <a:ext cx="2880320" cy="2520280"/>
          </a:xfrm>
          <a:prstGeom prst="rect">
            <a:avLst/>
          </a:prstGeom>
        </p:spPr>
      </p:pic>
      <p:pic>
        <p:nvPicPr>
          <p:cNvPr id="10" name="Рисунок 9" descr="20250122_0927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412776"/>
            <a:ext cx="2555776" cy="2448272"/>
          </a:xfrm>
          <a:prstGeom prst="rect">
            <a:avLst/>
          </a:prstGeom>
        </p:spPr>
      </p:pic>
      <p:pic>
        <p:nvPicPr>
          <p:cNvPr id="11" name="Рисунок 10" descr="20250122_0946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933056"/>
            <a:ext cx="2651787" cy="2636912"/>
          </a:xfrm>
          <a:prstGeom prst="rect">
            <a:avLst/>
          </a:prstGeom>
        </p:spPr>
      </p:pic>
      <p:pic>
        <p:nvPicPr>
          <p:cNvPr id="12" name="Рисунок 11" descr="20250122_0946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1412776"/>
            <a:ext cx="2567269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50117_101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4385093" cy="57038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2040" y="836712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Вместе с детьми мы рассматриваем иллюстрации к сказкам и пытаемся воспроизвести сказку по картинке. Постепенно у детей развивается и пополняется словарный запас слов ,что способствует речевому развитию.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Самостоятельная деятельность</a:t>
            </a:r>
            <a:endParaRPr lang="ru-RU" dirty="0"/>
          </a:p>
        </p:txBody>
      </p:sp>
      <p:pic>
        <p:nvPicPr>
          <p:cNvPr id="6" name="Содержимое 5" descr="20220218_093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285860"/>
            <a:ext cx="3352393" cy="2714644"/>
          </a:xfrm>
          <a:prstGeom prst="rect">
            <a:avLst/>
          </a:prstGeom>
        </p:spPr>
      </p:pic>
      <p:pic>
        <p:nvPicPr>
          <p:cNvPr id="7" name="Рисунок 6" descr="20220218_093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412776"/>
            <a:ext cx="3219822" cy="2516290"/>
          </a:xfrm>
          <a:prstGeom prst="rect">
            <a:avLst/>
          </a:prstGeom>
        </p:spPr>
      </p:pic>
      <p:pic>
        <p:nvPicPr>
          <p:cNvPr id="8" name="Рисунок 7" descr="20220328_093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293096"/>
            <a:ext cx="3035829" cy="2348880"/>
          </a:xfrm>
          <a:prstGeom prst="rect">
            <a:avLst/>
          </a:prstGeom>
        </p:spPr>
      </p:pic>
      <p:pic>
        <p:nvPicPr>
          <p:cNvPr id="9" name="Рисунок 8" descr="20220321_092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077072"/>
            <a:ext cx="3419872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Рассматривание художественной литературы по мотивам русских народных сказок.</a:t>
            </a:r>
            <a:endParaRPr lang="ru-RU" sz="3200" dirty="0"/>
          </a:p>
        </p:txBody>
      </p:sp>
      <p:pic>
        <p:nvPicPr>
          <p:cNvPr id="4" name="Содержимое 3" descr="20250117_101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339453" y="1935163"/>
            <a:ext cx="6465093" cy="43894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волшебный мир. Он дает уроки красоты, морали и нравственности. А чем они богаче, тем успешнее идет развитие духовного мира детей…»</a:t>
            </a:r>
          </a:p>
          <a:p>
            <a:endParaRPr lang="ru-RU" sz="2800" dirty="0" smtClean="0">
              <a:latin typeface="Constantia" pitchFamily="18" charset="0"/>
            </a:endParaRPr>
          </a:p>
          <a:p>
            <a:pPr algn="r">
              <a:buNone/>
            </a:pPr>
            <a:r>
              <a:rPr lang="ru-RU" sz="2800" dirty="0" smtClean="0">
                <a:latin typeface="Constantia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Constantia" pitchFamily="18" charset="0"/>
              </a:rPr>
              <a:t>(Б. М. Теплов)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632450"/>
          </a:xfrm>
        </p:spPr>
        <p:txBody>
          <a:bodyPr>
            <a:normAutofit fontScale="975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целью закрепления русских народных сказок использовали дидактические игры: «Кто за кем», «Найди героев сказки», «Выкладывание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пазлов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по сказке», «Сколько яиц», «Теремок», «Сказки», «Разложи по порядку» </a:t>
            </a:r>
            <a:endParaRPr lang="ru-RU" dirty="0" smtClean="0"/>
          </a:p>
          <a:p>
            <a:pPr>
              <a:buNone/>
            </a:pP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250117_100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140968"/>
            <a:ext cx="3744416" cy="2808312"/>
          </a:xfrm>
          <a:prstGeom prst="rect">
            <a:avLst/>
          </a:prstGeom>
        </p:spPr>
      </p:pic>
      <p:pic>
        <p:nvPicPr>
          <p:cNvPr id="7" name="Рисунок 6" descr="20250117_100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37079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22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Работа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48788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родителей были предоставлены консультации по театрализованной деятельности.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«Речевые игры и упражнения»</a:t>
            </a:r>
            <a:endParaRPr lang="ru-RU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«Речевые игры и упражнения»</a:t>
            </a:r>
            <a:endParaRPr lang="ru-RU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«Пальчиковые игры для малышей в стихах»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«Играем и развиваем речь малыша»</a:t>
            </a:r>
            <a:endParaRPr lang="ru-RU" sz="2400" dirty="0"/>
          </a:p>
        </p:txBody>
      </p:sp>
      <p:pic>
        <p:nvPicPr>
          <p:cNvPr id="4" name="Рисунок 3" descr="F:\Новая папка\20190325_130855.jpg"/>
          <p:cNvPicPr/>
          <p:nvPr/>
        </p:nvPicPr>
        <p:blipFill>
          <a:blip r:embed="rId2" cstate="print"/>
          <a:srcRect t="34347" b="21109"/>
          <a:stretch>
            <a:fillRect/>
          </a:stretch>
        </p:blipFill>
        <p:spPr bwMode="auto">
          <a:xfrm>
            <a:off x="179512" y="3789040"/>
            <a:ext cx="2286016" cy="1857388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F:\Новая папка\20190325_131905.jpg"/>
          <p:cNvPicPr/>
          <p:nvPr/>
        </p:nvPicPr>
        <p:blipFill>
          <a:blip r:embed="rId3" cstate="print"/>
          <a:srcRect l="2948" t="24236" r="1134" b="24490"/>
          <a:stretch>
            <a:fillRect/>
          </a:stretch>
        </p:blipFill>
        <p:spPr bwMode="auto">
          <a:xfrm>
            <a:off x="2555776" y="4365104"/>
            <a:ext cx="2292286" cy="2075692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Новая папка\20190325_131003.jpg"/>
          <p:cNvPicPr/>
          <p:nvPr/>
        </p:nvPicPr>
        <p:blipFill>
          <a:blip r:embed="rId4" cstate="print"/>
          <a:srcRect l="5461" t="3030" r="4778" b="7879"/>
          <a:stretch>
            <a:fillRect/>
          </a:stretch>
        </p:blipFill>
        <p:spPr bwMode="auto">
          <a:xfrm>
            <a:off x="5004048" y="3529979"/>
            <a:ext cx="2214578" cy="1872971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F:\Новая папка\20190325_131213.jpg"/>
          <p:cNvPicPr/>
          <p:nvPr/>
        </p:nvPicPr>
        <p:blipFill>
          <a:blip r:embed="rId5" cstate="print"/>
          <a:srcRect l="12024" t="17959" r="23471" b="9063"/>
          <a:stretch>
            <a:fillRect/>
          </a:stretch>
        </p:blipFill>
        <p:spPr bwMode="auto">
          <a:xfrm>
            <a:off x="6660232" y="4798701"/>
            <a:ext cx="2143140" cy="1695453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72008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 для родителей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b="1" dirty="0" smtClean="0"/>
              <a:t>«Театр своими руками»</a:t>
            </a:r>
            <a:endParaRPr lang="ru-RU" sz="2800" b="1" dirty="0"/>
          </a:p>
        </p:txBody>
      </p:sp>
      <p:pic>
        <p:nvPicPr>
          <p:cNvPr id="4" name="Содержимое 3" descr="20250113_1316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3456384" cy="2456411"/>
          </a:xfrm>
          <a:prstGeom prst="rect">
            <a:avLst/>
          </a:prstGeom>
        </p:spPr>
      </p:pic>
      <p:pic>
        <p:nvPicPr>
          <p:cNvPr id="5" name="Рисунок 4" descr="20250117_095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908720"/>
            <a:ext cx="3528392" cy="2376264"/>
          </a:xfrm>
          <a:prstGeom prst="rect">
            <a:avLst/>
          </a:prstGeom>
        </p:spPr>
      </p:pic>
      <p:pic>
        <p:nvPicPr>
          <p:cNvPr id="6" name="Рисунок 5" descr="20250113_134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73016"/>
            <a:ext cx="3610112" cy="2432313"/>
          </a:xfrm>
          <a:prstGeom prst="rect">
            <a:avLst/>
          </a:prstGeom>
        </p:spPr>
      </p:pic>
      <p:pic>
        <p:nvPicPr>
          <p:cNvPr id="7" name="Рисунок 6" descr="20220218_093940.jpg"/>
          <p:cNvPicPr>
            <a:picLocks noChangeAspect="1"/>
          </p:cNvPicPr>
          <p:nvPr/>
        </p:nvPicPr>
        <p:blipFill>
          <a:blip r:embed="rId5" cstate="print"/>
          <a:srcRect l="4326" t="2751" r="7475" b="2751"/>
          <a:stretch>
            <a:fillRect/>
          </a:stretch>
        </p:blipFill>
        <p:spPr>
          <a:xfrm>
            <a:off x="5035488" y="3495800"/>
            <a:ext cx="3384376" cy="2520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3236270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Родители </a:t>
            </a:r>
            <a:r>
              <a:rPr lang="ru-RU" sz="2000" dirty="0">
                <a:latin typeface="Times New Roman"/>
                <a:ea typeface="Times New Roman"/>
              </a:rPr>
              <a:t>с детьми дома изготовили атрибуты к сказкам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85926"/>
            <a:ext cx="393359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2066" y="1428736"/>
            <a:ext cx="3426363" cy="34563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5852" y="428604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«В гостях у сказки»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Совместный </a:t>
            </a:r>
            <a:r>
              <a:rPr lang="ru-RU" dirty="0">
                <a:latin typeface="Times New Roman"/>
                <a:ea typeface="Times New Roman"/>
              </a:rPr>
              <a:t>показ педагога с родителями сказок «Три медведя», «Колобок»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1206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В старшем дошкольном возрасте тема усложняется : «Формирование нравственно-патриотического  воспитания посредством русских народных сказок». </a:t>
            </a:r>
            <a:endParaRPr lang="ru-RU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АКТУАЛЬНОСТЬ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возможно посредством любых видов народных сказок. Сказка - благодатный и ничем не заменимый источник воспитания любви к Родине. Сказка - это духовные богатства культуры, познавая которые, ребёнок познает сердцем родной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народ. Задача педагогов воспитывать патриотические чувства, нравственные устои и культуру поведения у детей с младшего возраста.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92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88640"/>
            <a:ext cx="8929718" cy="640871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Задачи  для дошкольников среднего и старшего возраста: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Обучающие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/>
              <a:t>-сказка позволяет формировать нравственные представления (эталоны) о нормах социальных отношений </a:t>
            </a:r>
            <a:r>
              <a:rPr lang="ru-RU" sz="4000" dirty="0" smtClean="0"/>
              <a:t>и моделях </a:t>
            </a:r>
            <a:r>
              <a:rPr lang="ru-RU" sz="4000" dirty="0"/>
              <a:t>поведения;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 smtClean="0"/>
              <a:t>-</a:t>
            </a:r>
            <a:r>
              <a:rPr lang="ru-RU" sz="4000" dirty="0"/>
              <a:t>помогать усвоению детьми духовно- нравственных категорий: добро-зло, послушание- непослушание, </a:t>
            </a:r>
            <a:r>
              <a:rPr lang="ru-RU" sz="4000" dirty="0" smtClean="0"/>
              <a:t>согласие-вражда</a:t>
            </a:r>
            <a:r>
              <a:rPr lang="ru-RU" sz="4000" dirty="0"/>
              <a:t>, трудолюбие-лень, бескорыстие- жадность, простота- хитрость; и правила доброй, совестливой жизни.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/>
              <a:t>-с помощью сказки мы расширяем представления детей об окружающем мире посредством ведения их </a:t>
            </a:r>
            <a:r>
              <a:rPr lang="ru-RU" sz="4000" dirty="0" smtClean="0"/>
              <a:t>в литературную </a:t>
            </a:r>
            <a:r>
              <a:rPr lang="ru-RU" sz="4000" dirty="0"/>
              <a:t>культуру и декоративно-прикладное искусство.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-содействовать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развитию речи детей, обогащению словаря, развитию образного строя и навыкам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связной речи;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-побуждать связно передавать содержание известной ребёнку сказки с опорой на наглядный материал(театр, иллюстрации к сказкам)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-воспитывать стремление детей внимательно слушать сказку, давать нравственную оценку поступкам героев;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-воспитывать у детей отзывчивость, общительность, дружелюбие.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5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60639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Чему  учит русская народная сказка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643050"/>
            <a:ext cx="71287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-умению сопереживать и понимать другого человека.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-учит ценить доброту и справедливость.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сказка способствует развитию эмоциональных  чувств: радости, удивлению, печали, злость;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Учит видеть добро и справедливость, верность.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13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01608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Обыгрывание сказки с </a:t>
            </a:r>
            <a:r>
              <a:rPr lang="ru-RU" dirty="0" smtClean="0"/>
              <a:t>элементами драматизации</a:t>
            </a:r>
            <a:r>
              <a:rPr lang="ru-RU" dirty="0"/>
              <a:t>, активное </a:t>
            </a:r>
            <a:r>
              <a:rPr lang="ru-RU" dirty="0" smtClean="0"/>
              <a:t>действие ребёнка </a:t>
            </a:r>
            <a:r>
              <a:rPr lang="ru-RU" dirty="0"/>
              <a:t>с героями сказки, </a:t>
            </a:r>
            <a:r>
              <a:rPr lang="ru-RU" dirty="0" smtClean="0"/>
              <a:t>выбор вида </a:t>
            </a:r>
            <a:r>
              <a:rPr lang="ru-RU" dirty="0"/>
              <a:t>куклы </a:t>
            </a:r>
            <a:r>
              <a:rPr lang="ru-RU" dirty="0" smtClean="0"/>
              <a:t>ребенком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16832"/>
            <a:ext cx="3419475" cy="230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User\Desktop\фото для презентации\IMG_20181212_11190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8984"/>
            <a:ext cx="3148330" cy="230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 для презентации\IMG_20181212_1607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/>
          <a:stretch/>
        </p:blipFill>
        <p:spPr bwMode="auto">
          <a:xfrm>
            <a:off x="2959832" y="4188562"/>
            <a:ext cx="2784475" cy="2360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244334"/>
            <a:ext cx="26363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 smtClean="0">
              <a:solidFill>
                <a:srgbClr val="333333"/>
              </a:solidFill>
              <a:latin typeface="Helvetica Neue"/>
            </a:endParaRPr>
          </a:p>
          <a:p>
            <a:endParaRPr lang="ru-RU" dirty="0" smtClean="0">
              <a:solidFill>
                <a:srgbClr val="333333"/>
              </a:solidFill>
              <a:latin typeface="Helvetica Neue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Показ сказки «Теремок»</a:t>
            </a:r>
          </a:p>
          <a:p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-учит дружелюбию, доброжелательности, гостеприимству и доброте.</a:t>
            </a:r>
          </a:p>
          <a:p>
            <a:endParaRPr lang="ru-RU" dirty="0" smtClean="0">
              <a:solidFill>
                <a:srgbClr val="333333"/>
              </a:solidFill>
              <a:latin typeface="Helvetica Neue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5744307" y="4077072"/>
            <a:ext cx="27881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Сказка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избушка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учит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дружить, сочувствие, готовность прийти на помощь, умение прощать.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314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352928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творческой деятельности,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которая отражает отношение ребенка к главным и второстепенным героям, событиям, явлениям. Основные методы – это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рисование, лепка,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«Любимый герой из сказки». </a:t>
            </a:r>
          </a:p>
        </p:txBody>
      </p:sp>
      <p:pic>
        <p:nvPicPr>
          <p:cNvPr id="4" name="Рисунок 3" descr="C:\Users\User\Desktop\фото для презентации\IMG_20181206_1649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" y="1643050"/>
            <a:ext cx="3084051" cy="233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 для презентации\IMG_20190123_1439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9113"/>
          <a:stretch/>
        </p:blipFill>
        <p:spPr bwMode="auto">
          <a:xfrm rot="5400000">
            <a:off x="6192310" y="1522938"/>
            <a:ext cx="2437751" cy="253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фото для презентации\IMG_20190123_1449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9" b="27256"/>
          <a:stretch/>
        </p:blipFill>
        <p:spPr bwMode="auto">
          <a:xfrm>
            <a:off x="3419872" y="4106484"/>
            <a:ext cx="3390642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3223559"/>
            <a:ext cx="3096343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Рисуем мишку по сказке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«Маша и медведь»</a:t>
            </a:r>
            <a:endParaRPr lang="ru-RU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0514" y="3064285"/>
            <a:ext cx="233348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Аппликация 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зайчик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По сказке «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Заюшкина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избушка»</a:t>
            </a:r>
            <a:endParaRPr lang="ru-RU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2071678"/>
            <a:ext cx="272319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Аппликация  лисичка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 сказке «Лисичка-сестричка и серый волк»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328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4644"/>
            <a:ext cx="8773962" cy="62646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 группе Центр Книги  дополнила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русскими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народными сказками,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которые направлены на формирование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представлений об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уважении и любви к родителям и близким людям. Воспитывают терпение, милосердие, умение уступать, помогать друг другу и с благодарностью принимать помощь в 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трудную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минуту. Способствуют зарождению в душе ребенка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активности и самостоятельности, чувства дружбы. Воспитывают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интерес и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желание изучать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историю жизни русских героев.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582">
            <a:off x="4000644" y="2756652"/>
            <a:ext cx="4429156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9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Актуальность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Сказка </a:t>
            </a:r>
            <a:r>
              <a:rPr lang="ru-RU" b="1" dirty="0"/>
              <a:t>является одним из ведущих компонентов устного народного творчества нации, этноса. В ней достаточно ярко выражаются нравственные нормы и принципы, патриотизм, эстетические идеалы. </a:t>
            </a:r>
            <a:r>
              <a:rPr lang="ru-RU" b="1" dirty="0" smtClean="0"/>
              <a:t>Является активным помощником в развитии речи дошкольников. В сказке всегда побеждает  добро </a:t>
            </a:r>
            <a:r>
              <a:rPr lang="ru-RU" b="1" dirty="0"/>
              <a:t>над </a:t>
            </a:r>
            <a:r>
              <a:rPr lang="ru-RU" b="1" dirty="0" smtClean="0"/>
              <a:t>злом.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детей предложены игры по сказкам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242889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Дидактическая игра «Собери и расскажи сказку» </a:t>
            </a:r>
          </a:p>
          <a:p>
            <a:pPr>
              <a:buNone/>
            </a:pPr>
            <a:r>
              <a:rPr lang="ru-RU" dirty="0" smtClean="0"/>
              <a:t>-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Закрепление знания сказок; расширение словарного запаса, развитие связной речи, внимания, памяти.</a:t>
            </a:r>
            <a:r>
              <a:rPr lang="ru-RU" sz="2800" dirty="0" smtClean="0"/>
              <a:t>  </a:t>
            </a:r>
          </a:p>
          <a:p>
            <a:r>
              <a:rPr lang="ru-RU" dirty="0" smtClean="0"/>
              <a:t>«Собери картинку и угадай сказку»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-научить детей видеть целостный образ в отдельных частях, развивать аналитико-синтетическое мышление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Рисунок 3" descr="C:\Users\User\Desktop\фото для презентации\photo_2025-02-03_22-14-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8" y="3412532"/>
            <a:ext cx="2911648" cy="315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 для презентации\photo_2025-01-27_19-07-33 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9816"/>
          <a:stretch/>
        </p:blipFill>
        <p:spPr bwMode="auto">
          <a:xfrm>
            <a:off x="5868143" y="3411518"/>
            <a:ext cx="3085331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2897"/>
            <a:ext cx="3285578" cy="208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t="12086" b="13506"/>
          <a:stretch/>
        </p:blipFill>
        <p:spPr bwMode="auto">
          <a:xfrm>
            <a:off x="5214942" y="642918"/>
            <a:ext cx="3534662" cy="2380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3164681"/>
            <a:ext cx="56166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285992"/>
            <a:ext cx="7215238" cy="3743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>
              <a:solidFill>
                <a:srgbClr val="000000"/>
              </a:solidFill>
              <a:latin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Дидактическая игра «Найди пару»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i="1" dirty="0" smtClean="0">
                <a:solidFill>
                  <a:srgbClr val="000000"/>
                </a:solidFill>
                <a:latin typeface="Times New Roman"/>
              </a:rPr>
              <a:t>Цель: закрепление </a:t>
            </a:r>
            <a:r>
              <a:rPr lang="ru-RU" sz="2400" i="1" dirty="0">
                <a:solidFill>
                  <a:srgbClr val="000000"/>
                </a:solidFill>
                <a:latin typeface="Times New Roman"/>
              </a:rPr>
              <a:t>знания о героях сказок, активировать в памяти любимых героев и персонажей из сказок, учить соотносить волшебный предмет с героем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</a:rPr>
              <a:t>сказки.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</a:rPr>
              <a:t>Дети находят к герою сказки волшебный предмет. Например: Царевне – лягушке – стрелу.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5892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фото для презентации\photo_1_2025-01-25_12-26-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13842"/>
          <a:stretch/>
        </p:blipFill>
        <p:spPr bwMode="auto">
          <a:xfrm>
            <a:off x="2414497" y="3356992"/>
            <a:ext cx="4326463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Объект 3" descr="C:\Users\User\Desktop\фото для презентации\photo_6_2025-01-25_12-26-5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15513" r="14920" b="6225"/>
          <a:stretch>
            <a:fillRect/>
          </a:stretch>
        </p:blipFill>
        <p:spPr bwMode="auto">
          <a:xfrm>
            <a:off x="214282" y="500042"/>
            <a:ext cx="3929090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 для презентации\photo_7_2025-01-25_12-26-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19507" r="-1495" b="20180"/>
          <a:stretch/>
        </p:blipFill>
        <p:spPr bwMode="auto">
          <a:xfrm>
            <a:off x="5572132" y="500043"/>
            <a:ext cx="3264584" cy="2500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6732240" y="3244334"/>
            <a:ext cx="2199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/>
          </a:p>
          <a:p>
            <a:endParaRPr lang="ru-RU" sz="2000" b="1" i="1" dirty="0"/>
          </a:p>
          <a:p>
            <a:endParaRPr lang="ru-RU" sz="2000" b="1" i="1" dirty="0" smtClean="0"/>
          </a:p>
          <a:p>
            <a:endParaRPr lang="ru-RU" sz="2000" b="1" i="1" dirty="0"/>
          </a:p>
          <a:p>
            <a:endParaRPr lang="ru-RU" sz="20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3" y="3244334"/>
            <a:ext cx="22707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«Волк </a:t>
            </a:r>
            <a:r>
              <a:rPr lang="ru-RU" b="1" i="1" dirty="0"/>
              <a:t>и </a:t>
            </a:r>
            <a:r>
              <a:rPr lang="ru-RU" b="1" i="1" dirty="0" smtClean="0"/>
              <a:t>козлята» </a:t>
            </a:r>
            <a:r>
              <a:rPr lang="ru-RU" b="1" i="1" dirty="0"/>
              <a:t>Театрализация </a:t>
            </a:r>
            <a:r>
              <a:rPr lang="ru-RU" b="1" i="1" dirty="0" smtClean="0"/>
              <a:t>сказки для детей средней группы   </a:t>
            </a:r>
            <a:r>
              <a:rPr lang="ru-RU" dirty="0" smtClean="0">
                <a:solidFill>
                  <a:srgbClr val="333333"/>
                </a:solidFill>
                <a:latin typeface="-apple-system"/>
              </a:rPr>
              <a:t> 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Цель : закрепление темы «Один дома»,воспитание дружеских качеств, любовь и заботу в семье.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44624"/>
            <a:ext cx="5643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Театральная игра детей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241" y="3933055"/>
            <a:ext cx="2066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Показываем </a:t>
            </a:r>
            <a:r>
              <a:rPr lang="ru-RU" b="1" i="1" dirty="0" smtClean="0"/>
              <a:t>сказку «Теремок»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воспитание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дружелюбия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сочувствия,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казание помощи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друг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другу.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32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5919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accent1"/>
                </a:solidFill>
              </a:rPr>
              <a:t>Рассказывание сказки с помощью </a:t>
            </a:r>
            <a:r>
              <a:rPr lang="ru-RU" dirty="0" err="1" smtClean="0">
                <a:solidFill>
                  <a:schemeClr val="accent1"/>
                </a:solidFill>
              </a:rPr>
              <a:t>мнемотаблиц</a:t>
            </a:r>
            <a:r>
              <a:rPr lang="ru-RU" dirty="0" smtClean="0">
                <a:solidFill>
                  <a:schemeClr val="accent1"/>
                </a:solidFill>
              </a:rPr>
              <a:t>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 descr="C:\Users\User\Desktop\фото для презентации\photo_2025-01-27_19-28-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3" b="1369"/>
          <a:stretch/>
        </p:blipFill>
        <p:spPr bwMode="auto">
          <a:xfrm>
            <a:off x="2500298" y="1285860"/>
            <a:ext cx="3703955" cy="3013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4512501"/>
            <a:ext cx="7463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Рассказывание сказки «Морозко»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Цель: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детей слушать, уважать и почитать своих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Воспитывать трудолюбие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смирение.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72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фото для презентации\photo_2025-02-02_20-05-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4" y="1893083"/>
            <a:ext cx="3292078" cy="264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093" t="5671" b="3093"/>
          <a:stretch/>
        </p:blipFill>
        <p:spPr bwMode="auto">
          <a:xfrm>
            <a:off x="4286248" y="1428736"/>
            <a:ext cx="3857652" cy="2000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9884"/>
          <a:stretch/>
        </p:blipFill>
        <p:spPr bwMode="auto">
          <a:xfrm rot="16200000">
            <a:off x="5679289" y="2678901"/>
            <a:ext cx="1785950" cy="3714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6490" y="233265"/>
            <a:ext cx="7680286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«Угадай какая сказка спряталась в </a:t>
            </a:r>
            <a:r>
              <a:rPr lang="ru-RU" sz="3600" dirty="0" err="1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мнемотаблице</a:t>
            </a:r>
            <a:r>
              <a:rPr lang="ru-RU" sz="36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159" y="4721662"/>
            <a:ext cx="4143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Работа с </a:t>
            </a:r>
            <a:r>
              <a:rPr lang="ru-RU" dirty="0" err="1" smtClean="0"/>
              <a:t>мнемотаблицами</a:t>
            </a:r>
            <a:r>
              <a:rPr lang="ru-RU" dirty="0" smtClean="0"/>
              <a:t> помогает развивать и воспитывать нравственные качества ребенка,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позволяет детям составлять план своего ответа и следить за тем, что они уже рассказали, и что им ещё предстоит рассказать. 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16660" cy="6299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Использование театральных масок в подвижных играх</a:t>
            </a:r>
            <a:endParaRPr lang="ru-RU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 descr="C:\Users\User\Desktop\фото для презентации\photo_8_2025-01-25_12-27-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0" b="5320"/>
          <a:stretch/>
        </p:blipFill>
        <p:spPr bwMode="auto">
          <a:xfrm>
            <a:off x="251520" y="764704"/>
            <a:ext cx="3168352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фото для презентации\photo_3_2025-01-25_12-27-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823894"/>
            <a:ext cx="3404092" cy="2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 для презентации\photo_2_2025-01-25_12-27-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9538" r="59"/>
          <a:stretch/>
        </p:blipFill>
        <p:spPr bwMode="auto">
          <a:xfrm>
            <a:off x="3357554" y="3929066"/>
            <a:ext cx="2582598" cy="2631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398496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«Баба Яга», «Лиса и заяц», «Коза-дереза», «Теремок»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4398496"/>
            <a:ext cx="2828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«Злой леший</a:t>
            </a:r>
            <a:r>
              <a:rPr lang="ru-RU" dirty="0" smtClean="0"/>
              <a:t>», </a:t>
            </a:r>
            <a:r>
              <a:rPr lang="ru-RU" dirty="0"/>
              <a:t>«БАБКА ЕЖКА</a:t>
            </a:r>
            <a:r>
              <a:rPr lang="ru-RU" dirty="0" smtClean="0"/>
              <a:t>», </a:t>
            </a:r>
            <a:r>
              <a:rPr lang="ru-RU" dirty="0"/>
              <a:t>«Соломенный бычок» </a:t>
            </a:r>
            <a:r>
              <a:rPr lang="ru-RU" dirty="0" smtClean="0"/>
              <a:t>,«</a:t>
            </a:r>
            <a:r>
              <a:rPr lang="ru-RU" dirty="0"/>
              <a:t>Заяц – хвастун»</a:t>
            </a:r>
          </a:p>
        </p:txBody>
      </p:sp>
    </p:spTree>
    <p:extLst>
      <p:ext uri="{BB962C8B-B14F-4D97-AF65-F5344CB8AC3E}">
        <p14:creationId xmlns:p14="http://schemas.microsoft.com/office/powerpoint/2010/main" val="2743370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16632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Театр ДОУ в нравственно- патриотическом воспитании сказкой 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53217" y="3223559"/>
            <a:ext cx="23756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Times New Roman"/>
                <a:cs typeface="Times New Roman"/>
              </a:rPr>
              <a:t> 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53217" y="3223559"/>
            <a:ext cx="23756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Times New Roman"/>
                <a:cs typeface="Times New Roman"/>
              </a:rPr>
              <a:t> 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25" y="1180665"/>
            <a:ext cx="3960440" cy="190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6728" y="3358409"/>
            <a:ext cx="2379095" cy="3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0" y="1201963"/>
            <a:ext cx="4331497" cy="231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5" y="2828836"/>
            <a:ext cx="44035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Сказка «Кот ,петух и лиса» </a:t>
            </a:r>
            <a:endParaRPr lang="ru-RU" dirty="0"/>
          </a:p>
          <a:p>
            <a:r>
              <a:rPr lang="ru-RU" dirty="0"/>
              <a:t>Цель сказки </a:t>
            </a:r>
            <a:r>
              <a:rPr lang="ru-RU" dirty="0" smtClean="0"/>
              <a:t>показать что </a:t>
            </a:r>
            <a:r>
              <a:rPr lang="ru-RU" dirty="0"/>
              <a:t>добрые и миролюбивые </a:t>
            </a:r>
            <a:r>
              <a:rPr lang="ru-RU" dirty="0" smtClean="0"/>
              <a:t>побеждают.</a:t>
            </a:r>
          </a:p>
          <a:p>
            <a:r>
              <a:rPr lang="ru-RU" dirty="0" smtClean="0"/>
              <a:t>Сказка «У страха глаза велики»</a:t>
            </a:r>
          </a:p>
          <a:p>
            <a:r>
              <a:rPr lang="ru-RU" dirty="0" smtClean="0"/>
              <a:t>Показывает взаимовыручку. Сказка учит нас сохранять хладнокровие в сложных ситуациях и не преувеличивать опасность.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996953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Сказка«Зимовье зверей»</a:t>
            </a:r>
          </a:p>
          <a:p>
            <a:r>
              <a:rPr lang="ru-RU" dirty="0" smtClean="0"/>
              <a:t>-дружба </a:t>
            </a:r>
            <a:r>
              <a:rPr lang="ru-RU" dirty="0"/>
              <a:t>помогает победить зло </a:t>
            </a:r>
          </a:p>
        </p:txBody>
      </p:sp>
    </p:spTree>
    <p:extLst>
      <p:ext uri="{BB962C8B-B14F-4D97-AF65-F5344CB8AC3E}">
        <p14:creationId xmlns:p14="http://schemas.microsoft.com/office/powerpoint/2010/main" val="3035354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26" y="116632"/>
            <a:ext cx="8540481" cy="62646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«Русская народная сказка в семье»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Добрая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семейная традиция семьи Рябовых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Читаем вместе</a:t>
            </a:r>
          </a:p>
        </p:txBody>
      </p:sp>
      <p:pic>
        <p:nvPicPr>
          <p:cNvPr id="4" name="Рисунок 3" descr="C:\Users\User\Desktop\фото для презентации\photo_2_2025-01-25_12-27-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8"/>
          <a:stretch/>
        </p:blipFill>
        <p:spPr bwMode="auto">
          <a:xfrm>
            <a:off x="242594" y="624356"/>
            <a:ext cx="3327042" cy="2201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фото для презентации\photo_9_2025-01-25_12-26-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2563788" cy="253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 для презентации\photo_3_2025-01-25_12-27-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3" y="592290"/>
            <a:ext cx="2543663" cy="226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ото для презентации\photo_4_2025-01-25_12-26-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071942"/>
            <a:ext cx="2555906" cy="25347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03849" y="3105835"/>
            <a:ext cx="24971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Times New Roman"/>
            </a:endParaRPr>
          </a:p>
          <a:p>
            <a:endParaRPr lang="ru-RU" dirty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endParaRPr lang="ru-RU" dirty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r>
              <a:rPr lang="ru-RU" sz="1600" dirty="0" smtClean="0">
                <a:latin typeface="Times New Roman"/>
                <a:ea typeface="Times New Roman"/>
              </a:rPr>
              <a:t>дети </a:t>
            </a:r>
            <a:r>
              <a:rPr lang="ru-RU" sz="1600" dirty="0">
                <a:latin typeface="Times New Roman"/>
                <a:ea typeface="Times New Roman"/>
              </a:rPr>
              <a:t>семьи </a:t>
            </a:r>
            <a:r>
              <a:rPr lang="ru-RU" sz="1600" dirty="0" err="1">
                <a:latin typeface="Times New Roman"/>
                <a:ea typeface="Times New Roman"/>
              </a:rPr>
              <a:t>Растихиных</a:t>
            </a:r>
            <a:r>
              <a:rPr lang="ru-RU" sz="1600" dirty="0">
                <a:latin typeface="Times New Roman"/>
                <a:ea typeface="Times New Roman"/>
              </a:rPr>
              <a:t> читают сказки «час чтения любимой сказки»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2859614"/>
            <a:ext cx="455901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400" dirty="0" smtClean="0"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После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прочтения сказок «Царевна-лягушка» и </a:t>
            </a:r>
            <a:endParaRPr lang="ru-RU" sz="16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По щучьему 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велению».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Ребята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решили изобразить любимых героев этих сказо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1400" dirty="0">
                <a:latin typeface="Calibri"/>
                <a:ea typeface="Calibri"/>
                <a:cs typeface="Times New Roman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81798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6" y="692696"/>
            <a:ext cx="2317840" cy="281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Desktop\фото для презентации\photo_8_2025-01-25_12-27-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30" y="710628"/>
            <a:ext cx="2098749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 для презентации\photo_1_2025-01-25_12-27-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28319"/>
          <a:stretch/>
        </p:blipFill>
        <p:spPr bwMode="auto">
          <a:xfrm>
            <a:off x="395536" y="3933056"/>
            <a:ext cx="2880320" cy="248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фото для презентации\photo_5_2025-01-25_12-27-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" b="36559"/>
          <a:stretch/>
        </p:blipFill>
        <p:spPr bwMode="auto">
          <a:xfrm>
            <a:off x="5076056" y="3843650"/>
            <a:ext cx="2160240" cy="2525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1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 личного опыта детей, прочитанных сказок дома</a:t>
            </a:r>
            <a:endParaRPr lang="ru-RU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41277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Любимая </a:t>
            </a:r>
            <a:r>
              <a:rPr lang="ru-RU" dirty="0"/>
              <a:t>сказка </a:t>
            </a:r>
            <a:r>
              <a:rPr lang="ru-RU" dirty="0" smtClean="0"/>
              <a:t>«Царевна лягушка»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4259996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«По щучьему велению»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36296" y="5090994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«Лисичка-сестричка и серый волк»</a:t>
            </a:r>
          </a:p>
        </p:txBody>
      </p:sp>
    </p:spTree>
    <p:extLst>
      <p:ext uri="{BB962C8B-B14F-4D97-AF65-F5344CB8AC3E}">
        <p14:creationId xmlns:p14="http://schemas.microsoft.com/office/powerpoint/2010/main" val="251687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Консультации для родителей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«Нравственное воспитание дошкольников посредством сказки»</a:t>
            </a:r>
            <a:endParaRPr lang="ru-RU" sz="20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«Зачем детям сказки»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Роль сказки в развитии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Памятка для родителей «Сказка - это важно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дорогам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сказок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«Как читать сказку детям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Изготовление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театра родителями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564904"/>
            <a:ext cx="3600400" cy="288032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2564904"/>
            <a:ext cx="3528392" cy="28803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48064" y="558924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граем </a:t>
            </a:r>
            <a:r>
              <a:rPr lang="ru-RU" dirty="0"/>
              <a:t>в сказку с мамами</a:t>
            </a:r>
          </a:p>
        </p:txBody>
      </p:sp>
    </p:spTree>
    <p:extLst>
      <p:ext uri="{BB962C8B-B14F-4D97-AF65-F5344CB8AC3E}">
        <p14:creationId xmlns:p14="http://schemas.microsoft.com/office/powerpoint/2010/main" val="119663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Цель: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ечевое развитие детей раннего возраста посредством театрализованной деятельности.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нравственных качеств среднего дошкольного возраста.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Способствовать закреплению нравственных качеств старшего дошкольного возраста.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://detsad-katusha.ru/wp-content/uploads/2015/06/1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448" y="4172861"/>
            <a:ext cx="2002531" cy="1817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с педагогами по теме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«Формирование развития речи и нравственных качеств детей дошкольного возраста посредством театрализованной деятельности».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r="14411"/>
          <a:stretch/>
        </p:blipFill>
        <p:spPr bwMode="auto">
          <a:xfrm>
            <a:off x="213386" y="1578046"/>
            <a:ext cx="4392488" cy="3084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1591231"/>
            <a:ext cx="4104456" cy="30842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4398496"/>
            <a:ext cx="56166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000" dirty="0" smtClean="0"/>
              <a:t>Изготовление </a:t>
            </a:r>
            <a:r>
              <a:rPr lang="ru-RU" sz="2000" dirty="0"/>
              <a:t>настольного театра «Теремок»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413338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endParaRPr lang="ru-RU" u="sng" dirty="0"/>
          </a:p>
          <a:p>
            <a:endParaRPr lang="ru-RU" u="sng" dirty="0" smtClean="0"/>
          </a:p>
          <a:p>
            <a:endParaRPr lang="ru-RU" u="sng" dirty="0"/>
          </a:p>
          <a:p>
            <a:endParaRPr lang="ru-RU" u="sng" dirty="0" smtClean="0"/>
          </a:p>
          <a:p>
            <a:endParaRPr lang="ru-RU" u="sng" dirty="0"/>
          </a:p>
          <a:p>
            <a:endParaRPr lang="ru-RU" u="sng" dirty="0" smtClean="0"/>
          </a:p>
          <a:p>
            <a:endParaRPr lang="ru-RU" u="sng" dirty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386" y="2413338"/>
            <a:ext cx="86790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/>
                <a:ea typeface="Calibri"/>
                <a:cs typeface="Times New Roman"/>
              </a:rPr>
              <a:t> </a:t>
            </a:r>
            <a:endParaRPr lang="ru-RU" i="1" dirty="0" smtClean="0">
              <a:latin typeface="Times New Roman"/>
              <a:ea typeface="Calibri"/>
              <a:cs typeface="Times New Roman"/>
            </a:endParaRPr>
          </a:p>
          <a:p>
            <a:endParaRPr lang="ru-RU" i="1" dirty="0">
              <a:latin typeface="Times New Roman"/>
              <a:ea typeface="Calibri"/>
              <a:cs typeface="Times New Roman"/>
            </a:endParaRPr>
          </a:p>
          <a:p>
            <a:endParaRPr lang="ru-RU" i="1" dirty="0" smtClean="0">
              <a:latin typeface="Times New Roman"/>
              <a:ea typeface="Calibri"/>
              <a:cs typeface="Times New Roman"/>
            </a:endParaRPr>
          </a:p>
          <a:p>
            <a:endParaRPr lang="ru-RU" i="1" dirty="0">
              <a:latin typeface="Times New Roman"/>
              <a:ea typeface="Calibri"/>
              <a:cs typeface="Times New Roman"/>
            </a:endParaRPr>
          </a:p>
          <a:p>
            <a:endParaRPr lang="ru-RU" i="1" dirty="0" smtClean="0">
              <a:latin typeface="Times New Roman"/>
              <a:ea typeface="Calibri"/>
              <a:cs typeface="Times New Roman"/>
            </a:endParaRPr>
          </a:p>
          <a:p>
            <a:endParaRPr lang="ru-RU" i="1" dirty="0">
              <a:latin typeface="Times New Roman"/>
              <a:ea typeface="Calibri"/>
              <a:cs typeface="Times New Roman"/>
            </a:endParaRPr>
          </a:p>
          <a:p>
            <a:endParaRPr lang="ru-RU" i="1" dirty="0" smtClean="0">
              <a:latin typeface="Times New Roman"/>
              <a:ea typeface="Calibri"/>
              <a:cs typeface="Times New Roman"/>
            </a:endParaRPr>
          </a:p>
          <a:p>
            <a:endParaRPr lang="ru-RU" i="1" dirty="0">
              <a:latin typeface="Times New Roman"/>
              <a:ea typeface="Calibri"/>
              <a:cs typeface="Times New Roman"/>
            </a:endParaRPr>
          </a:p>
          <a:p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endParaRPr lang="ru-RU" dirty="0">
              <a:latin typeface="Times New Roman"/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 повышение профессионального мастерства педагогов – участников  в процессе активного педагогического общения по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изготовлению игрушек для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настольного театра.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523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04664"/>
            <a:ext cx="4680520" cy="267761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139952" y="3140968"/>
            <a:ext cx="4680520" cy="3168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2967335"/>
            <a:ext cx="367240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Изготовление </a:t>
            </a:r>
            <a:r>
              <a:rPr lang="ru-RU" sz="2000" dirty="0"/>
              <a:t>пальчикового театра «Зимовье зверей»</a:t>
            </a:r>
          </a:p>
          <a:p>
            <a:r>
              <a:rPr lang="ru-RU" sz="20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Цель: повышение профессионального мастерства педагогов –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участников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в процессе активного педагогического общения по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изготовлению пальчикового театра.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724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14291"/>
            <a:ext cx="7992888" cy="6565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latin typeface="Calibri"/>
              <a:ea typeface="Calibri"/>
              <a:cs typeface="Times New Roman"/>
            </a:endParaRPr>
          </a:p>
          <a:p>
            <a:pPr algn="just"/>
            <a:r>
              <a:rPr lang="ru-RU" sz="2400" dirty="0">
                <a:latin typeface="Times New Roman"/>
                <a:ea typeface="Calibri"/>
                <a:cs typeface="Times New Roman"/>
              </a:rPr>
              <a:t>Ценность русских народных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сказок заключается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их влиянии на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всестороннее развитие </a:t>
            </a:r>
            <a:r>
              <a:rPr lang="ru-RU" sz="2400" smtClean="0">
                <a:latin typeface="Times New Roman"/>
                <a:ea typeface="Calibri"/>
                <a:cs typeface="Times New Roman"/>
              </a:rPr>
              <a:t>ребёнка, 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особенности на нравственно-патриотическое воспитание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ru-RU" sz="2400" dirty="0" smtClean="0"/>
              <a:t> В результате проделанной работы, дети познакомились с видом устного народного творчества- сказки, как наследием русской культуры. Появился интерес к слушанию сказок в детском саду и дома.  Дети узнают и называют героев и наименование сказки. В процессе театрализованной деятельности могут самостоятельно рассказать сказку, объединиться с товарищами и показать представление другим ребятам. Расширился словарный запас детей, умение вести простой диалог от имени героя. В беседе с воспитателем ребята дают оценку поступкам героев, различают основные эмоции – радость, удивление, печаль, злость.</a:t>
            </a:r>
          </a:p>
          <a:p>
            <a:pPr algn="ctr"/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chemeClr val="accent1"/>
                </a:solidFill>
              </a:rPr>
              <a:t>  Спасибо за внимание!</a:t>
            </a:r>
            <a:endParaRPr lang="ru-RU" sz="5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Задачи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6736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1.Повысить педагогическую компетентность родителей в вопросах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речевого развития посредством театрализованной деятельности через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разнообразные  формы работы.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2.Подборка и разработка картотек двигательно-речевых игр и упражнений, потешек  и игр на развитие слуха, звукоподражания, предметно – игровых действий, формирование речи, пальчиковой, артикуляционной и дыхательной гимнастики; сценарии сказок, картотеки театрализованных игр; музыкально-ритмических разминок в соответствии с возрастными особенностями детей раннего возраста.</a:t>
            </a: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.Создание в группе центра театрализации с различными видами театра,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в соответствии с возрастными особенностями дошкольников.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900" dirty="0" smtClean="0"/>
              <a:t>Создание условий для формирования основ патриотического сознания детей старшего дошкольного возраста через потенциал русских народных сказок.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5.Формирование представлений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о добре и зле,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показать красоту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добрых поступков и их необходимость 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жизни людей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 – ведущий в этом возрасте вид деятельности, создающий наиболее благоприятные условия для психического и личностного развития ребенка, поскольку в процессе игры он сам стремится  научиться тому, чего еще не умеет. 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 – это не просто развлечение, это творческий, вдохновенный труд ребенка, это его жизнь. В процессе игры ребенок познает не только окружающий мир, но и себя самого, свое место в этом мире. Играя, малыш накапливает знания, развивает мышление и воображение, осваивает родной язык, и, конечно же, учится общению</a:t>
            </a:r>
            <a:endParaRPr lang="ru-RU" sz="2000" dirty="0"/>
          </a:p>
        </p:txBody>
      </p:sp>
      <p:pic>
        <p:nvPicPr>
          <p:cNvPr id="6" name="Picture 2" descr="http://agaveroat.ucoz.net/a/7/kukolnyj-teatr-svoimi-rukami_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2378621" cy="188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Мои рисунки\ruka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4365104"/>
            <a:ext cx="1870821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Работа велась по трём  направлениям :  </a:t>
            </a:r>
            <a:endParaRPr lang="ru-RU" sz="4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Пополнение предметно-развивающей сред</a:t>
            </a:r>
            <a:r>
              <a:rPr lang="ru-RU" sz="5400" b="1" i="1" dirty="0" smtClean="0">
                <a:solidFill>
                  <a:srgbClr val="FF0000"/>
                </a:solidFill>
                <a:latin typeface="Constantia" pitchFamily="18" charset="0"/>
              </a:rPr>
              <a:t>ы</a:t>
            </a:r>
          </a:p>
          <a:p>
            <a:pPr lvl="0"/>
            <a:r>
              <a:rPr lang="ru-RU" sz="5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  <a:p>
            <a:pPr lvl="0"/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endParaRPr lang="ru-RU" sz="4400" dirty="0" smtClean="0">
              <a:solidFill>
                <a:schemeClr val="accent3"/>
              </a:solidFill>
            </a:endParaRPr>
          </a:p>
          <a:p>
            <a:pPr>
              <a:buNone/>
            </a:pPr>
            <a:endParaRPr lang="ru-RU" sz="4400" dirty="0" smtClean="0">
              <a:solidFill>
                <a:schemeClr val="accent3"/>
              </a:solidFill>
            </a:endParaRPr>
          </a:p>
          <a:p>
            <a:pPr lvl="0"/>
            <a:endParaRPr lang="ru-RU" sz="44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7684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8306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группе  создана предметно - пространственная развивающая среда по театрализованным играм. Оборудование располагается  в доступном , безопасном месте . Материалы театрального центра периодически обновляются в соответствии с календарно- тематическим планированием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20250117_095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924944"/>
            <a:ext cx="4929222" cy="36003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50121_102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" r="11116"/>
          <a:stretch>
            <a:fillRect/>
          </a:stretch>
        </p:blipFill>
        <p:spPr>
          <a:xfrm>
            <a:off x="395536" y="980728"/>
            <a:ext cx="3600400" cy="5328866"/>
          </a:xfrm>
        </p:spPr>
      </p:pic>
      <p:sp>
        <p:nvSpPr>
          <p:cNvPr id="5" name="Прямоугольник 4"/>
          <p:cNvSpPr/>
          <p:nvPr/>
        </p:nvSpPr>
        <p:spPr>
          <a:xfrm>
            <a:off x="4355976" y="980728"/>
            <a:ext cx="4320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сопровождения театра используются музыкальные инструменты. Бубны, погремушки,   барабаны, дудочки, звучащие игрушки, Их звучание украшает оживляет театрализованную игру</a:t>
            </a: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2425</TotalTime>
  <Words>1513</Words>
  <Application>Microsoft Office PowerPoint</Application>
  <PresentationFormat>Экран (4:3)</PresentationFormat>
  <Paragraphs>250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Презентация PowerPoint</vt:lpstr>
      <vt:lpstr>Презентация PowerPoint</vt:lpstr>
      <vt:lpstr>              Актуальность</vt:lpstr>
      <vt:lpstr>Презентация PowerPoint</vt:lpstr>
      <vt:lpstr>                        Задачи</vt:lpstr>
      <vt:lpstr>Презентация PowerPoint</vt:lpstr>
      <vt:lpstr>   Работа велась по трём  направлениям :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Маски для театрализации  </vt:lpstr>
      <vt:lpstr>                     Маски для обыгрывании  потешек</vt:lpstr>
      <vt:lpstr>                  Формы работы</vt:lpstr>
      <vt:lpstr>Театр помощник в образовательной деятельности</vt:lpstr>
      <vt:lpstr>Презентация PowerPoint</vt:lpstr>
      <vt:lpstr>Самостоятельная деятельность</vt:lpstr>
      <vt:lpstr>Рассматривание художественной литературы по мотивам русских народных сказок.</vt:lpstr>
      <vt:lpstr>Презентация PowerPoint</vt:lpstr>
      <vt:lpstr>Работа с родителями</vt:lpstr>
      <vt:lpstr>Конкурс для родителей  «Театр своими руками»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детей предложены игры по сказкам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«Воспитание                   культурно- гигиенических навыков у детей раннего возраста посредством фольклора»</dc:title>
  <dc:creator>Андрей</dc:creator>
  <cp:lastModifiedBy>User</cp:lastModifiedBy>
  <cp:revision>205</cp:revision>
  <dcterms:created xsi:type="dcterms:W3CDTF">2013-02-16T10:58:28Z</dcterms:created>
  <dcterms:modified xsi:type="dcterms:W3CDTF">2025-02-19T05:16:49Z</dcterms:modified>
</cp:coreProperties>
</file>