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Default Extension="vml" ContentType="application/vnd.openxmlformats-officedocument.vmlDrawing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80" r:id="rId4"/>
    <p:sldId id="279" r:id="rId5"/>
    <p:sldId id="290" r:id="rId6"/>
    <p:sldId id="285" r:id="rId7"/>
    <p:sldId id="286" r:id="rId8"/>
    <p:sldId id="287" r:id="rId9"/>
    <p:sldId id="289" r:id="rId10"/>
    <p:sldId id="282" r:id="rId11"/>
    <p:sldId id="284" r:id="rId12"/>
    <p:sldId id="281" r:id="rId13"/>
    <p:sldId id="297" r:id="rId14"/>
    <p:sldId id="291" r:id="rId15"/>
    <p:sldId id="293" r:id="rId16"/>
    <p:sldId id="294" r:id="rId17"/>
    <p:sldId id="292" r:id="rId18"/>
    <p:sldId id="296" r:id="rId19"/>
    <p:sldId id="295" r:id="rId20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0000"/>
    <a:srgbClr val="4D4D4D"/>
    <a:srgbClr val="B92D14"/>
    <a:srgbClr val="35759D"/>
    <a:srgbClr val="35B19D"/>
    <a:srgbClr val="E8E8E8"/>
    <a:srgbClr val="1E1E20"/>
    <a:srgbClr val="FFFF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8407" autoAdjust="0"/>
    <p:restoredTop sz="95520" autoAdjust="0"/>
  </p:normalViewPr>
  <p:slideViewPr>
    <p:cSldViewPr>
      <p:cViewPr>
        <p:scale>
          <a:sx n="70" d="100"/>
          <a:sy n="70" d="100"/>
        </p:scale>
        <p:origin x="-166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819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7DDD70A3-94E8-4138-9591-46A05F7754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641752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F6E8E01-2660-49C5-A58F-215DA8770945}" type="slidenum">
              <a:rPr lang="en-US" altLang="ru-RU" sz="1200"/>
              <a:pPr eaLnBrk="1" hangingPunct="1"/>
              <a:t>1</a:t>
            </a:fld>
            <a:endParaRPr lang="en-US" altLang="ru-RU" sz="120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003B00D-3296-4878-9FE1-AFAA932E873B}" type="slidenum">
              <a:rPr lang="en-US" altLang="ru-RU" sz="1200"/>
              <a:pPr eaLnBrk="1" hangingPunct="1"/>
              <a:t>10</a:t>
            </a:fld>
            <a:endParaRPr lang="en-US" altLang="ru-RU" sz="120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003B00D-3296-4878-9FE1-AFAA932E873B}" type="slidenum">
              <a:rPr lang="en-US" altLang="ru-RU" sz="1200"/>
              <a:pPr eaLnBrk="1" hangingPunct="1"/>
              <a:t>11</a:t>
            </a:fld>
            <a:endParaRPr lang="en-US" altLang="ru-RU" sz="120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003B00D-3296-4878-9FE1-AFAA932E873B}" type="slidenum">
              <a:rPr lang="en-US" altLang="ru-RU" sz="1200"/>
              <a:pPr eaLnBrk="1" hangingPunct="1"/>
              <a:t>12</a:t>
            </a:fld>
            <a:endParaRPr lang="en-US" altLang="ru-RU" sz="120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003B00D-3296-4878-9FE1-AFAA932E873B}" type="slidenum">
              <a:rPr lang="en-US" altLang="ru-RU" sz="1200"/>
              <a:pPr eaLnBrk="1" hangingPunct="1"/>
              <a:t>13</a:t>
            </a:fld>
            <a:endParaRPr lang="en-US" altLang="ru-RU" sz="120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003B00D-3296-4878-9FE1-AFAA932E873B}" type="slidenum">
              <a:rPr lang="en-US" altLang="ru-RU" sz="1200"/>
              <a:pPr eaLnBrk="1" hangingPunct="1"/>
              <a:t>14</a:t>
            </a:fld>
            <a:endParaRPr lang="en-US" altLang="ru-RU" sz="120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003B00D-3296-4878-9FE1-AFAA932E873B}" type="slidenum">
              <a:rPr lang="en-US" altLang="ru-RU" sz="1200"/>
              <a:pPr eaLnBrk="1" hangingPunct="1"/>
              <a:t>15</a:t>
            </a:fld>
            <a:endParaRPr lang="en-US" altLang="ru-RU" sz="120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003B00D-3296-4878-9FE1-AFAA932E873B}" type="slidenum">
              <a:rPr lang="en-US" altLang="ru-RU" sz="1200"/>
              <a:pPr eaLnBrk="1" hangingPunct="1"/>
              <a:t>16</a:t>
            </a:fld>
            <a:endParaRPr lang="en-US" altLang="ru-RU" sz="120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003B00D-3296-4878-9FE1-AFAA932E873B}" type="slidenum">
              <a:rPr lang="en-US" altLang="ru-RU" sz="1200"/>
              <a:pPr eaLnBrk="1" hangingPunct="1"/>
              <a:t>17</a:t>
            </a:fld>
            <a:endParaRPr lang="en-US" altLang="ru-RU" sz="120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003B00D-3296-4878-9FE1-AFAA932E873B}" type="slidenum">
              <a:rPr lang="en-US" altLang="ru-RU" sz="1200"/>
              <a:pPr eaLnBrk="1" hangingPunct="1"/>
              <a:t>18</a:t>
            </a:fld>
            <a:endParaRPr lang="en-US" altLang="ru-RU" sz="120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003B00D-3296-4878-9FE1-AFAA932E873B}" type="slidenum">
              <a:rPr lang="en-US" altLang="ru-RU" sz="1200"/>
              <a:pPr eaLnBrk="1" hangingPunct="1"/>
              <a:t>19</a:t>
            </a:fld>
            <a:endParaRPr lang="en-US" altLang="ru-RU" sz="120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60ED04A-259A-408E-B9EE-7931907FC8F1}" type="slidenum">
              <a:rPr lang="en-US" altLang="ru-RU" sz="1200"/>
              <a:pPr eaLnBrk="1" hangingPunct="1"/>
              <a:t>2</a:t>
            </a:fld>
            <a:endParaRPr lang="en-US" altLang="ru-RU" sz="120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003B00D-3296-4878-9FE1-AFAA932E873B}" type="slidenum">
              <a:rPr lang="en-US" altLang="ru-RU" sz="1200"/>
              <a:pPr eaLnBrk="1" hangingPunct="1"/>
              <a:t>3</a:t>
            </a:fld>
            <a:endParaRPr lang="en-US" altLang="ru-RU" sz="120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003B00D-3296-4878-9FE1-AFAA932E873B}" type="slidenum">
              <a:rPr lang="en-US" altLang="ru-RU" sz="1200"/>
              <a:pPr eaLnBrk="1" hangingPunct="1"/>
              <a:t>4</a:t>
            </a:fld>
            <a:endParaRPr lang="en-US" altLang="ru-RU" sz="120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003B00D-3296-4878-9FE1-AFAA932E873B}" type="slidenum">
              <a:rPr lang="en-US" altLang="ru-RU" sz="1200"/>
              <a:pPr eaLnBrk="1" hangingPunct="1"/>
              <a:t>5</a:t>
            </a:fld>
            <a:endParaRPr lang="en-US" altLang="ru-RU" sz="120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003B00D-3296-4878-9FE1-AFAA932E873B}" type="slidenum">
              <a:rPr lang="en-US" altLang="ru-RU" sz="1200"/>
              <a:pPr eaLnBrk="1" hangingPunct="1"/>
              <a:t>6</a:t>
            </a:fld>
            <a:endParaRPr lang="en-US" altLang="ru-RU" sz="120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003B00D-3296-4878-9FE1-AFAA932E873B}" type="slidenum">
              <a:rPr lang="en-US" altLang="ru-RU" sz="1200"/>
              <a:pPr eaLnBrk="1" hangingPunct="1"/>
              <a:t>7</a:t>
            </a:fld>
            <a:endParaRPr lang="en-US" altLang="ru-RU" sz="120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003B00D-3296-4878-9FE1-AFAA932E873B}" type="slidenum">
              <a:rPr lang="en-US" altLang="ru-RU" sz="1200"/>
              <a:pPr eaLnBrk="1" hangingPunct="1"/>
              <a:t>8</a:t>
            </a:fld>
            <a:endParaRPr lang="en-US" altLang="ru-RU" sz="120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003B00D-3296-4878-9FE1-AFAA932E873B}" type="slidenum">
              <a:rPr lang="en-US" altLang="ru-RU" sz="1200"/>
              <a:pPr eaLnBrk="1" hangingPunct="1"/>
              <a:t>9</a:t>
            </a:fld>
            <a:endParaRPr lang="en-US" altLang="ru-RU" sz="120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5334000"/>
            <a:ext cx="7772400" cy="704850"/>
          </a:xfrm>
          <a:extLst>
            <a:ext uri="{AF507438-7753-43E0-B8FC-AC1667EBCBE1}">
              <a14:hiddenEffects xmlns=""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smtClean="0"/>
              <a:t>Образец заголовка</a:t>
            </a:r>
            <a:endParaRPr lang="en-US" noProof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90600" y="5867400"/>
            <a:ext cx="7772400" cy="533400"/>
          </a:xfrm>
          <a:extLst>
            <a:ext uri="{AF507438-7753-43E0-B8FC-AC1667EBCBE1}">
              <a14:hiddenEffects xmlns=""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marL="0" indent="0" algn="r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smtClean="0"/>
              <a:t>Образец подзаголовка</a:t>
            </a:r>
            <a:endParaRPr lang="en-US" noProof="0" smtClean="0"/>
          </a:p>
        </p:txBody>
      </p:sp>
    </p:spTree>
    <p:extLst>
      <p:ext uri="{BB962C8B-B14F-4D97-AF65-F5344CB8AC3E}">
        <p14:creationId xmlns="" xmlns:p14="http://schemas.microsoft.com/office/powerpoint/2010/main" val="2820726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80373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00800" y="1417638"/>
            <a:ext cx="1828800" cy="52117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1417638"/>
            <a:ext cx="5334000" cy="52117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70969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39769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1510464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38400"/>
            <a:ext cx="35814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438400"/>
            <a:ext cx="35814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70430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79006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51848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736441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2928319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1130654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417638"/>
            <a:ext cx="7315200" cy="71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438400"/>
            <a:ext cx="73152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5.jpeg"/><Relationship Id="rId5" Type="http://schemas.openxmlformats.org/officeDocument/2006/relationships/oleObject" Target="../embeddings/oleObject1.bin"/><Relationship Id="rId4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9"/>
          <p:cNvSpPr>
            <a:spLocks noChangeArrowheads="1"/>
          </p:cNvSpPr>
          <p:nvPr/>
        </p:nvSpPr>
        <p:spPr bwMode="auto">
          <a:xfrm>
            <a:off x="0" y="3068960"/>
            <a:ext cx="9175531" cy="19812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3200" b="1" dirty="0" smtClean="0">
                <a:solidFill>
                  <a:srgbClr val="4D4D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 «Трансформация системы воспитания:</a:t>
            </a:r>
          </a:p>
          <a:p>
            <a:pPr eaLnBrk="1" hangingPunct="1"/>
            <a:r>
              <a:rPr lang="ru-RU" altLang="ru-RU" sz="3200" b="1" dirty="0" smtClean="0">
                <a:solidFill>
                  <a:srgbClr val="4D4D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стратегии, риски и возможности»</a:t>
            </a:r>
            <a:endParaRPr lang="ru-RU" altLang="ru-RU" sz="3200" b="1" dirty="0">
              <a:solidFill>
                <a:srgbClr val="4D4D4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1" name="Rectangle 5"/>
          <p:cNvSpPr>
            <a:spLocks noGrp="1" noChangeArrowheads="1"/>
          </p:cNvSpPr>
          <p:nvPr>
            <p:ph type="ctrTitle"/>
          </p:nvPr>
        </p:nvSpPr>
        <p:spPr>
          <a:xfrm>
            <a:off x="1518997" y="404664"/>
            <a:ext cx="7369224" cy="1008112"/>
          </a:xfr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/>
            </a:r>
            <a:br>
              <a:rPr lang="ru-RU" sz="2000" b="1" dirty="0" smtClean="0">
                <a:solidFill>
                  <a:schemeClr val="tx1"/>
                </a:solidFill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администрации г. Орска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Научно-методический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управления образования администрации г. Орска</a:t>
            </a:r>
            <a:b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2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2513469" y="1412776"/>
            <a:ext cx="6084676" cy="5334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b="1" dirty="0" smtClean="0">
                <a:solidFill>
                  <a:srgbClr val="4D4D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АВГУСТОВСКОЕ СОВЕЩАНИЕ </a:t>
            </a:r>
            <a:endParaRPr lang="ru-RU" b="1" dirty="0">
              <a:solidFill>
                <a:srgbClr val="4D4D4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endParaRPr lang="ru-RU" alt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68760"/>
            <a:ext cx="1944216" cy="1526012"/>
          </a:xfrm>
          <a:prstGeom prst="rect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gradFill rotWithShape="1">
                  <a:gsLst>
                    <a:gs pos="0">
                      <a:schemeClr val="bg2">
                        <a:gamma/>
                        <a:tint val="26667"/>
                        <a:invGamma/>
                      </a:schemeClr>
                    </a:gs>
                    <a:gs pos="100000">
                      <a:schemeClr val="bg2">
                        <a:alpha val="14999"/>
                      </a:schemeClr>
                    </a:gs>
                  </a:gsLst>
                  <a:lin ang="5400000" scaled="1"/>
                </a:gra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785918" y="0"/>
            <a:ext cx="7358082" cy="6572271"/>
          </a:xfrm>
        </p:spPr>
        <p:txBody>
          <a:bodyPr anchor="t"/>
          <a:lstStyle/>
          <a:p>
            <a:r>
              <a:rPr lang="ru-RU" sz="2400" b="1" u="sng" dirty="0" smtClean="0">
                <a:solidFill>
                  <a:srgbClr val="000000"/>
                </a:solidFill>
              </a:rPr>
              <a:t>Цель создания мини – музея: </a:t>
            </a:r>
            <a:r>
              <a:rPr lang="ru-RU" sz="2400" dirty="0" smtClean="0">
                <a:solidFill>
                  <a:srgbClr val="000000"/>
                </a:solidFill>
              </a:rPr>
              <a:t/>
            </a:r>
            <a:br>
              <a:rPr lang="ru-RU" sz="2400" dirty="0" smtClean="0">
                <a:solidFill>
                  <a:srgbClr val="000000"/>
                </a:solidFill>
              </a:rPr>
            </a:br>
            <a:r>
              <a:rPr lang="ru-RU" sz="2400" dirty="0" smtClean="0">
                <a:solidFill>
                  <a:srgbClr val="000000"/>
                </a:solidFill>
              </a:rPr>
              <a:t>     Приобщение  детей  к  истокам  отечественной  народной  культуры, формирование духовных и нравственных качеств у подрастающего поколения. </a:t>
            </a:r>
            <a:br>
              <a:rPr lang="ru-RU" sz="2400" dirty="0" smtClean="0">
                <a:solidFill>
                  <a:srgbClr val="000000"/>
                </a:solidFill>
              </a:rPr>
            </a:br>
            <a:r>
              <a:rPr lang="ru-RU" sz="2400" b="1" u="sng" dirty="0" smtClean="0">
                <a:solidFill>
                  <a:srgbClr val="000000"/>
                </a:solidFill>
              </a:rPr>
              <a:t>Задачи:</a:t>
            </a:r>
            <a:r>
              <a:rPr lang="ru-RU" sz="2400" dirty="0" smtClean="0">
                <a:solidFill>
                  <a:srgbClr val="000000"/>
                </a:solidFill>
              </a:rPr>
              <a:t/>
            </a:r>
            <a:br>
              <a:rPr lang="ru-RU" sz="2400" dirty="0" smtClean="0">
                <a:solidFill>
                  <a:srgbClr val="000000"/>
                </a:solidFill>
              </a:rPr>
            </a:br>
            <a:r>
              <a:rPr lang="ru-RU" sz="2400" dirty="0" smtClean="0">
                <a:solidFill>
                  <a:srgbClr val="000000"/>
                </a:solidFill>
              </a:rPr>
              <a:t>  - знакомить  детей   с  элементами  материальной  культуры,  включающей в себя  знакомство с поселениями, жилищем, предметами быта, орудиями труда, одеждой, национальными блюдами;</a:t>
            </a:r>
            <a:br>
              <a:rPr lang="ru-RU" sz="2400" dirty="0" smtClean="0">
                <a:solidFill>
                  <a:srgbClr val="000000"/>
                </a:solidFill>
              </a:rPr>
            </a:br>
            <a:r>
              <a:rPr lang="ru-RU" sz="2400" dirty="0" smtClean="0">
                <a:solidFill>
                  <a:srgbClr val="000000"/>
                </a:solidFill>
              </a:rPr>
              <a:t>  - прививать интерес к духовной культуре разных народов через обычаи, обряды, праздники, народное творчество, искусство;</a:t>
            </a:r>
            <a:br>
              <a:rPr lang="ru-RU" sz="2400" dirty="0" smtClean="0">
                <a:solidFill>
                  <a:srgbClr val="000000"/>
                </a:solidFill>
              </a:rPr>
            </a:br>
            <a:r>
              <a:rPr lang="ru-RU" sz="2400" dirty="0" smtClean="0">
                <a:solidFill>
                  <a:srgbClr val="000000"/>
                </a:solidFill>
              </a:rPr>
              <a:t>   - формировать  общечеловеческие  нравственные  качества, правила общения между людьми внутри этноса и вне его.</a:t>
            </a:r>
            <a:r>
              <a:rPr lang="ru-RU" sz="2300" dirty="0" smtClean="0"/>
              <a:t/>
            </a:r>
            <a:br>
              <a:rPr lang="ru-RU" sz="2300" dirty="0" smtClean="0"/>
            </a:br>
            <a:endParaRPr lang="en-US" altLang="ru-RU" sz="2300" b="1" dirty="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571472" y="142852"/>
            <a:ext cx="8343928" cy="928693"/>
          </a:xfrm>
        </p:spPr>
        <p:txBody>
          <a:bodyPr/>
          <a:lstStyle/>
          <a:p>
            <a:pPr eaLnBrk="1" hangingPunct="1"/>
            <a:r>
              <a:rPr lang="ru-RU" altLang="ru-RU" sz="3000" b="1" dirty="0" smtClean="0">
                <a:solidFill>
                  <a:srgbClr val="000000"/>
                </a:solidFill>
              </a:rPr>
              <a:t>           </a:t>
            </a:r>
            <a:r>
              <a:rPr lang="ru-RU" altLang="ru-RU" sz="3000" b="1" dirty="0" smtClean="0">
                <a:solidFill>
                  <a:srgbClr val="000000"/>
                </a:solidFill>
              </a:rPr>
              <a:t>                  </a:t>
            </a:r>
            <a:r>
              <a:rPr lang="ru-RU" altLang="ru-RU" sz="2500" b="1" dirty="0" smtClean="0">
                <a:solidFill>
                  <a:srgbClr val="000000"/>
                </a:solidFill>
              </a:rPr>
              <a:t>Открытое занятие  </a:t>
            </a:r>
            <a:br>
              <a:rPr lang="ru-RU" altLang="ru-RU" sz="2500" b="1" dirty="0" smtClean="0">
                <a:solidFill>
                  <a:srgbClr val="000000"/>
                </a:solidFill>
              </a:rPr>
            </a:br>
            <a:r>
              <a:rPr lang="ru-RU" altLang="ru-RU" sz="2500" b="1" dirty="0" smtClean="0">
                <a:solidFill>
                  <a:srgbClr val="000000"/>
                </a:solidFill>
              </a:rPr>
              <a:t>                 «Традиционный быт казахского народа»</a:t>
            </a:r>
            <a:endParaRPr lang="en-US" altLang="ru-RU" sz="2500" b="1" dirty="0" smtClean="0">
              <a:solidFill>
                <a:srgbClr val="000000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630363"/>
            <a:ext cx="5305444" cy="3870339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altLang="ru-RU" sz="1800" dirty="0" smtClean="0">
              <a:solidFill>
                <a:srgbClr val="4D4D4D"/>
              </a:solidFill>
            </a:endParaRPr>
          </a:p>
        </p:txBody>
      </p:sp>
      <p:pic>
        <p:nvPicPr>
          <p:cNvPr id="2050" name="Picture 2" descr="F:\ДЕТСКИЙ САД\Методист\Обобщение опыта, защита проекта, публикации в ОГТИ\Проект мини-музей\25.08\20201102_104945.jpg"/>
          <p:cNvPicPr>
            <a:picLocks noChangeAspect="1" noChangeArrowheads="1"/>
          </p:cNvPicPr>
          <p:nvPr/>
        </p:nvPicPr>
        <p:blipFill>
          <a:blip r:embed="rId4"/>
          <a:srcRect t="5029"/>
          <a:stretch>
            <a:fillRect/>
          </a:stretch>
        </p:blipFill>
        <p:spPr bwMode="auto">
          <a:xfrm>
            <a:off x="428596" y="1142984"/>
            <a:ext cx="8429684" cy="5442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20" y="142852"/>
            <a:ext cx="8486804" cy="857256"/>
          </a:xfrm>
        </p:spPr>
        <p:txBody>
          <a:bodyPr/>
          <a:lstStyle/>
          <a:p>
            <a:pPr eaLnBrk="1" hangingPunct="1"/>
            <a:r>
              <a:rPr lang="ru-RU" altLang="ru-RU" sz="3500" b="1" dirty="0" smtClean="0">
                <a:solidFill>
                  <a:srgbClr val="000000"/>
                </a:solidFill>
                <a:latin typeface="+mn-lt"/>
              </a:rPr>
              <a:t>    </a:t>
            </a:r>
            <a:r>
              <a:rPr lang="ru-RU" altLang="ru-RU" sz="3500" b="1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ru-RU" altLang="ru-RU" sz="2500" b="1" dirty="0" smtClean="0">
                <a:solidFill>
                  <a:srgbClr val="000000"/>
                </a:solidFill>
                <a:latin typeface="+mn-lt"/>
              </a:rPr>
              <a:t>Экскурсии: «Русские народные игрушки»   и    </a:t>
            </a:r>
            <a:br>
              <a:rPr lang="ru-RU" altLang="ru-RU" sz="2500" b="1" dirty="0" smtClean="0">
                <a:solidFill>
                  <a:srgbClr val="000000"/>
                </a:solidFill>
                <a:latin typeface="+mn-lt"/>
              </a:rPr>
            </a:br>
            <a:r>
              <a:rPr lang="ru-RU" altLang="ru-RU" sz="2500" b="1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ru-RU" altLang="ru-RU" sz="2500" b="1" dirty="0" smtClean="0">
                <a:solidFill>
                  <a:srgbClr val="000000"/>
                </a:solidFill>
                <a:latin typeface="+mn-lt"/>
              </a:rPr>
              <a:t>                           </a:t>
            </a:r>
            <a:r>
              <a:rPr lang="ru-RU" altLang="ru-RU" sz="2500" b="1" dirty="0" smtClean="0">
                <a:solidFill>
                  <a:srgbClr val="000000"/>
                </a:solidFill>
                <a:latin typeface="+mn-lt"/>
              </a:rPr>
              <a:t>«Оренбургский пуховый платок»</a:t>
            </a:r>
            <a:endParaRPr lang="en-US" altLang="ru-RU" sz="2500" b="1" dirty="0" smtClea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914400" y="2143116"/>
            <a:ext cx="2871782" cy="114300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Picture 14" descr="C:\Documents and Settings\Admin\Рабочий стол\музей\муз р-к\IMG_7053.jpg"/>
          <p:cNvPicPr>
            <a:picLocks noChangeAspect="1" noChangeArrowheads="1"/>
          </p:cNvPicPr>
          <p:nvPr/>
        </p:nvPicPr>
        <p:blipFill>
          <a:blip r:embed="rId4"/>
          <a:srcRect l="15517"/>
          <a:stretch>
            <a:fillRect/>
          </a:stretch>
        </p:blipFill>
        <p:spPr bwMode="auto">
          <a:xfrm>
            <a:off x="214282" y="1214422"/>
            <a:ext cx="4429156" cy="3786214"/>
          </a:xfrm>
          <a:prstGeom prst="rect">
            <a:avLst/>
          </a:prstGeom>
          <a:noFill/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3" descr="C:\Documents and Settings\Admin\Рабочий стол\музей\муз р-к\IMG_706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429124" y="2357430"/>
            <a:ext cx="4714876" cy="4214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300138" y="0"/>
            <a:ext cx="7843862" cy="714356"/>
          </a:xfrm>
        </p:spPr>
        <p:txBody>
          <a:bodyPr/>
          <a:lstStyle/>
          <a:p>
            <a:pPr eaLnBrk="1" hangingPunct="1"/>
            <a:r>
              <a:rPr lang="ru-RU" altLang="ru-RU" sz="4000" b="1" dirty="0" smtClean="0">
                <a:solidFill>
                  <a:srgbClr val="000000"/>
                </a:solidFill>
              </a:rPr>
              <a:t>        </a:t>
            </a:r>
            <a:r>
              <a:rPr lang="ru-RU" altLang="ru-RU" sz="3000" b="1" dirty="0" smtClean="0">
                <a:solidFill>
                  <a:srgbClr val="000000"/>
                </a:solidFill>
              </a:rPr>
              <a:t>Школьники на экскурсии</a:t>
            </a:r>
            <a:endParaRPr lang="en-US" altLang="ru-RU" sz="3000" b="1" dirty="0" smtClean="0">
              <a:solidFill>
                <a:srgbClr val="000000"/>
              </a:solidFill>
            </a:endParaRPr>
          </a:p>
        </p:txBody>
      </p:sp>
      <p:pic>
        <p:nvPicPr>
          <p:cNvPr id="7" name="Picture 12" descr="G:\музей\Новая папка\IMG_529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71472" y="1000108"/>
            <a:ext cx="7786742" cy="5572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"/>
            <a:ext cx="6934200" cy="714355"/>
          </a:xfrm>
        </p:spPr>
        <p:txBody>
          <a:bodyPr/>
          <a:lstStyle/>
          <a:p>
            <a:pPr eaLnBrk="1" hangingPunct="1"/>
            <a:r>
              <a:rPr lang="ru-RU" altLang="ru-RU" sz="3500" b="1" dirty="0" smtClean="0">
                <a:solidFill>
                  <a:srgbClr val="000000"/>
                </a:solidFill>
              </a:rPr>
              <a:t>       Масленица</a:t>
            </a:r>
            <a:endParaRPr lang="en-US" altLang="ru-RU" sz="3500" b="1" dirty="0" smtClean="0">
              <a:solidFill>
                <a:srgbClr val="000000"/>
              </a:solidFill>
            </a:endParaRPr>
          </a:p>
        </p:txBody>
      </p:sp>
      <p:pic>
        <p:nvPicPr>
          <p:cNvPr id="1027" name="Picture 3" descr="F:\ДЕТСКИЙ САД\Методист\Обобщение опыта, защита проекта, публикации в ОГТИ\Проект мини-музей\25.08\IMG-20210312-WA0067.jpg"/>
          <p:cNvPicPr>
            <a:picLocks noChangeAspect="1" noChangeArrowheads="1"/>
          </p:cNvPicPr>
          <p:nvPr/>
        </p:nvPicPr>
        <p:blipFill>
          <a:blip r:embed="rId4"/>
          <a:srcRect l="5854" t="9756"/>
          <a:stretch>
            <a:fillRect/>
          </a:stretch>
        </p:blipFill>
        <p:spPr bwMode="auto">
          <a:xfrm>
            <a:off x="4714875" y="3551794"/>
            <a:ext cx="4126895" cy="29668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F:\ДЕТСКИЙ САД\Методист\Обобщение опыта, защита проекта, публикации в ОГТИ\Проект мини-музей\25.08\IMG-20210312-WA0069.jpg"/>
          <p:cNvPicPr>
            <a:picLocks noChangeAspect="1" noChangeArrowheads="1"/>
          </p:cNvPicPr>
          <p:nvPr/>
        </p:nvPicPr>
        <p:blipFill>
          <a:blip r:embed="rId5"/>
          <a:srcRect l="4148" t="18433" r="7372" b="2303"/>
          <a:stretch>
            <a:fillRect/>
          </a:stretch>
        </p:blipFill>
        <p:spPr bwMode="auto">
          <a:xfrm>
            <a:off x="214282" y="3500438"/>
            <a:ext cx="4357750" cy="30707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E:\Наурыз\IMG_0549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438" y="571480"/>
            <a:ext cx="4143404" cy="2962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F:\ДЕТСКИЙ САД\Методист\Обобщение опыта, защита проекта, публикации в ОГТИ\Проект мини-музей\25.08\20210312_105408.jpg"/>
          <p:cNvPicPr>
            <a:picLocks noChangeAspect="1" noChangeArrowheads="1"/>
          </p:cNvPicPr>
          <p:nvPr/>
        </p:nvPicPr>
        <p:blipFill>
          <a:blip r:embed="rId7" cstate="print"/>
          <a:srcRect l="2799" r="3421" b="5443"/>
          <a:stretch>
            <a:fillRect/>
          </a:stretch>
        </p:blipFill>
        <p:spPr bwMode="auto">
          <a:xfrm>
            <a:off x="214282" y="714356"/>
            <a:ext cx="4357718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34" y="1"/>
            <a:ext cx="8415366" cy="642917"/>
          </a:xfrm>
        </p:spPr>
        <p:txBody>
          <a:bodyPr/>
          <a:lstStyle/>
          <a:p>
            <a:pPr eaLnBrk="1" hangingPunct="1"/>
            <a:r>
              <a:rPr lang="ru-RU" altLang="ru-RU" sz="3500" b="1" dirty="0" smtClean="0">
                <a:solidFill>
                  <a:srgbClr val="000000"/>
                </a:solidFill>
              </a:rPr>
              <a:t>                         </a:t>
            </a:r>
            <a:r>
              <a:rPr lang="ru-RU" altLang="ru-RU" sz="3500" b="1" dirty="0" err="1" smtClean="0">
                <a:solidFill>
                  <a:srgbClr val="000000"/>
                </a:solidFill>
              </a:rPr>
              <a:t>Наурыз</a:t>
            </a:r>
            <a:endParaRPr lang="en-US" altLang="ru-RU" sz="3500" b="1" dirty="0" smtClean="0">
              <a:solidFill>
                <a:srgbClr val="000000"/>
              </a:solidFill>
            </a:endParaRPr>
          </a:p>
        </p:txBody>
      </p:sp>
      <p:pic>
        <p:nvPicPr>
          <p:cNvPr id="2050" name="Picture 2" descr="F:\ДЕТСКИЙ САД\Методист\Обобщение опыта, защита проекта, публикации в ОГТИ\Проект мини-музей\25.08\47 Наш музыкальный зал.JPG"/>
          <p:cNvPicPr>
            <a:picLocks noChangeAspect="1" noChangeArrowheads="1"/>
          </p:cNvPicPr>
          <p:nvPr/>
        </p:nvPicPr>
        <p:blipFill>
          <a:blip r:embed="rId4" cstate="print"/>
          <a:srcRect l="3231" b="2357"/>
          <a:stretch>
            <a:fillRect/>
          </a:stretch>
        </p:blipFill>
        <p:spPr bwMode="auto">
          <a:xfrm>
            <a:off x="214282" y="642917"/>
            <a:ext cx="4143404" cy="30273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F:\ДЕТСКИЙ САД\Методист\Обобщение опыта, защита проекта, публикации в ОГТИ\Проект мини-музей\25.08\21 Калиева Айна Поёт песню на казахском языке.JPG"/>
          <p:cNvPicPr>
            <a:picLocks noChangeAspect="1" noChangeArrowheads="1"/>
          </p:cNvPicPr>
          <p:nvPr/>
        </p:nvPicPr>
        <p:blipFill>
          <a:blip r:embed="rId5" cstate="print"/>
          <a:srcRect l="1735" b="7486"/>
          <a:stretch>
            <a:fillRect/>
          </a:stretch>
        </p:blipFill>
        <p:spPr bwMode="auto">
          <a:xfrm>
            <a:off x="4500562" y="714355"/>
            <a:ext cx="4214842" cy="29759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E:\Наурыз\DSCN9214.JPG"/>
          <p:cNvPicPr>
            <a:picLocks noChangeAspect="1" noChangeArrowheads="1"/>
          </p:cNvPicPr>
          <p:nvPr/>
        </p:nvPicPr>
        <p:blipFill>
          <a:blip r:embed="rId6" cstate="print"/>
          <a:srcRect b="10675"/>
          <a:stretch>
            <a:fillRect/>
          </a:stretch>
        </p:blipFill>
        <p:spPr bwMode="auto">
          <a:xfrm>
            <a:off x="214282" y="3714752"/>
            <a:ext cx="4071966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E:\Наурыз\DSCN921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3786189"/>
            <a:ext cx="4071966" cy="30069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071538" y="1"/>
            <a:ext cx="7843862" cy="714355"/>
          </a:xfrm>
        </p:spPr>
        <p:txBody>
          <a:bodyPr/>
          <a:lstStyle/>
          <a:p>
            <a:pPr eaLnBrk="1" hangingPunct="1"/>
            <a:r>
              <a:rPr lang="ru-RU" altLang="ru-RU" sz="4000" b="1" dirty="0" smtClean="0">
                <a:solidFill>
                  <a:srgbClr val="000000"/>
                </a:solidFill>
              </a:rPr>
              <a:t>               Ярмарка</a:t>
            </a:r>
            <a:endParaRPr lang="en-US" altLang="ru-RU" sz="4000" b="1" dirty="0" smtClean="0">
              <a:solidFill>
                <a:srgbClr val="000000"/>
              </a:solidFill>
            </a:endParaRPr>
          </a:p>
        </p:txBody>
      </p:sp>
      <p:pic>
        <p:nvPicPr>
          <p:cNvPr id="5" name="Picture 2" descr="E:\Наурыз\IMG_1474.JPG"/>
          <p:cNvPicPr>
            <a:picLocks noChangeAspect="1" noChangeArrowheads="1"/>
          </p:cNvPicPr>
          <p:nvPr/>
        </p:nvPicPr>
        <p:blipFill>
          <a:blip r:embed="rId4" cstate="print"/>
          <a:srcRect t="7547"/>
          <a:stretch>
            <a:fillRect/>
          </a:stretch>
        </p:blipFill>
        <p:spPr bwMode="auto">
          <a:xfrm>
            <a:off x="214282" y="642918"/>
            <a:ext cx="4045830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F:\ДЕТСКИЙ САД\Методист\Обобщение опыта, защита проекта, публикации в ОГТИ\Проект мини-музей\25.08\17 Танец Чашек и Чайника.JPG"/>
          <p:cNvPicPr>
            <a:picLocks noChangeAspect="1" noChangeArrowheads="1"/>
          </p:cNvPicPr>
          <p:nvPr/>
        </p:nvPicPr>
        <p:blipFill>
          <a:blip r:embed="rId5" cstate="print"/>
          <a:srcRect l="15476" t="12098" b="3772"/>
          <a:stretch>
            <a:fillRect/>
          </a:stretch>
        </p:blipFill>
        <p:spPr bwMode="auto">
          <a:xfrm>
            <a:off x="4357686" y="642918"/>
            <a:ext cx="4245704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F:\ДЕТСКИЙ САД\Методист\Обобщение опыта, защита проекта, публикации в ОГТИ\Проект мини-музей\25.08\20.JPG"/>
          <p:cNvPicPr>
            <a:picLocks noChangeAspect="1" noChangeArrowheads="1"/>
          </p:cNvPicPr>
          <p:nvPr/>
        </p:nvPicPr>
        <p:blipFill>
          <a:blip r:embed="rId6" cstate="print"/>
          <a:srcRect l="16910" r="4266"/>
          <a:stretch>
            <a:fillRect/>
          </a:stretch>
        </p:blipFill>
        <p:spPr bwMode="auto">
          <a:xfrm rot="5400000">
            <a:off x="780672" y="3781052"/>
            <a:ext cx="3153500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7" name="Picture 5" descr="F:\ДЕТСКИЙ САД\3.Весна\2015-2016\Апрель\Ярмарка\Фото ярмарка\Для Полины\2 Коробейники и Петрушка поют частушки.JPG"/>
          <p:cNvPicPr>
            <a:picLocks noChangeAspect="1" noChangeArrowheads="1"/>
          </p:cNvPicPr>
          <p:nvPr/>
        </p:nvPicPr>
        <p:blipFill>
          <a:blip r:embed="rId7" cstate="print"/>
          <a:srcRect l="21432" t="18049" b="17276"/>
          <a:stretch>
            <a:fillRect/>
          </a:stretch>
        </p:blipFill>
        <p:spPr bwMode="auto">
          <a:xfrm>
            <a:off x="4071934" y="3643314"/>
            <a:ext cx="4761534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Наурыз\DSCN6342.JPG"/>
          <p:cNvPicPr>
            <a:picLocks noChangeAspect="1" noChangeArrowheads="1"/>
          </p:cNvPicPr>
          <p:nvPr/>
        </p:nvPicPr>
        <p:blipFill>
          <a:blip r:embed="rId4" cstate="print"/>
          <a:srcRect t="3659" b="4878"/>
          <a:stretch>
            <a:fillRect/>
          </a:stretch>
        </p:blipFill>
        <p:spPr bwMode="auto">
          <a:xfrm>
            <a:off x="428596" y="285728"/>
            <a:ext cx="3071834" cy="3357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2" descr="F:\Фото\Фото\просто Костя\Колядки 2020\IMG-c28055b4379299420188ae452d019fb0-V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86182" y="142852"/>
            <a:ext cx="4929190" cy="3500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3" descr="F:\Фото\Фото\Деень семьи 2017\IMG_5103.JPG"/>
          <p:cNvPicPr>
            <a:picLocks noChangeAspect="1" noChangeArrowheads="1"/>
          </p:cNvPicPr>
          <p:nvPr/>
        </p:nvPicPr>
        <p:blipFill>
          <a:blip r:embed="rId6" cstate="print"/>
          <a:srcRect t="16297" b="15552"/>
          <a:stretch>
            <a:fillRect/>
          </a:stretch>
        </p:blipFill>
        <p:spPr bwMode="auto">
          <a:xfrm>
            <a:off x="1357290" y="3571852"/>
            <a:ext cx="6429451" cy="328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4512952" y="428604"/>
          <a:ext cx="4341365" cy="6143668"/>
        </p:xfrm>
        <a:graphic>
          <a:graphicData uri="http://schemas.openxmlformats.org/presentationml/2006/ole">
            <p:oleObj spid="_x0000_s1026" name="Acrobat Document" r:id="rId5" imgW="5667037" imgH="8019948" progId="AcroExch.Document.11">
              <p:embed/>
            </p:oleObj>
          </a:graphicData>
        </a:graphic>
      </p:graphicFrame>
      <p:pic>
        <p:nvPicPr>
          <p:cNvPr id="1027" name="Picture 3" descr="F:\ДЕТСКИЙ САД\Методист\С электронки, (конкурсы,дипломы)\2020-2021\Дипломы 2020-21\Турабаева Молодой воспитатель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5349" y="428604"/>
            <a:ext cx="4265770" cy="60722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785918" y="1000108"/>
            <a:ext cx="7000924" cy="3500462"/>
          </a:xfrm>
        </p:spPr>
        <p:txBody>
          <a:bodyPr/>
          <a:lstStyle/>
          <a:p>
            <a:r>
              <a:rPr lang="ru-RU" sz="5000" b="1" dirty="0" smtClean="0">
                <a:solidFill>
                  <a:srgbClr val="000000"/>
                </a:solidFill>
              </a:rPr>
              <a:t>Спасибо за внимание!</a:t>
            </a:r>
            <a:endParaRPr lang="ru-RU" sz="50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285720" y="571480"/>
            <a:ext cx="8501122" cy="4071966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t"/>
          <a:lstStyle/>
          <a:p>
            <a:pPr algn="ctr"/>
            <a:r>
              <a:rPr lang="ru-RU" altLang="ru-RU" sz="4000" dirty="0" smtClean="0">
                <a:solidFill>
                  <a:srgbClr val="4D4D4D"/>
                </a:solidFill>
              </a:rPr>
              <a:t>Тема: </a:t>
            </a:r>
            <a:r>
              <a:rPr lang="ru-RU" sz="4300" b="1" dirty="0" smtClean="0">
                <a:solidFill>
                  <a:srgbClr val="000000"/>
                </a:solidFill>
                <a:cs typeface="Times New Roman" pitchFamily="18" charset="0"/>
              </a:rPr>
              <a:t>«Формирование у детей первичных представлений о культурных традициях, о многообразии культур народов, населяющих нашу страну </a:t>
            </a:r>
            <a:r>
              <a:rPr lang="ru-RU" sz="4300" dirty="0" smtClean="0">
                <a:solidFill>
                  <a:srgbClr val="000000"/>
                </a:solidFill>
                <a:cs typeface="Times New Roman" pitchFamily="18" charset="0"/>
              </a:rPr>
              <a:t/>
            </a:r>
            <a:br>
              <a:rPr lang="ru-RU" sz="4300" dirty="0" smtClean="0">
                <a:solidFill>
                  <a:srgbClr val="000000"/>
                </a:solidFill>
                <a:cs typeface="Times New Roman" pitchFamily="18" charset="0"/>
              </a:rPr>
            </a:br>
            <a:r>
              <a:rPr lang="ru-RU" sz="4300" b="1" dirty="0" smtClean="0">
                <a:solidFill>
                  <a:srgbClr val="000000"/>
                </a:solidFill>
                <a:cs typeface="Times New Roman" pitchFamily="18" charset="0"/>
              </a:rPr>
              <a:t>средствами мини-музея»</a:t>
            </a:r>
            <a:endParaRPr lang="ru-RU" altLang="ru-RU" sz="4300" dirty="0" smtClean="0">
              <a:solidFill>
                <a:srgbClr val="000000"/>
              </a:solidFill>
            </a:endParaRPr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214546" y="4857760"/>
            <a:ext cx="6572296" cy="1714512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marL="0" indent="0" algn="r" eaLnBrk="1" hangingPunct="1">
              <a:lnSpc>
                <a:spcPct val="80000"/>
              </a:lnSpc>
              <a:buNone/>
            </a:pPr>
            <a:r>
              <a:rPr lang="ru-RU" altLang="ru-RU" sz="2000" dirty="0" smtClean="0"/>
              <a:t>Докладчик</a:t>
            </a:r>
            <a:r>
              <a:rPr lang="ru-RU" altLang="ru-RU" sz="2000" b="1" dirty="0" smtClean="0"/>
              <a:t>: </a:t>
            </a:r>
            <a:r>
              <a:rPr lang="ru-RU" altLang="ru-RU" sz="2800" b="1" dirty="0" smtClean="0">
                <a:solidFill>
                  <a:srgbClr val="000000"/>
                </a:solidFill>
              </a:rPr>
              <a:t>Мельник А.К., </a:t>
            </a:r>
          </a:p>
          <a:p>
            <a:pPr marL="0" indent="0" algn="r" eaLnBrk="1" hangingPunct="1">
              <a:lnSpc>
                <a:spcPct val="80000"/>
              </a:lnSpc>
              <a:buNone/>
            </a:pPr>
            <a:r>
              <a:rPr lang="ru-RU" altLang="ru-RU" sz="2800" b="1" dirty="0" smtClean="0">
                <a:solidFill>
                  <a:srgbClr val="000000"/>
                </a:solidFill>
              </a:rPr>
              <a:t>старший воспитатель </a:t>
            </a:r>
          </a:p>
          <a:p>
            <a:pPr marL="0" indent="0" algn="r" eaLnBrk="1" hangingPunct="1">
              <a:lnSpc>
                <a:spcPct val="80000"/>
              </a:lnSpc>
              <a:buNone/>
            </a:pPr>
            <a:r>
              <a:rPr lang="ru-RU" altLang="ru-RU" sz="2800" b="1" dirty="0" smtClean="0">
                <a:solidFill>
                  <a:srgbClr val="000000"/>
                </a:solidFill>
              </a:rPr>
              <a:t>МДОАУ «Детский сад № 92</a:t>
            </a:r>
          </a:p>
          <a:p>
            <a:pPr marL="0" indent="0" algn="r" eaLnBrk="1" hangingPunct="1">
              <a:lnSpc>
                <a:spcPct val="80000"/>
              </a:lnSpc>
              <a:buNone/>
            </a:pPr>
            <a:r>
              <a:rPr lang="ru-RU" altLang="ru-RU" sz="2800" b="1" dirty="0" smtClean="0">
                <a:solidFill>
                  <a:srgbClr val="000000"/>
                </a:solidFill>
              </a:rPr>
              <a:t> г. Орска»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630363"/>
            <a:ext cx="6934200" cy="4267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altLang="ru-RU" sz="1800" dirty="0" smtClean="0">
              <a:solidFill>
                <a:srgbClr val="4D4D4D"/>
              </a:solidFill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357422" y="2071678"/>
            <a:ext cx="5872178" cy="6192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Содержимое 6" descr="C:\Users\Анастасия\Desktop\Презентация Мини-музей\img22.jpg"/>
          <p:cNvPicPr>
            <a:picLocks noGrp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214414" y="214290"/>
            <a:ext cx="7700986" cy="1143007"/>
          </a:xfrm>
        </p:spPr>
        <p:txBody>
          <a:bodyPr/>
          <a:lstStyle/>
          <a:p>
            <a:pPr algn="ctr" eaLnBrk="1" hangingPunct="1"/>
            <a:r>
              <a:rPr lang="ru-RU" altLang="ru-RU" sz="4000" b="1" dirty="0" smtClean="0">
                <a:solidFill>
                  <a:srgbClr val="4D4D4D"/>
                </a:solidFill>
              </a:rPr>
              <a:t>Мини-музей </a:t>
            </a:r>
            <a:br>
              <a:rPr lang="ru-RU" altLang="ru-RU" sz="4000" b="1" dirty="0" smtClean="0">
                <a:solidFill>
                  <a:srgbClr val="4D4D4D"/>
                </a:solidFill>
              </a:rPr>
            </a:br>
            <a:r>
              <a:rPr lang="ru-RU" altLang="ru-RU" sz="4000" b="1" dirty="0" smtClean="0">
                <a:solidFill>
                  <a:srgbClr val="4D4D4D"/>
                </a:solidFill>
              </a:rPr>
              <a:t>«Русско-казахской дружбы»</a:t>
            </a:r>
            <a:endParaRPr lang="en-US" altLang="ru-RU" sz="4000" b="1" dirty="0" smtClean="0">
              <a:solidFill>
                <a:srgbClr val="4D4D4D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4000504"/>
            <a:ext cx="2519362" cy="189705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altLang="ru-RU" sz="1800" dirty="0" smtClean="0">
              <a:solidFill>
                <a:srgbClr val="4D4D4D"/>
              </a:solidFill>
            </a:endParaRPr>
          </a:p>
        </p:txBody>
      </p:sp>
      <p:pic>
        <p:nvPicPr>
          <p:cNvPr id="4" name="Picture 5" descr="C:\Documents and Settings\Таня\Рабочий стол\муз р-к\IMG_7038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4918"/>
          <a:stretch>
            <a:fillRect/>
          </a:stretch>
        </p:blipFill>
        <p:spPr bwMode="auto">
          <a:xfrm>
            <a:off x="428596" y="1428736"/>
            <a:ext cx="4429156" cy="5000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C:\Documents and Settings\Admin\Рабочий стол\музей\IMG_847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7752" y="1428736"/>
            <a:ext cx="4000528" cy="5000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Наурыз\DSCN9232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00042"/>
            <a:ext cx="4857751" cy="4214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F:\ДЕТСКИЙ САД\Методист\Обобщение опыта, защита проекта, публикации в ОГТИ\Проект мини-музей\20200123_111220.jpg"/>
          <p:cNvPicPr>
            <a:picLocks noChangeAspect="1" noChangeArrowheads="1"/>
          </p:cNvPicPr>
          <p:nvPr/>
        </p:nvPicPr>
        <p:blipFill>
          <a:blip r:embed="rId5" cstate="print"/>
          <a:srcRect l="23711" r="9278"/>
          <a:stretch>
            <a:fillRect/>
          </a:stretch>
        </p:blipFill>
        <p:spPr bwMode="auto">
          <a:xfrm rot="5400000">
            <a:off x="4429120" y="1785930"/>
            <a:ext cx="5000636" cy="4429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28596" y="1"/>
            <a:ext cx="8358246" cy="785793"/>
          </a:xfrm>
        </p:spPr>
        <p:txBody>
          <a:bodyPr/>
          <a:lstStyle/>
          <a:p>
            <a:pPr eaLnBrk="1" hangingPunct="1"/>
            <a:r>
              <a:rPr lang="ru-RU" altLang="ru-RU" sz="3500" b="1" dirty="0" smtClean="0">
                <a:solidFill>
                  <a:srgbClr val="000000"/>
                </a:solidFill>
              </a:rPr>
              <a:t>Мини-музей русско-казахской дружбы</a:t>
            </a:r>
            <a:endParaRPr lang="en-US" altLang="ru-RU" sz="3500" b="1" dirty="0" smtClean="0">
              <a:solidFill>
                <a:srgbClr val="000000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43240" y="2071678"/>
            <a:ext cx="2500330" cy="285752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altLang="ru-RU" sz="1800" dirty="0" smtClean="0">
              <a:solidFill>
                <a:srgbClr val="4D4D4D"/>
              </a:solidFill>
            </a:endParaRPr>
          </a:p>
        </p:txBody>
      </p:sp>
      <p:pic>
        <p:nvPicPr>
          <p:cNvPr id="3074" name="Picture 2" descr="F:\ДЕТСКИЙ САД\Методист\Обобщение опыта, защита проекта, публикации в ОГТИ\Проект мини-музей\25.08\IMG-20201029-WA0012.jpg"/>
          <p:cNvPicPr>
            <a:picLocks noChangeAspect="1" noChangeArrowheads="1"/>
          </p:cNvPicPr>
          <p:nvPr/>
        </p:nvPicPr>
        <p:blipFill>
          <a:blip r:embed="rId4"/>
          <a:srcRect l="2564" t="13141" r="2564" b="11858"/>
          <a:stretch>
            <a:fillRect/>
          </a:stretch>
        </p:blipFill>
        <p:spPr bwMode="auto">
          <a:xfrm>
            <a:off x="1928794" y="642918"/>
            <a:ext cx="5286412" cy="5929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857356" y="285729"/>
            <a:ext cx="7058044" cy="642942"/>
          </a:xfrm>
        </p:spPr>
        <p:txBody>
          <a:bodyPr/>
          <a:lstStyle/>
          <a:p>
            <a:pPr eaLnBrk="1" hangingPunct="1"/>
            <a:r>
              <a:rPr lang="ru-RU" altLang="ru-RU" sz="4000" b="1" dirty="0" smtClean="0">
                <a:solidFill>
                  <a:srgbClr val="000000"/>
                </a:solidFill>
              </a:rPr>
              <a:t>Уголок русской культуры</a:t>
            </a:r>
            <a:endParaRPr lang="en-US" altLang="ru-RU" sz="4000" b="1" dirty="0" smtClean="0">
              <a:solidFill>
                <a:srgbClr val="000000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2357429"/>
            <a:ext cx="5448320" cy="354013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altLang="ru-RU" sz="1800" dirty="0" smtClean="0">
              <a:solidFill>
                <a:srgbClr val="4D4D4D"/>
              </a:solidFill>
            </a:endParaRPr>
          </a:p>
        </p:txBody>
      </p:sp>
      <p:pic>
        <p:nvPicPr>
          <p:cNvPr id="4" name="Содержимое 6" descr="C:\Users\Анастасия\Desktop\проект презентация и описание\IMG_4233.JPG"/>
          <p:cNvPicPr>
            <a:picLocks noGrp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1000108"/>
            <a:ext cx="8501122" cy="5429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6" descr="C:\Users\Анастасия\Desktop\проект презентация и описание\IMG_4244.JPG"/>
          <p:cNvPicPr>
            <a:picLocks/>
          </p:cNvPicPr>
          <p:nvPr/>
        </p:nvPicPr>
        <p:blipFill>
          <a:blip r:embed="rId4" cstate="print"/>
          <a:srcRect t="4016"/>
          <a:stretch>
            <a:fillRect/>
          </a:stretch>
        </p:blipFill>
        <p:spPr bwMode="auto">
          <a:xfrm>
            <a:off x="3857620" y="2786058"/>
            <a:ext cx="5072098" cy="3857652"/>
          </a:xfrm>
          <a:prstGeom prst="rect">
            <a:avLst/>
          </a:prstGeom>
          <a:noFill/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Содержимое 5" descr="C:\Users\Анастасия\Desktop\проект презентация и описание\IMG_4234.JPG"/>
          <p:cNvPicPr>
            <a:picLocks noGrp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0"/>
            <a:ext cx="5286412" cy="3714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714348" y="214291"/>
            <a:ext cx="8201052" cy="642942"/>
          </a:xfrm>
        </p:spPr>
        <p:txBody>
          <a:bodyPr/>
          <a:lstStyle/>
          <a:p>
            <a:pPr eaLnBrk="1" hangingPunct="1"/>
            <a:r>
              <a:rPr lang="ru-RU" altLang="ru-RU" sz="4000" b="1" dirty="0" smtClean="0">
                <a:solidFill>
                  <a:srgbClr val="000000"/>
                </a:solidFill>
              </a:rPr>
              <a:t>  Уголок казахской культуры</a:t>
            </a:r>
            <a:endParaRPr lang="en-US" altLang="ru-RU" sz="4000" b="1" dirty="0" smtClean="0">
              <a:solidFill>
                <a:srgbClr val="000000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630363"/>
            <a:ext cx="4376750" cy="37274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altLang="ru-RU" sz="1800" dirty="0" smtClean="0">
              <a:solidFill>
                <a:srgbClr val="4D4D4D"/>
              </a:solidFill>
            </a:endParaRPr>
          </a:p>
        </p:txBody>
      </p:sp>
      <p:pic>
        <p:nvPicPr>
          <p:cNvPr id="4" name="Picture 2" descr="F:\ДЕТСКИЙ САД\Методист\Обобщение опыта, защита проекта, публикации в ОГТИ\Проект мини-музей\20201029_144741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8748" r="3775"/>
          <a:stretch>
            <a:fillRect/>
          </a:stretch>
        </p:blipFill>
        <p:spPr bwMode="auto">
          <a:xfrm>
            <a:off x="142844" y="857232"/>
            <a:ext cx="8608278" cy="57388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powerpoint-template">
  <a:themeElements>
    <a:clrScheme name="">
      <a:dk1>
        <a:srgbClr val="5F5F5F"/>
      </a:dk1>
      <a:lt1>
        <a:srgbClr val="FFFFFF"/>
      </a:lt1>
      <a:dk2>
        <a:srgbClr val="FFFFFF"/>
      </a:dk2>
      <a:lt2>
        <a:srgbClr val="820044"/>
      </a:lt2>
      <a:accent1>
        <a:srgbClr val="E70303"/>
      </a:accent1>
      <a:accent2>
        <a:srgbClr val="F96F1C"/>
      </a:accent2>
      <a:accent3>
        <a:srgbClr val="FFFFFF"/>
      </a:accent3>
      <a:accent4>
        <a:srgbClr val="505050"/>
      </a:accent4>
      <a:accent5>
        <a:srgbClr val="F1AAAA"/>
      </a:accent5>
      <a:accent6>
        <a:srgbClr val="E26418"/>
      </a:accent6>
      <a:hlink>
        <a:srgbClr val="BD0345"/>
      </a:hlink>
      <a:folHlink>
        <a:srgbClr val="660033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FBB240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FE564C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BB2A32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E84A25"/>
        </a:lt2>
        <a:accent1>
          <a:srgbClr val="ED6A24"/>
        </a:accent1>
        <a:accent2>
          <a:srgbClr val="F99E1C"/>
        </a:accent2>
        <a:accent3>
          <a:srgbClr val="FFFFFF"/>
        </a:accent3>
        <a:accent4>
          <a:srgbClr val="404040"/>
        </a:accent4>
        <a:accent5>
          <a:srgbClr val="F4B9AC"/>
        </a:accent5>
        <a:accent6>
          <a:srgbClr val="E28F18"/>
        </a:accent6>
        <a:hlink>
          <a:srgbClr val="F1B54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B92D14"/>
        </a:lt2>
        <a:accent1>
          <a:srgbClr val="D34E13"/>
        </a:accent1>
        <a:accent2>
          <a:srgbClr val="DC9009"/>
        </a:accent2>
        <a:accent3>
          <a:srgbClr val="FFFFFF"/>
        </a:accent3>
        <a:accent4>
          <a:srgbClr val="404040"/>
        </a:accent4>
        <a:accent5>
          <a:srgbClr val="E6B2AA"/>
        </a:accent5>
        <a:accent6>
          <a:srgbClr val="C78207"/>
        </a:accent6>
        <a:hlink>
          <a:srgbClr val="EEC63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AE6310"/>
        </a:lt2>
        <a:accent1>
          <a:srgbClr val="E79613"/>
        </a:accent1>
        <a:accent2>
          <a:srgbClr val="E1720D"/>
        </a:accent2>
        <a:accent3>
          <a:srgbClr val="FFFFFF"/>
        </a:accent3>
        <a:accent4>
          <a:srgbClr val="404040"/>
        </a:accent4>
        <a:accent5>
          <a:srgbClr val="F1C9AA"/>
        </a:accent5>
        <a:accent6>
          <a:srgbClr val="CC670B"/>
        </a:accent6>
        <a:hlink>
          <a:srgbClr val="C6470A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AF5612"/>
        </a:lt2>
        <a:accent1>
          <a:srgbClr val="CB882F"/>
        </a:accent1>
        <a:accent2>
          <a:srgbClr val="E7C432"/>
        </a:accent2>
        <a:accent3>
          <a:srgbClr val="FFFFFF"/>
        </a:accent3>
        <a:accent4>
          <a:srgbClr val="404040"/>
        </a:accent4>
        <a:accent5>
          <a:srgbClr val="E2C3AD"/>
        </a:accent5>
        <a:accent6>
          <a:srgbClr val="D1B12C"/>
        </a:accent6>
        <a:hlink>
          <a:srgbClr val="EECA3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9A5E40"/>
        </a:lt2>
        <a:accent1>
          <a:srgbClr val="AE7750"/>
        </a:accent1>
        <a:accent2>
          <a:srgbClr val="C08D60"/>
        </a:accent2>
        <a:accent3>
          <a:srgbClr val="FFFFFF"/>
        </a:accent3>
        <a:accent4>
          <a:srgbClr val="404040"/>
        </a:accent4>
        <a:accent5>
          <a:srgbClr val="D3BDB3"/>
        </a:accent5>
        <a:accent6>
          <a:srgbClr val="AE7F56"/>
        </a:accent6>
        <a:hlink>
          <a:srgbClr val="CCA47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4D4D4D"/>
        </a:dk1>
        <a:lt1>
          <a:srgbClr val="FFFFFF"/>
        </a:lt1>
        <a:dk2>
          <a:srgbClr val="4D4D4D"/>
        </a:dk2>
        <a:lt2>
          <a:srgbClr val="D1BB77"/>
        </a:lt2>
        <a:accent1>
          <a:srgbClr val="DBBA87"/>
        </a:accent1>
        <a:accent2>
          <a:srgbClr val="E0B265"/>
        </a:accent2>
        <a:accent3>
          <a:srgbClr val="FFFFFF"/>
        </a:accent3>
        <a:accent4>
          <a:srgbClr val="404040"/>
        </a:accent4>
        <a:accent5>
          <a:srgbClr val="EAD9C3"/>
        </a:accent5>
        <a:accent6>
          <a:srgbClr val="CBA15B"/>
        </a:accent6>
        <a:hlink>
          <a:srgbClr val="E9C27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1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2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3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D3D3D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4">
        <a:dk1>
          <a:srgbClr val="FFFFFF"/>
        </a:dk1>
        <a:lt1>
          <a:srgbClr val="FFFFFF"/>
        </a:lt1>
        <a:dk2>
          <a:srgbClr val="FFFFFF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DADADA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5">
        <a:dk1>
          <a:srgbClr val="FFFFFF"/>
        </a:dk1>
        <a:lt1>
          <a:srgbClr val="FFFFFF"/>
        </a:lt1>
        <a:dk2>
          <a:srgbClr val="FFFFFF"/>
        </a:dk2>
        <a:lt2>
          <a:srgbClr val="55A6FE"/>
        </a:lt2>
        <a:accent1>
          <a:srgbClr val="71BBFF"/>
        </a:accent1>
        <a:accent2>
          <a:srgbClr val="74CCFF"/>
        </a:accent2>
        <a:accent3>
          <a:srgbClr val="FFFFFF"/>
        </a:accent3>
        <a:accent4>
          <a:srgbClr val="DADADA"/>
        </a:accent4>
        <a:accent5>
          <a:srgbClr val="BBDAFF"/>
        </a:accent5>
        <a:accent6>
          <a:srgbClr val="68B9E7"/>
        </a:accent6>
        <a:hlink>
          <a:srgbClr val="94D8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6">
        <a:dk1>
          <a:srgbClr val="FFFFFF"/>
        </a:dk1>
        <a:lt1>
          <a:srgbClr val="FFFFFF"/>
        </a:lt1>
        <a:dk2>
          <a:srgbClr val="FFFFFF"/>
        </a:dk2>
        <a:lt2>
          <a:srgbClr val="4BA1FF"/>
        </a:lt2>
        <a:accent1>
          <a:srgbClr val="5DB2FF"/>
        </a:accent1>
        <a:accent2>
          <a:srgbClr val="65C8FF"/>
        </a:accent2>
        <a:accent3>
          <a:srgbClr val="FFFFFF"/>
        </a:accent3>
        <a:accent4>
          <a:srgbClr val="DADADA"/>
        </a:accent4>
        <a:accent5>
          <a:srgbClr val="B6D5FF"/>
        </a:accent5>
        <a:accent6>
          <a:srgbClr val="5BB5E7"/>
        </a:accent6>
        <a:hlink>
          <a:srgbClr val="87E1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512</TotalTime>
  <Words>116</Words>
  <Application>Microsoft Office PowerPoint</Application>
  <PresentationFormat>Экран (4:3)</PresentationFormat>
  <Paragraphs>40</Paragraphs>
  <Slides>19</Slides>
  <Notes>19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1" baseType="lpstr">
      <vt:lpstr>powerpoint-template</vt:lpstr>
      <vt:lpstr>Acrobat Document</vt:lpstr>
      <vt:lpstr> Управление образования администрации г. Орска  Научно-методический центр управления образования администрации г. Орска </vt:lpstr>
      <vt:lpstr>Тема: «Формирование у детей первичных представлений о культурных традициях, о многообразии культур народов, населяющих нашу страну  средствами мини-музея»</vt:lpstr>
      <vt:lpstr>Слайд 3</vt:lpstr>
      <vt:lpstr>Мини-музей  «Русско-казахской дружбы»</vt:lpstr>
      <vt:lpstr>Слайд 5</vt:lpstr>
      <vt:lpstr>Мини-музей русско-казахской дружбы</vt:lpstr>
      <vt:lpstr>Уголок русской культуры</vt:lpstr>
      <vt:lpstr>Слайд 8</vt:lpstr>
      <vt:lpstr>  Уголок казахской культуры</vt:lpstr>
      <vt:lpstr>Цель создания мини – музея:       Приобщение  детей  к  истокам  отечественной  народной  культуры, формирование духовных и нравственных качеств у подрастающего поколения.  Задачи:   - знакомить  детей   с  элементами  материальной  культуры,  включающей в себя  знакомство с поселениями, жилищем, предметами быта, орудиями труда, одеждой, национальными блюдами;   - прививать интерес к духовной культуре разных народов через обычаи, обряды, праздники, народное творчество, искусство;    - формировать  общечеловеческие  нравственные  качества, правила общения между людьми внутри этноса и вне его. </vt:lpstr>
      <vt:lpstr>                             Открытое занятие                    «Традиционный быт казахского народа»</vt:lpstr>
      <vt:lpstr>     Экскурсии: «Русские народные игрушки»   и                                 «Оренбургский пуховый платок»</vt:lpstr>
      <vt:lpstr>        Школьники на экскурсии</vt:lpstr>
      <vt:lpstr>       Масленица</vt:lpstr>
      <vt:lpstr>                         Наурыз</vt:lpstr>
      <vt:lpstr>               Ярмарка</vt:lpstr>
      <vt:lpstr>Слайд 17</vt:lpstr>
      <vt:lpstr>Слайд 18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ПК</dc:creator>
  <cp:lastModifiedBy>Анастасия</cp:lastModifiedBy>
  <cp:revision>8</cp:revision>
  <dcterms:created xsi:type="dcterms:W3CDTF">2021-08-18T07:22:57Z</dcterms:created>
  <dcterms:modified xsi:type="dcterms:W3CDTF">2021-08-23T08:44:53Z</dcterms:modified>
</cp:coreProperties>
</file>