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9" r:id="rId4"/>
    <p:sldId id="284" r:id="rId5"/>
    <p:sldId id="288" r:id="rId6"/>
    <p:sldId id="289" r:id="rId7"/>
    <p:sldId id="290" r:id="rId8"/>
    <p:sldId id="295" r:id="rId9"/>
    <p:sldId id="294" r:id="rId1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D4D4D"/>
    <a:srgbClr val="B92D14"/>
    <a:srgbClr val="35759D"/>
    <a:srgbClr val="35B19D"/>
    <a:srgbClr val="000000"/>
    <a:srgbClr val="E8E8E8"/>
    <a:srgbClr val="1E1E20"/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7" autoAdjust="0"/>
    <p:restoredTop sz="95596" autoAdjust="0"/>
  </p:normalViewPr>
  <p:slideViewPr>
    <p:cSldViewPr>
      <p:cViewPr>
        <p:scale>
          <a:sx n="60" d="100"/>
          <a:sy n="60" d="100"/>
        </p:scale>
        <p:origin x="-2814" y="-10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DDD70A3-94E8-4138-9591-46A05F7754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41752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F6E8E01-2660-49C5-A58F-215DA8770945}" type="slidenum">
              <a:rPr lang="en-US" altLang="ru-RU" sz="1200"/>
              <a:pPr eaLnBrk="1" hangingPunct="1"/>
              <a:t>1</a:t>
            </a:fld>
            <a:endParaRPr lang="en-US" altLang="ru-RU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60ED04A-259A-408E-B9EE-7931907FC8F1}" type="slidenum">
              <a:rPr lang="en-US" altLang="ru-RU" sz="1200"/>
              <a:pPr eaLnBrk="1" hangingPunct="1"/>
              <a:t>2</a:t>
            </a:fld>
            <a:endParaRPr lang="en-US" altLang="ru-RU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03B00D-3296-4878-9FE1-AFAA932E873B}" type="slidenum">
              <a:rPr lang="en-US" altLang="ru-RU" sz="1200"/>
              <a:pPr eaLnBrk="1" hangingPunct="1"/>
              <a:t>3</a:t>
            </a:fld>
            <a:endParaRPr lang="en-US" altLang="ru-RU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03B00D-3296-4878-9FE1-AFAA932E873B}" type="slidenum">
              <a:rPr lang="en-US" altLang="ru-RU" sz="1200"/>
              <a:pPr eaLnBrk="1" hangingPunct="1"/>
              <a:t>4</a:t>
            </a:fld>
            <a:endParaRPr lang="en-US" altLang="ru-RU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03B00D-3296-4878-9FE1-AFAA932E873B}" type="slidenum">
              <a:rPr lang="en-US" altLang="ru-RU" sz="1200"/>
              <a:pPr eaLnBrk="1" hangingPunct="1"/>
              <a:t>5</a:t>
            </a:fld>
            <a:endParaRPr lang="en-US" altLang="ru-RU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03B00D-3296-4878-9FE1-AFAA932E873B}" type="slidenum">
              <a:rPr lang="en-US" altLang="ru-RU" sz="1200"/>
              <a:pPr eaLnBrk="1" hangingPunct="1"/>
              <a:t>6</a:t>
            </a:fld>
            <a:endParaRPr lang="en-US" altLang="ru-RU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03B00D-3296-4878-9FE1-AFAA932E873B}" type="slidenum">
              <a:rPr lang="en-US" altLang="ru-RU" sz="1200"/>
              <a:pPr eaLnBrk="1" hangingPunct="1"/>
              <a:t>7</a:t>
            </a:fld>
            <a:endParaRPr lang="en-US" altLang="ru-RU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03B00D-3296-4878-9FE1-AFAA932E873B}" type="slidenum">
              <a:rPr lang="en-US" altLang="ru-RU" sz="1200"/>
              <a:pPr eaLnBrk="1" hangingPunct="1"/>
              <a:t>8</a:t>
            </a:fld>
            <a:endParaRPr lang="en-US" altLang="ru-RU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03B00D-3296-4878-9FE1-AFAA932E873B}" type="slidenum">
              <a:rPr lang="en-US" altLang="ru-RU" sz="1200"/>
              <a:pPr eaLnBrk="1" hangingPunct="1"/>
              <a:t>9</a:t>
            </a:fld>
            <a:endParaRPr lang="en-US" altLang="ru-RU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xmlns="" val="282072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0373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0969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976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510464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043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900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184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3644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292831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xmlns="" val="113065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9"/>
          <p:cNvSpPr>
            <a:spLocks noChangeArrowheads="1"/>
          </p:cNvSpPr>
          <p:nvPr/>
        </p:nvSpPr>
        <p:spPr bwMode="auto">
          <a:xfrm>
            <a:off x="0" y="3068960"/>
            <a:ext cx="9175531" cy="19812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FFFF"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sz="3200" b="1" dirty="0" smtClean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«Трансформация системы воспитания:</a:t>
            </a:r>
          </a:p>
          <a:p>
            <a:pPr eaLnBrk="1" hangingPunct="1"/>
            <a:r>
              <a:rPr lang="ru-RU" altLang="ru-RU" sz="3200" b="1" dirty="0" smtClean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стратегии, риски и возможности»</a:t>
            </a:r>
            <a:endParaRPr lang="ru-RU" altLang="ru-RU" sz="3200" b="1" dirty="0">
              <a:solidFill>
                <a:srgbClr val="4D4D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518997" y="404664"/>
            <a:ext cx="7369224" cy="1008112"/>
          </a:xfrm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администрации г. Орска 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Научно-методический </a:t>
            </a:r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управления образования администрации г. Орска</a:t>
            </a:r>
            <a:b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513469" y="1412776"/>
            <a:ext cx="6084676" cy="533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rgbClr val="4D4D4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АВГУСТОВСКОЕ СОВЕЩАНИЕ </a:t>
            </a:r>
            <a:endParaRPr lang="ru-RU" b="1" dirty="0">
              <a:solidFill>
                <a:srgbClr val="4D4D4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ru-RU" alt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68760"/>
            <a:ext cx="1944216" cy="1526012"/>
          </a:xfrm>
          <a:prstGeom prst="rect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gradFill rotWithShape="1">
                  <a:gsLst>
                    <a:gs pos="0">
                      <a:schemeClr val="bg2">
                        <a:gamma/>
                        <a:tint val="26667"/>
                        <a:invGamma/>
                      </a:schemeClr>
                    </a:gs>
                    <a:gs pos="100000">
                      <a:schemeClr val="bg2">
                        <a:alpha val="14999"/>
                      </a:schemeClr>
                    </a:gs>
                  </a:gsLst>
                  <a:lin ang="5400000" scaled="1"/>
                </a:gra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>
          <a:xfrm>
            <a:off x="899592" y="1196752"/>
            <a:ext cx="7315200" cy="23042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altLang="ru-RU" sz="4000" dirty="0" smtClean="0">
                <a:solidFill>
                  <a:srgbClr val="4D4D4D"/>
                </a:solidFill>
              </a:rPr>
              <a:t/>
            </a:r>
            <a:br>
              <a:rPr lang="ru-RU" altLang="ru-RU" sz="4000" dirty="0" smtClean="0">
                <a:solidFill>
                  <a:srgbClr val="4D4D4D"/>
                </a:solidFill>
              </a:rPr>
            </a:br>
            <a:r>
              <a:rPr lang="ru-RU" altLang="ru-RU" sz="4000" dirty="0" smtClean="0">
                <a:solidFill>
                  <a:srgbClr val="4D4D4D"/>
                </a:solidFill>
              </a:rPr>
              <a:t/>
            </a:r>
            <a:br>
              <a:rPr lang="ru-RU" altLang="ru-RU" sz="4000" dirty="0" smtClean="0">
                <a:solidFill>
                  <a:srgbClr val="4D4D4D"/>
                </a:solidFill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Новые векторы развития муниципальной системы дошкольного образования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 </a:t>
            </a:r>
            <a:br>
              <a:rPr lang="ru-RU" sz="4000" dirty="0" smtClean="0"/>
            </a:br>
            <a:endParaRPr lang="ru-RU" altLang="ru-RU" sz="4000" dirty="0" smtClean="0">
              <a:solidFill>
                <a:srgbClr val="4D4D4D"/>
              </a:solidFill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635896" y="4221088"/>
            <a:ext cx="4746104" cy="194421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Докладчик: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Т.В.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Диль-Илларионова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канд.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пед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. наук, доцент,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заведующий кафедрой дошкольного и начального образования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Орского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гуманитарно-технологического института (филиала) ОГУ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85800"/>
            <a:ext cx="6934200" cy="715963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000" dirty="0" smtClean="0"/>
              <a:t>Федеральный закон от 31 июля 2020 г. № 304-ФЗ “О внесении изменений в Федеральный закон «Об образовании в Российской Федерации» по вопросам воспитания обучающихся” (вступил в силу с 1 сентября 2020 года)</a:t>
            </a:r>
            <a:endParaRPr lang="en-US" altLang="ru-RU" sz="2000" dirty="0" smtClean="0">
              <a:solidFill>
                <a:srgbClr val="4D4D4D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30363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ru-RU" sz="1800" dirty="0" smtClean="0"/>
          </a:p>
          <a:p>
            <a:pPr algn="just">
              <a:lnSpc>
                <a:spcPct val="80000"/>
              </a:lnSpc>
              <a:buNone/>
            </a:pPr>
            <a:r>
              <a:rPr lang="ru-RU" sz="2000" b="1" dirty="0" smtClean="0"/>
              <a:t>Воспитание</a:t>
            </a:r>
            <a:r>
              <a:rPr lang="ru-RU" sz="2000" dirty="0" smtClean="0"/>
              <a:t> </a:t>
            </a:r>
            <a:r>
              <a:rPr lang="ru-RU" sz="2000" dirty="0" smtClean="0"/>
              <a:t>- деятельность, направленная на развитие личности, создание условий для самоопределения и социализации обучающихся на основе </a:t>
            </a:r>
            <a:r>
              <a:rPr lang="ru-RU" sz="2000" dirty="0" err="1" smtClean="0"/>
              <a:t>социокультурных</a:t>
            </a:r>
            <a:r>
              <a:rPr lang="ru-RU" sz="2000" dirty="0" smtClean="0"/>
              <a:t>, духовно-нравственных ценностей и принятых в российском обществе правил и норм поведения в интересах человека, семьи, общества и государства, </a:t>
            </a:r>
            <a:r>
              <a:rPr lang="ru-RU" sz="2000" dirty="0" smtClean="0">
                <a:solidFill>
                  <a:srgbClr val="FF0000"/>
                </a:solidFill>
              </a:rPr>
              <a:t>формирование у обучающихся чувства патриотизма, гражданственности, уважения к памяти защитников Отечества и подвигам Героев Отечества, закону и правопорядку, человеку труда и старшему поколению, взаимного уважения, бережного отношения к культурному наследию и традициям многонационального народа Российской Федерации, природе и окружающей среде.</a:t>
            </a:r>
          </a:p>
          <a:p>
            <a:pPr>
              <a:lnSpc>
                <a:spcPct val="80000"/>
              </a:lnSpc>
              <a:buNone/>
            </a:pPr>
            <a:endParaRPr lang="en-US" altLang="ru-RU" sz="1800" dirty="0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6934200" cy="1916832"/>
          </a:xfrm>
          <a:solidFill>
            <a:schemeClr val="bg1"/>
          </a:solidFill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000" dirty="0" smtClean="0"/>
              <a:t>Федеральный закон от 31 июля 2020 г. № 304-ФЗ “О внесении изменений в Федеральный закон «Об образовании в Российской Федерации» по вопросам воспитания обучающихся” (вступил в силу с 1 сентября 2020 года)</a:t>
            </a:r>
            <a:endParaRPr lang="en-US" altLang="ru-RU" sz="2000" dirty="0" smtClean="0">
              <a:solidFill>
                <a:srgbClr val="4D4D4D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30362"/>
            <a:ext cx="6934200" cy="4750965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ru-RU" sz="1800" dirty="0" smtClean="0"/>
          </a:p>
          <a:p>
            <a:pPr algn="just">
              <a:lnSpc>
                <a:spcPct val="80000"/>
              </a:lnSpc>
              <a:buNone/>
            </a:pPr>
            <a:r>
              <a:rPr lang="ru-RU" sz="2000" b="1" dirty="0" smtClean="0"/>
              <a:t>Образовательная программа </a:t>
            </a:r>
            <a:r>
              <a:rPr lang="ru-RU" sz="2000" dirty="0" smtClean="0"/>
              <a:t>- комплекс основных характеристик образования (объем, содержание, планируемые результаты) и организационно-педагогических условий, который представлен в виде учебного плана, календарного учебного графика, рабочих программ учебных предметов, курсов, дисциплин (модулей), иных компонентов, оценочных и методических материалов, а также в предусмотренных настоящим Федеральным законом случаях </a:t>
            </a:r>
            <a:r>
              <a:rPr lang="ru-RU" sz="2000" dirty="0" smtClean="0">
                <a:solidFill>
                  <a:srgbClr val="FF0000"/>
                </a:solidFill>
              </a:rPr>
              <a:t>в виде рабочей программы воспитания, календарного плана воспитательной работы</a:t>
            </a:r>
            <a:r>
              <a:rPr lang="ru-RU" sz="2000" dirty="0" smtClean="0"/>
              <a:t>, форм аттестации.</a:t>
            </a:r>
            <a:endParaRPr lang="en-US" altLang="ru-RU" sz="1800" dirty="0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6934200" cy="1916832"/>
          </a:xfrm>
          <a:solidFill>
            <a:schemeClr val="bg1"/>
          </a:solidFill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000" dirty="0" smtClean="0"/>
              <a:t>Федеральный закон от 31 июля 2020 г. № 304-ФЗ “О внесении изменений в Федеральный закон «Об образовании в Российской Федерации» по вопросам воспитания обучающихся” (вступил в силу с 1 сентября 2020 года)</a:t>
            </a:r>
            <a:endParaRPr lang="en-US" altLang="ru-RU" sz="2000" dirty="0" smtClean="0">
              <a:solidFill>
                <a:srgbClr val="4D4D4D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30362"/>
            <a:ext cx="6934200" cy="4750965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ru-RU" sz="1800" dirty="0" smtClean="0"/>
          </a:p>
          <a:p>
            <a:pPr algn="just">
              <a:lnSpc>
                <a:spcPct val="80000"/>
              </a:lnSpc>
              <a:buNone/>
            </a:pPr>
            <a:r>
              <a:rPr lang="ru-RU" sz="2000" dirty="0" smtClean="0"/>
              <a:t>Примерные </a:t>
            </a:r>
            <a:r>
              <a:rPr lang="ru-RU" sz="2000" dirty="0" smtClean="0"/>
              <a:t>основные общеобразовательные программы, примерные образовательные программы </a:t>
            </a:r>
            <a:r>
              <a:rPr lang="ru-RU" sz="2000" dirty="0" err="1" smtClean="0"/>
              <a:t>спо</a:t>
            </a:r>
            <a:r>
              <a:rPr lang="ru-RU" sz="2000" dirty="0" smtClean="0"/>
              <a:t>, </a:t>
            </a:r>
            <a:r>
              <a:rPr lang="ru-RU" sz="2000" dirty="0" smtClean="0"/>
              <a:t>примерные образовательные программы </a:t>
            </a:r>
            <a:r>
              <a:rPr lang="ru-RU" sz="2000" dirty="0" smtClean="0"/>
              <a:t>во (программы </a:t>
            </a:r>
            <a:r>
              <a:rPr lang="ru-RU" sz="2000" dirty="0" err="1" smtClean="0"/>
              <a:t>бакалавриата</a:t>
            </a:r>
            <a:r>
              <a:rPr lang="ru-RU" sz="2000" dirty="0" smtClean="0"/>
              <a:t> и программы </a:t>
            </a:r>
            <a:r>
              <a:rPr lang="ru-RU" sz="2000" dirty="0" err="1" smtClean="0"/>
              <a:t>специалитета</a:t>
            </a:r>
            <a:r>
              <a:rPr lang="ru-RU" sz="2000" dirty="0" smtClean="0"/>
              <a:t>) включают в себя </a:t>
            </a:r>
            <a:r>
              <a:rPr lang="ru-RU" sz="2000" dirty="0" smtClean="0">
                <a:solidFill>
                  <a:srgbClr val="FF0000"/>
                </a:solidFill>
              </a:rPr>
              <a:t>примерную рабочую программу воспитания и примерный календарный план воспитательной работы</a:t>
            </a:r>
            <a:r>
              <a:rPr lang="ru-RU" sz="2000" dirty="0" smtClean="0"/>
              <a:t>.</a:t>
            </a:r>
          </a:p>
          <a:p>
            <a:pPr algn="just">
              <a:lnSpc>
                <a:spcPct val="80000"/>
              </a:lnSpc>
              <a:buNone/>
            </a:pPr>
            <a:r>
              <a:rPr lang="ru-RU" sz="2000" dirty="0" smtClean="0"/>
              <a:t>Воспитание обучающихся при освоении ими основных образовательных программ в организациях, осуществляющих образовательную деятельность, осуществляется на основе включаемых в образовательную программу </a:t>
            </a:r>
            <a:r>
              <a:rPr lang="ru-RU" sz="2000" dirty="0" smtClean="0">
                <a:solidFill>
                  <a:srgbClr val="FF0000"/>
                </a:solidFill>
              </a:rPr>
              <a:t>рабочей программы воспитания и календарного плана воспитательной работы, разрабатываемых и утверждаемых такими организациями самостоятельно</a:t>
            </a:r>
            <a:r>
              <a:rPr lang="ru-RU" sz="2000" dirty="0" smtClean="0"/>
              <a:t>, если иное не установлено настоящим Федеральным законом.</a:t>
            </a:r>
          </a:p>
          <a:p>
            <a:pPr algn="just">
              <a:lnSpc>
                <a:spcPct val="80000"/>
              </a:lnSpc>
              <a:buNone/>
            </a:pPr>
            <a:endParaRPr lang="en-US" altLang="ru-RU" sz="1800" dirty="0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6934200" cy="1268760"/>
          </a:xfrm>
          <a:solidFill>
            <a:schemeClr val="bg1"/>
          </a:solidFill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000" b="1" dirty="0" smtClean="0"/>
              <a:t>Нормативные документы, регламентирующие деятельность ДОО в области воспитания</a:t>
            </a:r>
            <a:endParaRPr lang="en-US" altLang="ru-RU" sz="2000" b="1" dirty="0" smtClean="0">
              <a:solidFill>
                <a:srgbClr val="4D4D4D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736"/>
            <a:ext cx="6934200" cy="5472608"/>
          </a:xfrm>
          <a:solidFill>
            <a:schemeClr val="bg1"/>
          </a:solidFill>
        </p:spPr>
        <p:txBody>
          <a:bodyPr/>
          <a:lstStyle/>
          <a:p>
            <a:pPr algn="just"/>
            <a:r>
              <a:rPr lang="ru-RU" sz="2000" dirty="0" smtClean="0"/>
              <a:t>Федеральный </a:t>
            </a:r>
            <a:r>
              <a:rPr lang="ru-RU" sz="2000" dirty="0" smtClean="0"/>
              <a:t>закон</a:t>
            </a:r>
            <a:r>
              <a:rPr lang="ru-RU" sz="2000" b="1" dirty="0" smtClean="0"/>
              <a:t> </a:t>
            </a:r>
            <a:r>
              <a:rPr lang="ru-RU" sz="2000" dirty="0" smtClean="0"/>
              <a:t>«Об образовании в Российской Федерации» № 273-ФЗ от 29.12.2012 г.</a:t>
            </a:r>
          </a:p>
          <a:p>
            <a:pPr algn="just"/>
            <a:r>
              <a:rPr lang="ru-RU" sz="2000" dirty="0" smtClean="0"/>
              <a:t>Стратегия развития воспитания в Российской Федерации на период до 2025 года (утв. распоряжением Правительства РФ от 29.05. 2015 г. № 996-р).</a:t>
            </a:r>
          </a:p>
          <a:p>
            <a:pPr algn="just"/>
            <a:r>
              <a:rPr lang="ru-RU" sz="2000" dirty="0" smtClean="0"/>
              <a:t>Федеральный государственный образовательный стандарт дошкольного образования (утв. приказом Министерства образования и науки РФ от 17.10. 2013 г. № 1155)</a:t>
            </a:r>
          </a:p>
          <a:p>
            <a:pPr algn="just"/>
            <a:r>
              <a:rPr lang="ru-RU" sz="2000" dirty="0" smtClean="0"/>
              <a:t>Порядок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 (утв. приказом Министерства образования и науки РФ от 30.08.2013 г. № 1014</a:t>
            </a:r>
            <a:r>
              <a:rPr lang="ru-RU" sz="2000" dirty="0" smtClean="0"/>
              <a:t>) и др.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6934200" cy="1196752"/>
          </a:xfrm>
          <a:solidFill>
            <a:schemeClr val="bg1"/>
          </a:solidFill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altLang="ru-RU" sz="2000" b="1" dirty="0" smtClean="0">
                <a:solidFill>
                  <a:srgbClr val="4D4D4D"/>
                </a:solidFill>
              </a:rPr>
              <a:t>Рабочая программа воспитания</a:t>
            </a:r>
            <a:endParaRPr lang="en-US" altLang="ru-RU" sz="2000" b="1" dirty="0" smtClean="0">
              <a:solidFill>
                <a:srgbClr val="4D4D4D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80728"/>
            <a:ext cx="6934200" cy="5400599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ru-RU" sz="1800" dirty="0" smtClean="0"/>
          </a:p>
          <a:p>
            <a:r>
              <a:rPr lang="ru-RU" sz="2000" dirty="0" smtClean="0"/>
              <a:t>1) </a:t>
            </a:r>
            <a:r>
              <a:rPr lang="ru-RU" sz="2000" dirty="0" smtClean="0"/>
              <a:t>соответствует требованиям </a:t>
            </a:r>
            <a:r>
              <a:rPr lang="ru-RU" sz="2000" dirty="0" smtClean="0"/>
              <a:t>законодательства в части решения воспитательных задач </a:t>
            </a:r>
            <a:r>
              <a:rPr lang="ru-RU" sz="2000" dirty="0" smtClean="0"/>
              <a:t>единым </a:t>
            </a:r>
            <a:r>
              <a:rPr lang="ru-RU" sz="2000" dirty="0" smtClean="0"/>
              <a:t>для образовательных организаций всех уровней образования.</a:t>
            </a:r>
          </a:p>
          <a:p>
            <a:r>
              <a:rPr lang="ru-RU" sz="2000" dirty="0" smtClean="0"/>
              <a:t>2) эти требования являются основанием для нового направления контроля и надзора за деятельностью дошкольных организаций </a:t>
            </a:r>
          </a:p>
          <a:p>
            <a:r>
              <a:rPr lang="ru-RU" sz="2000" dirty="0" smtClean="0"/>
              <a:t>3) программа воспитания может стать действенным инструментом перестройки позиции педагога с учебной на воспитательно-развивающую  в соответствии с требованиями ФГОС дошкольного образования </a:t>
            </a:r>
          </a:p>
          <a:p>
            <a:r>
              <a:rPr lang="ru-RU" sz="2000" dirty="0" smtClean="0"/>
              <a:t>4) программа воспитания позволит более эффективно объединить воспитательные усилия детского сада и воспитательный потенциал семьи.</a:t>
            </a:r>
          </a:p>
          <a:p>
            <a:pPr algn="just">
              <a:lnSpc>
                <a:spcPct val="80000"/>
              </a:lnSpc>
              <a:buNone/>
            </a:pPr>
            <a:endParaRPr lang="en-US" altLang="ru-RU" sz="1800" dirty="0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6934200" cy="1196752"/>
          </a:xfrm>
          <a:solidFill>
            <a:schemeClr val="bg1"/>
          </a:solidFill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Компоненты </a:t>
            </a:r>
            <a:r>
              <a:rPr lang="ru-RU" sz="2000" b="1" dirty="0" smtClean="0"/>
              <a:t>воспитания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en-US" altLang="ru-RU" sz="2000" b="1" dirty="0" smtClean="0">
              <a:solidFill>
                <a:srgbClr val="4D4D4D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80728"/>
            <a:ext cx="6934200" cy="5400599"/>
          </a:xfrm>
          <a:solidFill>
            <a:schemeClr val="bg1"/>
          </a:solidFill>
        </p:spPr>
        <p:txBody>
          <a:bodyPr/>
          <a:lstStyle/>
          <a:p>
            <a:pPr marL="457200" indent="-457200" algn="ctr">
              <a:buAutoNum type="arabicParenR"/>
            </a:pPr>
            <a:r>
              <a:rPr lang="ru-RU" sz="2000" dirty="0" smtClean="0"/>
              <a:t>содержательный</a:t>
            </a:r>
            <a:r>
              <a:rPr lang="ru-RU" sz="2000" dirty="0" smtClean="0"/>
              <a:t>, </a:t>
            </a:r>
          </a:p>
          <a:p>
            <a:pPr marL="457200" indent="-457200" algn="ctr">
              <a:buAutoNum type="arabicParenR"/>
            </a:pPr>
            <a:r>
              <a:rPr lang="ru-RU" sz="2000" dirty="0" smtClean="0"/>
              <a:t>эмоционально-побудительный, </a:t>
            </a:r>
          </a:p>
          <a:p>
            <a:pPr marL="457200" indent="-457200" algn="ctr">
              <a:buAutoNum type="arabicParenR"/>
            </a:pPr>
            <a:r>
              <a:rPr lang="ru-RU" sz="2000" dirty="0" err="1" smtClean="0"/>
              <a:t>деятельностный</a:t>
            </a:r>
            <a:r>
              <a:rPr lang="ru-RU" sz="2000" dirty="0" smtClean="0"/>
              <a:t> компоненты</a:t>
            </a:r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r>
              <a:rPr lang="ru-RU" sz="2000" b="1" dirty="0" smtClean="0"/>
              <a:t>Механизм </a:t>
            </a:r>
            <a:r>
              <a:rPr lang="ru-RU" sz="2000" b="1" dirty="0" smtClean="0"/>
              <a:t>нравственного </a:t>
            </a:r>
            <a:r>
              <a:rPr lang="ru-RU" sz="2000" b="1" dirty="0" smtClean="0"/>
              <a:t>воспитания</a:t>
            </a:r>
          </a:p>
          <a:p>
            <a:pPr algn="ctr">
              <a:buNone/>
            </a:pPr>
            <a:endParaRPr lang="ru-RU" sz="2000" b="1" dirty="0" smtClean="0"/>
          </a:p>
          <a:p>
            <a:pPr algn="ctr">
              <a:buNone/>
            </a:pPr>
            <a:r>
              <a:rPr lang="ru-RU" sz="2000" dirty="0" smtClean="0"/>
              <a:t>(знания </a:t>
            </a:r>
            <a:r>
              <a:rPr lang="ru-RU" sz="2000" dirty="0" smtClean="0"/>
              <a:t>и представления) + (мотивы) + </a:t>
            </a:r>
            <a:r>
              <a:rPr lang="ru-RU" sz="2000" dirty="0" smtClean="0"/>
              <a:t>+(</a:t>
            </a:r>
            <a:r>
              <a:rPr lang="ru-RU" sz="2000" dirty="0" smtClean="0"/>
              <a:t>чувства и отношения) + (навыки и привычки) + (поступки и поведение) = </a:t>
            </a:r>
            <a:r>
              <a:rPr lang="ru-RU" sz="2000" b="1" dirty="0" smtClean="0"/>
              <a:t>нравственное качество</a:t>
            </a:r>
          </a:p>
          <a:p>
            <a:pPr algn="ctr">
              <a:buNone/>
            </a:pPr>
            <a:endParaRPr lang="ru-RU" sz="2400" b="1" dirty="0" smtClean="0"/>
          </a:p>
          <a:p>
            <a:pPr algn="ctr">
              <a:buNone/>
            </a:pPr>
            <a:endParaRPr lang="ru-RU" sz="2000" b="1" dirty="0" smtClean="0"/>
          </a:p>
          <a:p>
            <a:pPr algn="just">
              <a:lnSpc>
                <a:spcPct val="80000"/>
              </a:lnSpc>
              <a:buNone/>
            </a:pPr>
            <a:endParaRPr lang="en-US" altLang="ru-RU" sz="1800" dirty="0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6934200" cy="1196752"/>
          </a:xfrm>
          <a:solidFill>
            <a:schemeClr val="bg1"/>
          </a:solidFill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2000" b="1" dirty="0" smtClean="0"/>
              <a:t>Мониторинг </a:t>
            </a:r>
            <a:r>
              <a:rPr lang="ru-RU" sz="2000" b="1" dirty="0" smtClean="0"/>
              <a:t>процесса воспитания</a:t>
            </a:r>
            <a:endParaRPr lang="en-US" altLang="ru-RU" sz="2000" b="1" dirty="0" smtClean="0">
              <a:solidFill>
                <a:srgbClr val="4D4D4D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80728"/>
            <a:ext cx="6934200" cy="5400599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ru-RU" sz="1800" dirty="0" smtClean="0"/>
          </a:p>
          <a:p>
            <a:pPr lvl="0"/>
            <a:r>
              <a:rPr lang="ru-RU" sz="2000" dirty="0" smtClean="0"/>
              <a:t>оценка </a:t>
            </a:r>
            <a:r>
              <a:rPr lang="ru-RU" sz="2000" dirty="0" smtClean="0"/>
              <a:t>условий, созданных в образовательной организации для воспитания личности, </a:t>
            </a:r>
          </a:p>
          <a:p>
            <a:pPr lvl="0"/>
            <a:r>
              <a:rPr lang="ru-RU" sz="2000" dirty="0" smtClean="0"/>
              <a:t>оценка </a:t>
            </a:r>
            <a:r>
              <a:rPr lang="ru-RU" sz="2000" dirty="0" smtClean="0"/>
              <a:t>самого процесса воспитания, то есть качества педагогической деятельности по решению воспитательных задач и</a:t>
            </a:r>
          </a:p>
          <a:p>
            <a:pPr lvl="0"/>
            <a:r>
              <a:rPr lang="ru-RU" sz="2000" dirty="0" smtClean="0"/>
              <a:t>оценка </a:t>
            </a:r>
            <a:r>
              <a:rPr lang="ru-RU" sz="2000" dirty="0" smtClean="0"/>
              <a:t>результата воспитательной работы (то есть степени достижения планируемых результатов).</a:t>
            </a:r>
          </a:p>
          <a:p>
            <a:pPr algn="just">
              <a:lnSpc>
                <a:spcPct val="80000"/>
              </a:lnSpc>
              <a:buNone/>
            </a:pPr>
            <a:endParaRPr lang="en-US" altLang="ru-RU" sz="1800" dirty="0" smtClean="0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5F5F5F"/>
      </a:dk1>
      <a:lt1>
        <a:srgbClr val="FFFFFF"/>
      </a:lt1>
      <a:dk2>
        <a:srgbClr val="FFFFFF"/>
      </a:dk2>
      <a:lt2>
        <a:srgbClr val="820044"/>
      </a:lt2>
      <a:accent1>
        <a:srgbClr val="E70303"/>
      </a:accent1>
      <a:accent2>
        <a:srgbClr val="F96F1C"/>
      </a:accent2>
      <a:accent3>
        <a:srgbClr val="FFFFFF"/>
      </a:accent3>
      <a:accent4>
        <a:srgbClr val="505050"/>
      </a:accent4>
      <a:accent5>
        <a:srgbClr val="F1AAAA"/>
      </a:accent5>
      <a:accent6>
        <a:srgbClr val="E26418"/>
      </a:accent6>
      <a:hlink>
        <a:srgbClr val="BD0345"/>
      </a:hlink>
      <a:folHlink>
        <a:srgbClr val="660033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210</TotalTime>
  <Words>575</Words>
  <Application>Microsoft Office PowerPoint</Application>
  <PresentationFormat>Экран (4:3)</PresentationFormat>
  <Paragraphs>53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powerpoint-template</vt:lpstr>
      <vt:lpstr> Управление образования администрации г. Орска  Научно-методический центр управления образования администрации г. Орска </vt:lpstr>
      <vt:lpstr>  Новые векторы развития муниципальной системы дошкольного образования   </vt:lpstr>
      <vt:lpstr>Федеральный закон от 31 июля 2020 г. № 304-ФЗ “О внесении изменений в Федеральный закон «Об образовании в Российской Федерации» по вопросам воспитания обучающихся” (вступил в силу с 1 сентября 2020 года)</vt:lpstr>
      <vt:lpstr>Федеральный закон от 31 июля 2020 г. № 304-ФЗ “О внесении изменений в Федеральный закон «Об образовании в Российской Федерации» по вопросам воспитания обучающихся” (вступил в силу с 1 сентября 2020 года)</vt:lpstr>
      <vt:lpstr>Федеральный закон от 31 июля 2020 г. № 304-ФЗ “О внесении изменений в Федеральный закон «Об образовании в Российской Федерации» по вопросам воспитания обучающихся” (вступил в силу с 1 сентября 2020 года)</vt:lpstr>
      <vt:lpstr>Нормативные документы, регламентирующие деятельность ДОО в области воспитания</vt:lpstr>
      <vt:lpstr>Рабочая программа воспитания</vt:lpstr>
      <vt:lpstr> Компоненты воспитания </vt:lpstr>
      <vt:lpstr>Мониторинг процесса воспитания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</dc:creator>
  <cp:lastModifiedBy>Tana</cp:lastModifiedBy>
  <cp:revision>13</cp:revision>
  <dcterms:created xsi:type="dcterms:W3CDTF">2021-08-18T07:22:57Z</dcterms:created>
  <dcterms:modified xsi:type="dcterms:W3CDTF">2021-08-23T06:37:10Z</dcterms:modified>
</cp:coreProperties>
</file>