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79" r:id="rId4"/>
    <p:sldId id="280" r:id="rId5"/>
    <p:sldId id="282" r:id="rId6"/>
    <p:sldId id="283" r:id="rId7"/>
    <p:sldId id="294" r:id="rId8"/>
    <p:sldId id="319" r:id="rId9"/>
    <p:sldId id="286" r:id="rId10"/>
    <p:sldId id="281" r:id="rId11"/>
    <p:sldId id="318" r:id="rId12"/>
    <p:sldId id="303" r:id="rId13"/>
    <p:sldId id="308" r:id="rId14"/>
    <p:sldId id="304" r:id="rId15"/>
    <p:sldId id="295" r:id="rId16"/>
    <p:sldId id="296" r:id="rId17"/>
    <p:sldId id="310" r:id="rId18"/>
    <p:sldId id="291" r:id="rId19"/>
    <p:sldId id="285" r:id="rId20"/>
    <p:sldId id="287" r:id="rId21"/>
    <p:sldId id="315" r:id="rId22"/>
    <p:sldId id="293" r:id="rId23"/>
    <p:sldId id="313" r:id="rId24"/>
    <p:sldId id="317" r:id="rId25"/>
    <p:sldId id="309" r:id="rId26"/>
    <p:sldId id="307" r:id="rId27"/>
    <p:sldId id="316" r:id="rId28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1E20"/>
    <a:srgbClr val="4D4D4D"/>
    <a:srgbClr val="B92D14"/>
    <a:srgbClr val="35759D"/>
    <a:srgbClr val="35B19D"/>
    <a:srgbClr val="000000"/>
    <a:srgbClr val="E8E8E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80" autoAdjust="0"/>
    <p:restoredTop sz="95596" autoAdjust="0"/>
  </p:normalViewPr>
  <p:slideViewPr>
    <p:cSldViewPr>
      <p:cViewPr>
        <p:scale>
          <a:sx n="86" d="100"/>
          <a:sy n="86" d="100"/>
        </p:scale>
        <p:origin x="-123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13BF85-FD3C-4605-8F20-54D5D90FD3B1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C5BFB09-7C0D-4A8C-8289-5B5C159B1573}">
      <dgm:prSet phldrT="[Текст]" phldr="1"/>
      <dgm:spPr/>
      <dgm:t>
        <a:bodyPr/>
        <a:lstStyle/>
        <a:p>
          <a:endParaRPr lang="ru-RU"/>
        </a:p>
      </dgm:t>
    </dgm:pt>
    <dgm:pt modelId="{9F98566A-41DD-4CC9-BEB8-37E6E360970A}" type="parTrans" cxnId="{EA021F05-8F93-499B-9BC1-1A6B07F85456}">
      <dgm:prSet/>
      <dgm:spPr/>
      <dgm:t>
        <a:bodyPr/>
        <a:lstStyle/>
        <a:p>
          <a:endParaRPr lang="ru-RU"/>
        </a:p>
      </dgm:t>
    </dgm:pt>
    <dgm:pt modelId="{DF177546-A1A4-40DD-BC99-11F4FA3392B9}" type="sibTrans" cxnId="{EA021F05-8F93-499B-9BC1-1A6B07F85456}">
      <dgm:prSet/>
      <dgm:spPr/>
      <dgm:t>
        <a:bodyPr/>
        <a:lstStyle/>
        <a:p>
          <a:endParaRPr lang="ru-RU"/>
        </a:p>
      </dgm:t>
    </dgm:pt>
    <dgm:pt modelId="{5E976706-93A3-4624-BE2F-E48093F53712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Семья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3BE412-EC8C-48B8-B3F3-826208AA5FB8}" type="parTrans" cxnId="{532F9BD1-3FE5-4443-8476-5AE2AEBC21D0}">
      <dgm:prSet/>
      <dgm:spPr/>
      <dgm:t>
        <a:bodyPr/>
        <a:lstStyle/>
        <a:p>
          <a:endParaRPr lang="ru-RU"/>
        </a:p>
      </dgm:t>
    </dgm:pt>
    <dgm:pt modelId="{78A3F592-F036-4AAF-8FAE-EF0C4A7A6EFF}" type="sibTrans" cxnId="{532F9BD1-3FE5-4443-8476-5AE2AEBC21D0}">
      <dgm:prSet/>
      <dgm:spPr/>
      <dgm:t>
        <a:bodyPr/>
        <a:lstStyle/>
        <a:p>
          <a:endParaRPr lang="ru-RU"/>
        </a:p>
      </dgm:t>
    </dgm:pt>
    <dgm:pt modelId="{BDFEA902-F9FF-48EB-A687-E43FC46BD18C}">
      <dgm:prSet phldrT="[Текст]" phldr="1"/>
      <dgm:spPr/>
      <dgm:t>
        <a:bodyPr/>
        <a:lstStyle/>
        <a:p>
          <a:endParaRPr lang="ru-RU"/>
        </a:p>
      </dgm:t>
    </dgm:pt>
    <dgm:pt modelId="{05CB1D9B-3260-4206-BDF3-D5ECE2CBC1E7}" type="parTrans" cxnId="{C8E719C2-E87C-4470-9E47-35AD895CBD9B}">
      <dgm:prSet/>
      <dgm:spPr/>
      <dgm:t>
        <a:bodyPr/>
        <a:lstStyle/>
        <a:p>
          <a:endParaRPr lang="ru-RU"/>
        </a:p>
      </dgm:t>
    </dgm:pt>
    <dgm:pt modelId="{AE2F1738-368D-4B24-85D6-F67B14A8C585}" type="sibTrans" cxnId="{C8E719C2-E87C-4470-9E47-35AD895CBD9B}">
      <dgm:prSet/>
      <dgm:spPr/>
      <dgm:t>
        <a:bodyPr/>
        <a:lstStyle/>
        <a:p>
          <a:endParaRPr lang="ru-RU"/>
        </a:p>
      </dgm:t>
    </dgm:pt>
    <dgm:pt modelId="{492D4DC5-826A-4808-B8F2-FBF05CD543CD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Родная улица, район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414BF7-51A4-4C50-B4EA-A85FB1BC3210}" type="parTrans" cxnId="{12CEE6E7-6EDC-4BBF-8219-D16F58193A2C}">
      <dgm:prSet/>
      <dgm:spPr/>
      <dgm:t>
        <a:bodyPr/>
        <a:lstStyle/>
        <a:p>
          <a:endParaRPr lang="ru-RU"/>
        </a:p>
      </dgm:t>
    </dgm:pt>
    <dgm:pt modelId="{B0CB4298-BE14-4F1B-9767-555F3D5F9526}" type="sibTrans" cxnId="{12CEE6E7-6EDC-4BBF-8219-D16F58193A2C}">
      <dgm:prSet/>
      <dgm:spPr/>
      <dgm:t>
        <a:bodyPr/>
        <a:lstStyle/>
        <a:p>
          <a:endParaRPr lang="ru-RU"/>
        </a:p>
      </dgm:t>
    </dgm:pt>
    <dgm:pt modelId="{6160FE00-D099-4D3F-8F11-AC8682E26F52}">
      <dgm:prSet phldrT="[Текст]" phldr="1"/>
      <dgm:spPr/>
      <dgm:t>
        <a:bodyPr/>
        <a:lstStyle/>
        <a:p>
          <a:endParaRPr lang="ru-RU"/>
        </a:p>
      </dgm:t>
    </dgm:pt>
    <dgm:pt modelId="{18EF2A50-FEDC-4BDC-9F2C-8EA7AD75923B}" type="parTrans" cxnId="{C0A682C3-9E1D-4697-B812-1530506AED1B}">
      <dgm:prSet/>
      <dgm:spPr/>
      <dgm:t>
        <a:bodyPr/>
        <a:lstStyle/>
        <a:p>
          <a:endParaRPr lang="ru-RU"/>
        </a:p>
      </dgm:t>
    </dgm:pt>
    <dgm:pt modelId="{962E3A68-40EA-4A95-8E87-484168A39B87}" type="sibTrans" cxnId="{C0A682C3-9E1D-4697-B812-1530506AED1B}">
      <dgm:prSet/>
      <dgm:spPr/>
      <dgm:t>
        <a:bodyPr/>
        <a:lstStyle/>
        <a:p>
          <a:endParaRPr lang="ru-RU"/>
        </a:p>
      </dgm:t>
    </dgm:pt>
    <dgm:pt modelId="{33B27059-81D6-4645-934E-5C646D4D5114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Культура, традиции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5C2A22-3612-4887-BFF8-D9FDE59B1477}" type="parTrans" cxnId="{5FEA625F-D872-45FD-8F1D-2AAC0CFDD844}">
      <dgm:prSet/>
      <dgm:spPr/>
      <dgm:t>
        <a:bodyPr/>
        <a:lstStyle/>
        <a:p>
          <a:endParaRPr lang="ru-RU"/>
        </a:p>
      </dgm:t>
    </dgm:pt>
    <dgm:pt modelId="{5E418281-2B5C-4C81-96DF-636AB608C4CE}" type="sibTrans" cxnId="{5FEA625F-D872-45FD-8F1D-2AAC0CFDD844}">
      <dgm:prSet/>
      <dgm:spPr/>
      <dgm:t>
        <a:bodyPr/>
        <a:lstStyle/>
        <a:p>
          <a:endParaRPr lang="ru-RU"/>
        </a:p>
      </dgm:t>
    </dgm:pt>
    <dgm:pt modelId="{C612233B-DD31-4233-BB9A-460850B7DB32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Детский сад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6E4D7E-A861-494A-91F2-199930C47092}" type="parTrans" cxnId="{AF6E829C-5D3A-406B-A8E4-A9070D52D020}">
      <dgm:prSet/>
      <dgm:spPr/>
      <dgm:t>
        <a:bodyPr/>
        <a:lstStyle/>
        <a:p>
          <a:endParaRPr lang="ru-RU"/>
        </a:p>
      </dgm:t>
    </dgm:pt>
    <dgm:pt modelId="{2FB23CD7-FF4E-44E5-8AF7-DEA225422958}" type="sibTrans" cxnId="{AF6E829C-5D3A-406B-A8E4-A9070D52D020}">
      <dgm:prSet/>
      <dgm:spPr/>
      <dgm:t>
        <a:bodyPr/>
        <a:lstStyle/>
        <a:p>
          <a:endParaRPr lang="ru-RU"/>
        </a:p>
      </dgm:t>
    </dgm:pt>
    <dgm:pt modelId="{DBF4F688-8105-4E27-BF4E-A1E4BA1573E8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Родной город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365414-4503-4B5D-91C3-42A25D6C29BF}" type="parTrans" cxnId="{309507D3-E3E1-4109-9248-BA163282D20E}">
      <dgm:prSet/>
      <dgm:spPr/>
      <dgm:t>
        <a:bodyPr/>
        <a:lstStyle/>
        <a:p>
          <a:endParaRPr lang="ru-RU"/>
        </a:p>
      </dgm:t>
    </dgm:pt>
    <dgm:pt modelId="{07B470FD-F723-4944-9395-6345682C670B}" type="sibTrans" cxnId="{309507D3-E3E1-4109-9248-BA163282D20E}">
      <dgm:prSet/>
      <dgm:spPr/>
      <dgm:t>
        <a:bodyPr/>
        <a:lstStyle/>
        <a:p>
          <a:endParaRPr lang="ru-RU"/>
        </a:p>
      </dgm:t>
    </dgm:pt>
    <dgm:pt modelId="{3C674524-0C03-4A65-8C3A-C57AD7044C04}">
      <dgm:prSet/>
      <dgm:spPr/>
      <dgm:t>
        <a:bodyPr/>
        <a:lstStyle/>
        <a:p>
          <a:endParaRPr lang="ru-RU"/>
        </a:p>
      </dgm:t>
    </dgm:pt>
    <dgm:pt modelId="{4A9960DC-43C4-493F-9064-E19D41C9AB82}" type="parTrans" cxnId="{B717EBAF-093E-4B1F-90B0-173CB4A34196}">
      <dgm:prSet/>
      <dgm:spPr/>
      <dgm:t>
        <a:bodyPr/>
        <a:lstStyle/>
        <a:p>
          <a:endParaRPr lang="ru-RU"/>
        </a:p>
      </dgm:t>
    </dgm:pt>
    <dgm:pt modelId="{64D91F17-489C-41F6-9AF7-B96B36B86904}" type="sibTrans" cxnId="{B717EBAF-093E-4B1F-90B0-173CB4A34196}">
      <dgm:prSet/>
      <dgm:spPr/>
      <dgm:t>
        <a:bodyPr/>
        <a:lstStyle/>
        <a:p>
          <a:endParaRPr lang="ru-RU"/>
        </a:p>
      </dgm:t>
    </dgm:pt>
    <dgm:pt modelId="{8EECD23D-7325-4C41-A803-26190EBDAD92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Защитники Отечества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98E71F-DED9-47D7-921E-D21400B3B883}" type="parTrans" cxnId="{E85DA23F-D150-495F-B8BE-A4901CBD9EFA}">
      <dgm:prSet/>
      <dgm:spPr/>
      <dgm:t>
        <a:bodyPr/>
        <a:lstStyle/>
        <a:p>
          <a:endParaRPr lang="ru-RU"/>
        </a:p>
      </dgm:t>
    </dgm:pt>
    <dgm:pt modelId="{433062F0-0FD5-472C-A1CE-E81B203DDC19}" type="sibTrans" cxnId="{E85DA23F-D150-495F-B8BE-A4901CBD9EFA}">
      <dgm:prSet/>
      <dgm:spPr/>
      <dgm:t>
        <a:bodyPr/>
        <a:lstStyle/>
        <a:p>
          <a:endParaRPr lang="ru-RU"/>
        </a:p>
      </dgm:t>
    </dgm:pt>
    <dgm:pt modelId="{B030AFE8-0E3E-4EF8-8D87-D7693A8036A9}">
      <dgm:prSet/>
      <dgm:spPr/>
      <dgm:t>
        <a:bodyPr/>
        <a:lstStyle/>
        <a:p>
          <a:endParaRPr lang="ru-RU"/>
        </a:p>
      </dgm:t>
    </dgm:pt>
    <dgm:pt modelId="{329A934D-F1FB-4652-ADEE-2D020C52006B}" type="parTrans" cxnId="{AFC919B7-9289-4036-9F23-F3DFF09A667B}">
      <dgm:prSet/>
      <dgm:spPr/>
      <dgm:t>
        <a:bodyPr/>
        <a:lstStyle/>
        <a:p>
          <a:endParaRPr lang="ru-RU"/>
        </a:p>
      </dgm:t>
    </dgm:pt>
    <dgm:pt modelId="{962ED15D-EB6E-4B0E-92D6-48B2D9F21DAE}" type="sibTrans" cxnId="{AFC919B7-9289-4036-9F23-F3DFF09A667B}">
      <dgm:prSet/>
      <dgm:spPr/>
      <dgm:t>
        <a:bodyPr/>
        <a:lstStyle/>
        <a:p>
          <a:endParaRPr lang="ru-RU"/>
        </a:p>
      </dgm:t>
    </dgm:pt>
    <dgm:pt modelId="{09A1339A-C405-4520-A0E0-8B71F8D0E122}">
      <dgm:prSet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Страна, столица, символика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674BEA-A09D-436B-96E5-4334668C9029}" type="parTrans" cxnId="{8DF7BCD9-2269-4336-9F7D-3CF3E23F27E8}">
      <dgm:prSet/>
      <dgm:spPr/>
      <dgm:t>
        <a:bodyPr/>
        <a:lstStyle/>
        <a:p>
          <a:endParaRPr lang="ru-RU"/>
        </a:p>
      </dgm:t>
    </dgm:pt>
    <dgm:pt modelId="{03864715-BAA4-4A17-9E1E-6154188E3070}" type="sibTrans" cxnId="{8DF7BCD9-2269-4336-9F7D-3CF3E23F27E8}">
      <dgm:prSet/>
      <dgm:spPr/>
      <dgm:t>
        <a:bodyPr/>
        <a:lstStyle/>
        <a:p>
          <a:endParaRPr lang="ru-RU"/>
        </a:p>
      </dgm:t>
    </dgm:pt>
    <dgm:pt modelId="{1A10A7B2-62D6-47FE-BE20-0E255D35E29A}" type="pres">
      <dgm:prSet presAssocID="{7013BF85-FD3C-4605-8F20-54D5D90FD3B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418D83-732C-473B-905F-1B5A81510D1E}" type="pres">
      <dgm:prSet presAssocID="{AC5BFB09-7C0D-4A8C-8289-5B5C159B1573}" presName="composite" presStyleCnt="0"/>
      <dgm:spPr/>
    </dgm:pt>
    <dgm:pt modelId="{929776B0-7D69-450B-A1D9-3EF2B72CF5E6}" type="pres">
      <dgm:prSet presAssocID="{AC5BFB09-7C0D-4A8C-8289-5B5C159B1573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3897D2-124F-48BA-8883-DDE6901F79E5}" type="pres">
      <dgm:prSet presAssocID="{AC5BFB09-7C0D-4A8C-8289-5B5C159B1573}" presName="descendantText" presStyleLbl="alignAcc1" presStyleIdx="0" presStyleCnt="5" custScaleY="970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8D5A8F-9E48-44DF-95E2-7EDEE1F2DCCF}" type="pres">
      <dgm:prSet presAssocID="{DF177546-A1A4-40DD-BC99-11F4FA3392B9}" presName="sp" presStyleCnt="0"/>
      <dgm:spPr/>
    </dgm:pt>
    <dgm:pt modelId="{88DBBE67-6F24-4F4E-8EDA-1657F19BE74B}" type="pres">
      <dgm:prSet presAssocID="{BDFEA902-F9FF-48EB-A687-E43FC46BD18C}" presName="composite" presStyleCnt="0"/>
      <dgm:spPr/>
    </dgm:pt>
    <dgm:pt modelId="{68D0B9ED-037E-440B-8C7B-E809630A2284}" type="pres">
      <dgm:prSet presAssocID="{BDFEA902-F9FF-48EB-A687-E43FC46BD18C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7E583B-1DEB-4C5D-8D5F-20C6F7E829B2}" type="pres">
      <dgm:prSet presAssocID="{BDFEA902-F9FF-48EB-A687-E43FC46BD18C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B87880-BE08-4DE8-BD2B-81DB9B114494}" type="pres">
      <dgm:prSet presAssocID="{AE2F1738-368D-4B24-85D6-F67B14A8C585}" presName="sp" presStyleCnt="0"/>
      <dgm:spPr/>
    </dgm:pt>
    <dgm:pt modelId="{FB0A8DBD-965D-484F-80D5-215A6718B423}" type="pres">
      <dgm:prSet presAssocID="{6160FE00-D099-4D3F-8F11-AC8682E26F52}" presName="composite" presStyleCnt="0"/>
      <dgm:spPr/>
    </dgm:pt>
    <dgm:pt modelId="{A84A5CE8-9AC2-422D-B2CC-B08AD1F2F797}" type="pres">
      <dgm:prSet presAssocID="{6160FE00-D099-4D3F-8F11-AC8682E26F52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A4FAA2-0E62-4A9E-8ACE-001CE8EC9A0A}" type="pres">
      <dgm:prSet presAssocID="{6160FE00-D099-4D3F-8F11-AC8682E26F52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196AA4-C9B7-487C-9C69-231076127E21}" type="pres">
      <dgm:prSet presAssocID="{962E3A68-40EA-4A95-8E87-484168A39B87}" presName="sp" presStyleCnt="0"/>
      <dgm:spPr/>
    </dgm:pt>
    <dgm:pt modelId="{9B997AC5-87C8-4E63-BE98-2400D06A1660}" type="pres">
      <dgm:prSet presAssocID="{3C674524-0C03-4A65-8C3A-C57AD7044C04}" presName="composite" presStyleCnt="0"/>
      <dgm:spPr/>
    </dgm:pt>
    <dgm:pt modelId="{8183ACA7-AADB-409B-935B-95A0EE5F55BF}" type="pres">
      <dgm:prSet presAssocID="{3C674524-0C03-4A65-8C3A-C57AD7044C04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7AB2BA-99AA-43FD-B253-294D93AA37BA}" type="pres">
      <dgm:prSet presAssocID="{3C674524-0C03-4A65-8C3A-C57AD7044C04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59DAAD-4732-48E2-BC84-F65C7D4F8383}" type="pres">
      <dgm:prSet presAssocID="{64D91F17-489C-41F6-9AF7-B96B36B86904}" presName="sp" presStyleCnt="0"/>
      <dgm:spPr/>
    </dgm:pt>
    <dgm:pt modelId="{04E28E1B-9FBA-4B05-8553-732BE5558350}" type="pres">
      <dgm:prSet presAssocID="{B030AFE8-0E3E-4EF8-8D87-D7693A8036A9}" presName="composite" presStyleCnt="0"/>
      <dgm:spPr/>
    </dgm:pt>
    <dgm:pt modelId="{7754067E-EA95-4FC0-86C6-C4198712759F}" type="pres">
      <dgm:prSet presAssocID="{B030AFE8-0E3E-4EF8-8D87-D7693A8036A9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DCE3C3-7AFF-4550-A7F1-3503B832CEED}" type="pres">
      <dgm:prSet presAssocID="{B030AFE8-0E3E-4EF8-8D87-D7693A8036A9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7D2959-0372-4D64-94A3-EFA37C86B1B3}" type="presOf" srcId="{B030AFE8-0E3E-4EF8-8D87-D7693A8036A9}" destId="{7754067E-EA95-4FC0-86C6-C4198712759F}" srcOrd="0" destOrd="0" presId="urn:microsoft.com/office/officeart/2005/8/layout/chevron2"/>
    <dgm:cxn modelId="{E7981171-A15D-46A3-9DB8-7C64CA34DE94}" type="presOf" srcId="{09A1339A-C405-4520-A0E0-8B71F8D0E122}" destId="{96DCE3C3-7AFF-4550-A7F1-3503B832CEED}" srcOrd="0" destOrd="0" presId="urn:microsoft.com/office/officeart/2005/8/layout/chevron2"/>
    <dgm:cxn modelId="{EA021F05-8F93-499B-9BC1-1A6B07F85456}" srcId="{7013BF85-FD3C-4605-8F20-54D5D90FD3B1}" destId="{AC5BFB09-7C0D-4A8C-8289-5B5C159B1573}" srcOrd="0" destOrd="0" parTransId="{9F98566A-41DD-4CC9-BEB8-37E6E360970A}" sibTransId="{DF177546-A1A4-40DD-BC99-11F4FA3392B9}"/>
    <dgm:cxn modelId="{5FEA625F-D872-45FD-8F1D-2AAC0CFDD844}" srcId="{6160FE00-D099-4D3F-8F11-AC8682E26F52}" destId="{33B27059-81D6-4645-934E-5C646D4D5114}" srcOrd="0" destOrd="0" parTransId="{155C2A22-3612-4887-BFF8-D9FDE59B1477}" sibTransId="{5E418281-2B5C-4C81-96DF-636AB608C4CE}"/>
    <dgm:cxn modelId="{C0A682C3-9E1D-4697-B812-1530506AED1B}" srcId="{7013BF85-FD3C-4605-8F20-54D5D90FD3B1}" destId="{6160FE00-D099-4D3F-8F11-AC8682E26F52}" srcOrd="2" destOrd="0" parTransId="{18EF2A50-FEDC-4BDC-9F2C-8EA7AD75923B}" sibTransId="{962E3A68-40EA-4A95-8E87-484168A39B87}"/>
    <dgm:cxn modelId="{DCF3A9AD-74DE-416E-8E01-F1A51C0C2848}" type="presOf" srcId="{BDFEA902-F9FF-48EB-A687-E43FC46BD18C}" destId="{68D0B9ED-037E-440B-8C7B-E809630A2284}" srcOrd="0" destOrd="0" presId="urn:microsoft.com/office/officeart/2005/8/layout/chevron2"/>
    <dgm:cxn modelId="{A8D85044-866C-4B98-85A0-05C39DC018B9}" type="presOf" srcId="{7013BF85-FD3C-4605-8F20-54D5D90FD3B1}" destId="{1A10A7B2-62D6-47FE-BE20-0E255D35E29A}" srcOrd="0" destOrd="0" presId="urn:microsoft.com/office/officeart/2005/8/layout/chevron2"/>
    <dgm:cxn modelId="{47DB62D0-61EE-4842-89A9-DADB28118DE5}" type="presOf" srcId="{492D4DC5-826A-4808-B8F2-FBF05CD543CD}" destId="{647E583B-1DEB-4C5D-8D5F-20C6F7E829B2}" srcOrd="0" destOrd="0" presId="urn:microsoft.com/office/officeart/2005/8/layout/chevron2"/>
    <dgm:cxn modelId="{12CEE6E7-6EDC-4BBF-8219-D16F58193A2C}" srcId="{BDFEA902-F9FF-48EB-A687-E43FC46BD18C}" destId="{492D4DC5-826A-4808-B8F2-FBF05CD543CD}" srcOrd="0" destOrd="0" parTransId="{F9414BF7-51A4-4C50-B4EA-A85FB1BC3210}" sibTransId="{B0CB4298-BE14-4F1B-9767-555F3D5F9526}"/>
    <dgm:cxn modelId="{B717EBAF-093E-4B1F-90B0-173CB4A34196}" srcId="{7013BF85-FD3C-4605-8F20-54D5D90FD3B1}" destId="{3C674524-0C03-4A65-8C3A-C57AD7044C04}" srcOrd="3" destOrd="0" parTransId="{4A9960DC-43C4-493F-9064-E19D41C9AB82}" sibTransId="{64D91F17-489C-41F6-9AF7-B96B36B86904}"/>
    <dgm:cxn modelId="{899143EE-5227-4AB4-9447-AA95750FA4F1}" type="presOf" srcId="{AC5BFB09-7C0D-4A8C-8289-5B5C159B1573}" destId="{929776B0-7D69-450B-A1D9-3EF2B72CF5E6}" srcOrd="0" destOrd="0" presId="urn:microsoft.com/office/officeart/2005/8/layout/chevron2"/>
    <dgm:cxn modelId="{73E102AE-CE57-4500-9DBE-BADCA91ECB9E}" type="presOf" srcId="{6160FE00-D099-4D3F-8F11-AC8682E26F52}" destId="{A84A5CE8-9AC2-422D-B2CC-B08AD1F2F797}" srcOrd="0" destOrd="0" presId="urn:microsoft.com/office/officeart/2005/8/layout/chevron2"/>
    <dgm:cxn modelId="{A1BC2506-048F-45C9-9AF9-D1C78748886C}" type="presOf" srcId="{5E976706-93A3-4624-BE2F-E48093F53712}" destId="{BA3897D2-124F-48BA-8883-DDE6901F79E5}" srcOrd="0" destOrd="0" presId="urn:microsoft.com/office/officeart/2005/8/layout/chevron2"/>
    <dgm:cxn modelId="{C8E719C2-E87C-4470-9E47-35AD895CBD9B}" srcId="{7013BF85-FD3C-4605-8F20-54D5D90FD3B1}" destId="{BDFEA902-F9FF-48EB-A687-E43FC46BD18C}" srcOrd="1" destOrd="0" parTransId="{05CB1D9B-3260-4206-BDF3-D5ECE2CBC1E7}" sibTransId="{AE2F1738-368D-4B24-85D6-F67B14A8C585}"/>
    <dgm:cxn modelId="{E85DA23F-D150-495F-B8BE-A4901CBD9EFA}" srcId="{3C674524-0C03-4A65-8C3A-C57AD7044C04}" destId="{8EECD23D-7325-4C41-A803-26190EBDAD92}" srcOrd="0" destOrd="0" parTransId="{B198E71F-DED9-47D7-921E-D21400B3B883}" sibTransId="{433062F0-0FD5-472C-A1CE-E81B203DDC19}"/>
    <dgm:cxn modelId="{8DF7BCD9-2269-4336-9F7D-3CF3E23F27E8}" srcId="{B030AFE8-0E3E-4EF8-8D87-D7693A8036A9}" destId="{09A1339A-C405-4520-A0E0-8B71F8D0E122}" srcOrd="0" destOrd="0" parTransId="{09674BEA-A09D-436B-96E5-4334668C9029}" sibTransId="{03864715-BAA4-4A17-9E1E-6154188E3070}"/>
    <dgm:cxn modelId="{0FEBA366-D474-41F5-8A7F-EE42C706EFF0}" type="presOf" srcId="{8EECD23D-7325-4C41-A803-26190EBDAD92}" destId="{AE7AB2BA-99AA-43FD-B253-294D93AA37BA}" srcOrd="0" destOrd="0" presId="urn:microsoft.com/office/officeart/2005/8/layout/chevron2"/>
    <dgm:cxn modelId="{309507D3-E3E1-4109-9248-BA163282D20E}" srcId="{BDFEA902-F9FF-48EB-A687-E43FC46BD18C}" destId="{DBF4F688-8105-4E27-BF4E-A1E4BA1573E8}" srcOrd="1" destOrd="0" parTransId="{1B365414-4503-4B5D-91C3-42A25D6C29BF}" sibTransId="{07B470FD-F723-4944-9395-6345682C670B}"/>
    <dgm:cxn modelId="{81CE3174-7EB0-4884-B265-D86BA2F2815A}" type="presOf" srcId="{3C674524-0C03-4A65-8C3A-C57AD7044C04}" destId="{8183ACA7-AADB-409B-935B-95A0EE5F55BF}" srcOrd="0" destOrd="0" presId="urn:microsoft.com/office/officeart/2005/8/layout/chevron2"/>
    <dgm:cxn modelId="{98CD194B-C806-4089-B7F3-340937DBB843}" type="presOf" srcId="{DBF4F688-8105-4E27-BF4E-A1E4BA1573E8}" destId="{647E583B-1DEB-4C5D-8D5F-20C6F7E829B2}" srcOrd="0" destOrd="1" presId="urn:microsoft.com/office/officeart/2005/8/layout/chevron2"/>
    <dgm:cxn modelId="{E048A67C-9773-4038-BCC6-042989634445}" type="presOf" srcId="{33B27059-81D6-4645-934E-5C646D4D5114}" destId="{BDA4FAA2-0E62-4A9E-8ACE-001CE8EC9A0A}" srcOrd="0" destOrd="0" presId="urn:microsoft.com/office/officeart/2005/8/layout/chevron2"/>
    <dgm:cxn modelId="{AFC919B7-9289-4036-9F23-F3DFF09A667B}" srcId="{7013BF85-FD3C-4605-8F20-54D5D90FD3B1}" destId="{B030AFE8-0E3E-4EF8-8D87-D7693A8036A9}" srcOrd="4" destOrd="0" parTransId="{329A934D-F1FB-4652-ADEE-2D020C52006B}" sibTransId="{962ED15D-EB6E-4B0E-92D6-48B2D9F21DAE}"/>
    <dgm:cxn modelId="{0808D43A-3EBB-46AB-80E6-FA36A6427156}" type="presOf" srcId="{C612233B-DD31-4233-BB9A-460850B7DB32}" destId="{BA3897D2-124F-48BA-8883-DDE6901F79E5}" srcOrd="0" destOrd="1" presId="urn:microsoft.com/office/officeart/2005/8/layout/chevron2"/>
    <dgm:cxn modelId="{AF6E829C-5D3A-406B-A8E4-A9070D52D020}" srcId="{AC5BFB09-7C0D-4A8C-8289-5B5C159B1573}" destId="{C612233B-DD31-4233-BB9A-460850B7DB32}" srcOrd="1" destOrd="0" parTransId="{EB6E4D7E-A861-494A-91F2-199930C47092}" sibTransId="{2FB23CD7-FF4E-44E5-8AF7-DEA225422958}"/>
    <dgm:cxn modelId="{532F9BD1-3FE5-4443-8476-5AE2AEBC21D0}" srcId="{AC5BFB09-7C0D-4A8C-8289-5B5C159B1573}" destId="{5E976706-93A3-4624-BE2F-E48093F53712}" srcOrd="0" destOrd="0" parTransId="{ED3BE412-EC8C-48B8-B3F3-826208AA5FB8}" sibTransId="{78A3F592-F036-4AAF-8FAE-EF0C4A7A6EFF}"/>
    <dgm:cxn modelId="{ECF4AFB6-E5EF-444E-9FC8-334B107122C1}" type="presParOf" srcId="{1A10A7B2-62D6-47FE-BE20-0E255D35E29A}" destId="{8D418D83-732C-473B-905F-1B5A81510D1E}" srcOrd="0" destOrd="0" presId="urn:microsoft.com/office/officeart/2005/8/layout/chevron2"/>
    <dgm:cxn modelId="{01296FF8-0E8A-40D6-B7E4-A5C6F1654975}" type="presParOf" srcId="{8D418D83-732C-473B-905F-1B5A81510D1E}" destId="{929776B0-7D69-450B-A1D9-3EF2B72CF5E6}" srcOrd="0" destOrd="0" presId="urn:microsoft.com/office/officeart/2005/8/layout/chevron2"/>
    <dgm:cxn modelId="{54E7F264-247D-412A-9957-C931F8961844}" type="presParOf" srcId="{8D418D83-732C-473B-905F-1B5A81510D1E}" destId="{BA3897D2-124F-48BA-8883-DDE6901F79E5}" srcOrd="1" destOrd="0" presId="urn:microsoft.com/office/officeart/2005/8/layout/chevron2"/>
    <dgm:cxn modelId="{D73FC51B-BB15-4AE2-BFAD-2A79691CDE81}" type="presParOf" srcId="{1A10A7B2-62D6-47FE-BE20-0E255D35E29A}" destId="{468D5A8F-9E48-44DF-95E2-7EDEE1F2DCCF}" srcOrd="1" destOrd="0" presId="urn:microsoft.com/office/officeart/2005/8/layout/chevron2"/>
    <dgm:cxn modelId="{8DD68186-56DA-4FB8-82B0-F1E3FD7E5F31}" type="presParOf" srcId="{1A10A7B2-62D6-47FE-BE20-0E255D35E29A}" destId="{88DBBE67-6F24-4F4E-8EDA-1657F19BE74B}" srcOrd="2" destOrd="0" presId="urn:microsoft.com/office/officeart/2005/8/layout/chevron2"/>
    <dgm:cxn modelId="{7577A75D-FDEA-4C5B-9A39-9DBFD242A3C2}" type="presParOf" srcId="{88DBBE67-6F24-4F4E-8EDA-1657F19BE74B}" destId="{68D0B9ED-037E-440B-8C7B-E809630A2284}" srcOrd="0" destOrd="0" presId="urn:microsoft.com/office/officeart/2005/8/layout/chevron2"/>
    <dgm:cxn modelId="{07C75D1E-6E6E-4387-A406-8E00694ECA6D}" type="presParOf" srcId="{88DBBE67-6F24-4F4E-8EDA-1657F19BE74B}" destId="{647E583B-1DEB-4C5D-8D5F-20C6F7E829B2}" srcOrd="1" destOrd="0" presId="urn:microsoft.com/office/officeart/2005/8/layout/chevron2"/>
    <dgm:cxn modelId="{3EBC33FE-F154-4ABF-A9F8-BCAFB546BB42}" type="presParOf" srcId="{1A10A7B2-62D6-47FE-BE20-0E255D35E29A}" destId="{36B87880-BE08-4DE8-BD2B-81DB9B114494}" srcOrd="3" destOrd="0" presId="urn:microsoft.com/office/officeart/2005/8/layout/chevron2"/>
    <dgm:cxn modelId="{72591D43-2207-45AD-8DCC-67B9B9528666}" type="presParOf" srcId="{1A10A7B2-62D6-47FE-BE20-0E255D35E29A}" destId="{FB0A8DBD-965D-484F-80D5-215A6718B423}" srcOrd="4" destOrd="0" presId="urn:microsoft.com/office/officeart/2005/8/layout/chevron2"/>
    <dgm:cxn modelId="{AE430BC3-346D-4BD5-BA10-3CDBE60700D6}" type="presParOf" srcId="{FB0A8DBD-965D-484F-80D5-215A6718B423}" destId="{A84A5CE8-9AC2-422D-B2CC-B08AD1F2F797}" srcOrd="0" destOrd="0" presId="urn:microsoft.com/office/officeart/2005/8/layout/chevron2"/>
    <dgm:cxn modelId="{EA28B2F4-D798-403A-93C4-8708F322C8C9}" type="presParOf" srcId="{FB0A8DBD-965D-484F-80D5-215A6718B423}" destId="{BDA4FAA2-0E62-4A9E-8ACE-001CE8EC9A0A}" srcOrd="1" destOrd="0" presId="urn:microsoft.com/office/officeart/2005/8/layout/chevron2"/>
    <dgm:cxn modelId="{8D6EF618-4317-4B3B-A134-D58D7B3C180C}" type="presParOf" srcId="{1A10A7B2-62D6-47FE-BE20-0E255D35E29A}" destId="{51196AA4-C9B7-487C-9C69-231076127E21}" srcOrd="5" destOrd="0" presId="urn:microsoft.com/office/officeart/2005/8/layout/chevron2"/>
    <dgm:cxn modelId="{75CE66A7-DF75-4469-8DA6-09C0A1F3A384}" type="presParOf" srcId="{1A10A7B2-62D6-47FE-BE20-0E255D35E29A}" destId="{9B997AC5-87C8-4E63-BE98-2400D06A1660}" srcOrd="6" destOrd="0" presId="urn:microsoft.com/office/officeart/2005/8/layout/chevron2"/>
    <dgm:cxn modelId="{B7041A3B-E304-49EF-BBDE-62A75EF542A2}" type="presParOf" srcId="{9B997AC5-87C8-4E63-BE98-2400D06A1660}" destId="{8183ACA7-AADB-409B-935B-95A0EE5F55BF}" srcOrd="0" destOrd="0" presId="urn:microsoft.com/office/officeart/2005/8/layout/chevron2"/>
    <dgm:cxn modelId="{B6D83DE2-98E5-4F53-A97C-D2B9BA4BAEDD}" type="presParOf" srcId="{9B997AC5-87C8-4E63-BE98-2400D06A1660}" destId="{AE7AB2BA-99AA-43FD-B253-294D93AA37BA}" srcOrd="1" destOrd="0" presId="urn:microsoft.com/office/officeart/2005/8/layout/chevron2"/>
    <dgm:cxn modelId="{5A96F79E-E73B-4D80-9408-A7B4D2EE6B55}" type="presParOf" srcId="{1A10A7B2-62D6-47FE-BE20-0E255D35E29A}" destId="{1B59DAAD-4732-48E2-BC84-F65C7D4F8383}" srcOrd="7" destOrd="0" presId="urn:microsoft.com/office/officeart/2005/8/layout/chevron2"/>
    <dgm:cxn modelId="{9139D948-1A67-4E86-AEFF-C9F75D797A16}" type="presParOf" srcId="{1A10A7B2-62D6-47FE-BE20-0E255D35E29A}" destId="{04E28E1B-9FBA-4B05-8553-732BE5558350}" srcOrd="8" destOrd="0" presId="urn:microsoft.com/office/officeart/2005/8/layout/chevron2"/>
    <dgm:cxn modelId="{DE789484-F2DF-461D-A752-02E4BC3357EB}" type="presParOf" srcId="{04E28E1B-9FBA-4B05-8553-732BE5558350}" destId="{7754067E-EA95-4FC0-86C6-C4198712759F}" srcOrd="0" destOrd="0" presId="urn:microsoft.com/office/officeart/2005/8/layout/chevron2"/>
    <dgm:cxn modelId="{F263EF5C-25C7-4203-BFC9-2795156C5A97}" type="presParOf" srcId="{04E28E1B-9FBA-4B05-8553-732BE5558350}" destId="{96DCE3C3-7AFF-4550-A7F1-3503B832CEE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9776B0-7D69-450B-A1D9-3EF2B72CF5E6}">
      <dsp:nvSpPr>
        <dsp:cNvPr id="0" name=""/>
        <dsp:cNvSpPr/>
      </dsp:nvSpPr>
      <dsp:spPr>
        <a:xfrm rot="5400000">
          <a:off x="-158835" y="158995"/>
          <a:ext cx="1058900" cy="74123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-5400000">
        <a:off x="0" y="370775"/>
        <a:ext cx="741230" cy="317670"/>
      </dsp:txXfrm>
    </dsp:sp>
    <dsp:sp modelId="{BA3897D2-124F-48BA-8883-DDE6901F79E5}">
      <dsp:nvSpPr>
        <dsp:cNvPr id="0" name=""/>
        <dsp:cNvSpPr/>
      </dsp:nvSpPr>
      <dsp:spPr>
        <a:xfrm rot="5400000">
          <a:off x="2376791" y="-1625341"/>
          <a:ext cx="668166" cy="39392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Семья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Детский сад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741230" y="42837"/>
        <a:ext cx="3906672" cy="602932"/>
      </dsp:txXfrm>
    </dsp:sp>
    <dsp:sp modelId="{68D0B9ED-037E-440B-8C7B-E809630A2284}">
      <dsp:nvSpPr>
        <dsp:cNvPr id="0" name=""/>
        <dsp:cNvSpPr/>
      </dsp:nvSpPr>
      <dsp:spPr>
        <a:xfrm rot="5400000">
          <a:off x="-158835" y="1100324"/>
          <a:ext cx="1058900" cy="74123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-5400000">
        <a:off x="0" y="1312104"/>
        <a:ext cx="741230" cy="317670"/>
      </dsp:txXfrm>
    </dsp:sp>
    <dsp:sp modelId="{647E583B-1DEB-4C5D-8D5F-20C6F7E829B2}">
      <dsp:nvSpPr>
        <dsp:cNvPr id="0" name=""/>
        <dsp:cNvSpPr/>
      </dsp:nvSpPr>
      <dsp:spPr>
        <a:xfrm rot="5400000">
          <a:off x="2366732" y="-684012"/>
          <a:ext cx="688285" cy="39392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Родная улица, район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Родной город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741231" y="975088"/>
        <a:ext cx="3905690" cy="621087"/>
      </dsp:txXfrm>
    </dsp:sp>
    <dsp:sp modelId="{A84A5CE8-9AC2-422D-B2CC-B08AD1F2F797}">
      <dsp:nvSpPr>
        <dsp:cNvPr id="0" name=""/>
        <dsp:cNvSpPr/>
      </dsp:nvSpPr>
      <dsp:spPr>
        <a:xfrm rot="5400000">
          <a:off x="-158835" y="2041652"/>
          <a:ext cx="1058900" cy="74123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-5400000">
        <a:off x="0" y="2253432"/>
        <a:ext cx="741230" cy="317670"/>
      </dsp:txXfrm>
    </dsp:sp>
    <dsp:sp modelId="{BDA4FAA2-0E62-4A9E-8ACE-001CE8EC9A0A}">
      <dsp:nvSpPr>
        <dsp:cNvPr id="0" name=""/>
        <dsp:cNvSpPr/>
      </dsp:nvSpPr>
      <dsp:spPr>
        <a:xfrm rot="5400000">
          <a:off x="2366732" y="257315"/>
          <a:ext cx="688285" cy="39392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Культура, традиции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741231" y="1916416"/>
        <a:ext cx="3905690" cy="621087"/>
      </dsp:txXfrm>
    </dsp:sp>
    <dsp:sp modelId="{8183ACA7-AADB-409B-935B-95A0EE5F55BF}">
      <dsp:nvSpPr>
        <dsp:cNvPr id="0" name=""/>
        <dsp:cNvSpPr/>
      </dsp:nvSpPr>
      <dsp:spPr>
        <a:xfrm rot="5400000">
          <a:off x="-158835" y="2982981"/>
          <a:ext cx="1058900" cy="74123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-5400000">
        <a:off x="0" y="3194761"/>
        <a:ext cx="741230" cy="317670"/>
      </dsp:txXfrm>
    </dsp:sp>
    <dsp:sp modelId="{AE7AB2BA-99AA-43FD-B253-294D93AA37BA}">
      <dsp:nvSpPr>
        <dsp:cNvPr id="0" name=""/>
        <dsp:cNvSpPr/>
      </dsp:nvSpPr>
      <dsp:spPr>
        <a:xfrm rot="5400000">
          <a:off x="2366732" y="1198644"/>
          <a:ext cx="688285" cy="39392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Защитники Отечества 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741231" y="2857745"/>
        <a:ext cx="3905690" cy="621087"/>
      </dsp:txXfrm>
    </dsp:sp>
    <dsp:sp modelId="{7754067E-EA95-4FC0-86C6-C4198712759F}">
      <dsp:nvSpPr>
        <dsp:cNvPr id="0" name=""/>
        <dsp:cNvSpPr/>
      </dsp:nvSpPr>
      <dsp:spPr>
        <a:xfrm rot="5400000">
          <a:off x="-158835" y="3924309"/>
          <a:ext cx="1058900" cy="74123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-5400000">
        <a:off x="0" y="4136089"/>
        <a:ext cx="741230" cy="317670"/>
      </dsp:txXfrm>
    </dsp:sp>
    <dsp:sp modelId="{96DCE3C3-7AFF-4550-A7F1-3503B832CEED}">
      <dsp:nvSpPr>
        <dsp:cNvPr id="0" name=""/>
        <dsp:cNvSpPr/>
      </dsp:nvSpPr>
      <dsp:spPr>
        <a:xfrm rot="5400000">
          <a:off x="2366732" y="2139972"/>
          <a:ext cx="688285" cy="39392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Страна, столица, символика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741231" y="3799073"/>
        <a:ext cx="3905690" cy="6210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DDD70A3-94E8-4138-9591-46A05F7754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1752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F6E8E01-2660-49C5-A58F-215DA8770945}" type="slidenum">
              <a:rPr lang="en-US" altLang="ru-RU" sz="1200"/>
              <a:pPr eaLnBrk="1" hangingPunct="1"/>
              <a:t>1</a:t>
            </a:fld>
            <a:endParaRPr lang="en-US" altLang="ru-RU" sz="120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10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11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12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13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14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15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16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18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19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20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60ED04A-259A-408E-B9EE-7931907FC8F1}" type="slidenum">
              <a:rPr lang="en-US" altLang="ru-RU" sz="1200"/>
              <a:pPr eaLnBrk="1" hangingPunct="1"/>
              <a:t>2</a:t>
            </a:fld>
            <a:endParaRPr lang="en-US" altLang="ru-RU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22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23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24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25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26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27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3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4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5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6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7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8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9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820726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373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969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769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10464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30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06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848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441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2831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30654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&#1089;&#1072;&#1081;&#1090;&#1086;&#1073;&#1088;&#1072;&#1079;&#1086;&#1074;&#1072;&#1085;&#1080;&#1103;.&#1088;&#1092;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9"/>
          <p:cNvSpPr>
            <a:spLocks noChangeArrowheads="1"/>
          </p:cNvSpPr>
          <p:nvPr/>
        </p:nvSpPr>
        <p:spPr bwMode="auto">
          <a:xfrm>
            <a:off x="0" y="3068960"/>
            <a:ext cx="9175531" cy="19812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3200" b="1" dirty="0" smtClean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«Трансформация системы воспитания:</a:t>
            </a:r>
          </a:p>
          <a:p>
            <a:pPr eaLnBrk="1" hangingPunct="1"/>
            <a:r>
              <a:rPr lang="ru-RU" altLang="ru-RU" sz="3200" b="1" dirty="0" smtClean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стратегии, риски и возможности»</a:t>
            </a:r>
            <a:endParaRPr lang="ru-RU" altLang="ru-RU" sz="3200" b="1" dirty="0">
              <a:solidFill>
                <a:srgbClr val="4D4D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518997" y="404664"/>
            <a:ext cx="7369224" cy="1008112"/>
          </a:xfr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/>
            </a:r>
            <a:br>
              <a:rPr lang="ru-RU" sz="2000" b="1" dirty="0" smtClean="0">
                <a:solidFill>
                  <a:schemeClr val="tx1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администрации г. Орска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Научно-методический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управления образования администрации г. Орска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2513469" y="1412776"/>
            <a:ext cx="6084676" cy="5334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 smtClean="0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АВГУСТОВСКОЕ СОВЕЩАНИЕ </a:t>
            </a:r>
            <a:endParaRPr lang="ru-RU" b="1" dirty="0">
              <a:solidFill>
                <a:srgbClr val="4D4D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ru-RU" alt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1944216" cy="1526012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340769"/>
            <a:ext cx="6934200" cy="453650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ru-RU" sz="2000" dirty="0" smtClean="0">
              <a:solidFill>
                <a:srgbClr val="4D4D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8 марта ГМО ПАТРИОТИЧЕСКОЕ\IMG_20180312_133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573016"/>
            <a:ext cx="4417888" cy="3096344"/>
          </a:xfrm>
          <a:prstGeom prst="rect">
            <a:avLst/>
          </a:prstGeom>
          <a:noFill/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685800"/>
            <a:ext cx="6934200" cy="582960"/>
          </a:xfrm>
        </p:spPr>
        <p:txBody>
          <a:bodyPr/>
          <a:lstStyle/>
          <a:p>
            <a:pPr algn="ctr"/>
            <a:endParaRPr lang="en-US" altLang="ru-RU" sz="3200" dirty="0" smtClean="0">
              <a:solidFill>
                <a:srgbClr val="4D4D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8 марта ГМО ПАТРИОТИЧЕСКОЕ\IMG_20180312_1327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88640"/>
            <a:ext cx="4355976" cy="3266982"/>
          </a:xfrm>
          <a:prstGeom prst="rect">
            <a:avLst/>
          </a:prstGeom>
          <a:noFill/>
        </p:spPr>
      </p:pic>
      <p:pic>
        <p:nvPicPr>
          <p:cNvPr id="6" name="Picture 2" descr="D:\8 марта ГМО ПАТРИОТИЧЕСКОЕ\IMG_20180312_1329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180020"/>
            <a:ext cx="4427984" cy="3248980"/>
          </a:xfrm>
          <a:prstGeom prst="rect">
            <a:avLst/>
          </a:prstGeom>
          <a:noFill/>
        </p:spPr>
      </p:pic>
      <p:pic>
        <p:nvPicPr>
          <p:cNvPr id="7" name="Picture 2" descr="D:\8 марта ГМО ПАТРИОТИЧЕСКОЕ\IMG_20180312_14404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3573016"/>
            <a:ext cx="4187957" cy="3140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685800"/>
            <a:ext cx="6934200" cy="1087016"/>
          </a:xfrm>
        </p:spPr>
        <p:txBody>
          <a:bodyPr/>
          <a:lstStyle/>
          <a:p>
            <a:pPr algn="ctr"/>
            <a:endParaRPr lang="en-US" altLang="ru-RU" sz="2400" dirty="0" smtClean="0">
              <a:solidFill>
                <a:srgbClr val="4D4D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988841"/>
            <a:ext cx="6934200" cy="390872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ru-RU" sz="1800" dirty="0" smtClean="0">
              <a:solidFill>
                <a:srgbClr val="4D4D4D"/>
              </a:solidFill>
            </a:endParaRPr>
          </a:p>
        </p:txBody>
      </p:sp>
      <p:pic>
        <p:nvPicPr>
          <p:cNvPr id="5" name="Рисунок 4" descr="IMG_20200312_1339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573016"/>
            <a:ext cx="4248472" cy="3132348"/>
          </a:xfrm>
          <a:prstGeom prst="rect">
            <a:avLst/>
          </a:prstGeom>
        </p:spPr>
      </p:pic>
      <p:pic>
        <p:nvPicPr>
          <p:cNvPr id="6" name="Рисунок 5" descr="IMG_20200312_1412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9010" y="3573016"/>
            <a:ext cx="4224469" cy="3168352"/>
          </a:xfrm>
          <a:prstGeom prst="rect">
            <a:avLst/>
          </a:prstGeom>
        </p:spPr>
      </p:pic>
      <p:pic>
        <p:nvPicPr>
          <p:cNvPr id="7" name="Рисунок 6" descr="IMG_20200312_1405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260648"/>
            <a:ext cx="4211960" cy="3158970"/>
          </a:xfrm>
          <a:prstGeom prst="rect">
            <a:avLst/>
          </a:prstGeom>
        </p:spPr>
      </p:pic>
      <p:pic>
        <p:nvPicPr>
          <p:cNvPr id="8" name="Рисунок 7" descr="IMG_20200312_1321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188640"/>
            <a:ext cx="4355976" cy="3266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685800"/>
            <a:ext cx="6934200" cy="1087016"/>
          </a:xfrm>
        </p:spPr>
        <p:txBody>
          <a:bodyPr/>
          <a:lstStyle/>
          <a:p>
            <a:pPr algn="ctr"/>
            <a:endParaRPr lang="en-US" altLang="ru-RU" sz="2400" dirty="0" smtClean="0">
              <a:solidFill>
                <a:srgbClr val="4D4D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988841"/>
            <a:ext cx="6934200" cy="390872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ru-RU" sz="1800" dirty="0" smtClean="0">
              <a:solidFill>
                <a:srgbClr val="4D4D4D"/>
              </a:solidFill>
            </a:endParaRPr>
          </a:p>
        </p:txBody>
      </p:sp>
      <p:pic>
        <p:nvPicPr>
          <p:cNvPr id="5" name="Рисунок 4" descr="IMG_9927.JPG"/>
          <p:cNvPicPr>
            <a:picLocks noChangeAspect="1"/>
          </p:cNvPicPr>
          <p:nvPr/>
        </p:nvPicPr>
        <p:blipFill>
          <a:blip r:embed="rId4" cstate="print"/>
          <a:srcRect t="8298" r="42455"/>
          <a:stretch>
            <a:fillRect/>
          </a:stretch>
        </p:blipFill>
        <p:spPr>
          <a:xfrm>
            <a:off x="611560" y="3429000"/>
            <a:ext cx="3024336" cy="3212976"/>
          </a:xfrm>
          <a:prstGeom prst="rect">
            <a:avLst/>
          </a:prstGeom>
        </p:spPr>
      </p:pic>
      <p:pic>
        <p:nvPicPr>
          <p:cNvPr id="6" name="Рисунок 5" descr="IMG_99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644691"/>
            <a:ext cx="4032448" cy="2640293"/>
          </a:xfrm>
          <a:prstGeom prst="rect">
            <a:avLst/>
          </a:prstGeom>
        </p:spPr>
      </p:pic>
      <p:pic>
        <p:nvPicPr>
          <p:cNvPr id="7" name="Рисунок 6" descr="IMG_994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67944" y="3429000"/>
            <a:ext cx="4680520" cy="3120347"/>
          </a:xfrm>
          <a:prstGeom prst="rect">
            <a:avLst/>
          </a:prstGeom>
        </p:spPr>
      </p:pic>
      <p:pic>
        <p:nvPicPr>
          <p:cNvPr id="10" name="Рисунок 9" descr="IMG_994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28" y="620688"/>
            <a:ext cx="3996444" cy="266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988841"/>
            <a:ext cx="6934200" cy="390872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ru-RU" sz="1800" dirty="0" smtClean="0">
              <a:solidFill>
                <a:srgbClr val="4D4D4D"/>
              </a:solidFill>
            </a:endParaRPr>
          </a:p>
        </p:txBody>
      </p:sp>
      <p:pic>
        <p:nvPicPr>
          <p:cNvPr id="4" name="Рисунок 2" descr="G:\102NIKON\DSCN4760.JPG"/>
          <p:cNvPicPr>
            <a:picLocks noChangeAspect="1" noChangeArrowheads="1"/>
          </p:cNvPicPr>
          <p:nvPr/>
        </p:nvPicPr>
        <p:blipFill>
          <a:blip r:embed="rId4" cstate="print"/>
          <a:srcRect l="10168" t="10841" r="5183" b="7922"/>
          <a:stretch>
            <a:fillRect/>
          </a:stretch>
        </p:blipFill>
        <p:spPr bwMode="auto">
          <a:xfrm>
            <a:off x="251520" y="3573016"/>
            <a:ext cx="4260077" cy="314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32656"/>
            <a:ext cx="4286250" cy="3106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332657"/>
            <a:ext cx="4176018" cy="3099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1" descr="C:\Users\Acer\Downloads\IMG_446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3573016"/>
            <a:ext cx="4176018" cy="3114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4536504" cy="908720"/>
          </a:xfrm>
        </p:spPr>
        <p:txBody>
          <a:bodyPr/>
          <a:lstStyle/>
          <a:p>
            <a:pPr algn="ctr"/>
            <a:r>
              <a:rPr lang="ru-RU" altLang="ru-RU" sz="2000" b="1" dirty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  <a:t>Мастер класс МДОАУ № 71</a:t>
            </a:r>
            <a:endParaRPr lang="en-US" altLang="ru-RU" sz="2000" b="1" dirty="0" smtClean="0">
              <a:solidFill>
                <a:srgbClr val="4D4D4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 descr="C:\Users\Acer\Downloads\IMG_44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900" y="620688"/>
            <a:ext cx="8819002" cy="582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547664" y="332656"/>
            <a:ext cx="6934200" cy="79208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ru-RU" altLang="ru-RU" sz="2000" b="1" kern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  <a:t>Организация мини - музеев в ДОО</a:t>
            </a:r>
            <a:endParaRPr lang="en-US" altLang="ru-RU" sz="2000" b="1" kern="0" dirty="0" smtClean="0">
              <a:solidFill>
                <a:srgbClr val="4D4D4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988841"/>
            <a:ext cx="6934200" cy="390872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ru-RU" sz="1800" dirty="0" smtClean="0">
              <a:solidFill>
                <a:srgbClr val="4D4D4D"/>
              </a:solidFill>
            </a:endParaRPr>
          </a:p>
        </p:txBody>
      </p:sp>
      <p:pic>
        <p:nvPicPr>
          <p:cNvPr id="5" name="Рисунок 4" descr="IMG_99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32656"/>
            <a:ext cx="9144000" cy="6096000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332656"/>
            <a:ext cx="6934200" cy="792088"/>
          </a:xfrm>
        </p:spPr>
        <p:txBody>
          <a:bodyPr/>
          <a:lstStyle/>
          <a:p>
            <a:pPr algn="ctr"/>
            <a:r>
              <a:rPr lang="ru-RU" altLang="ru-RU" sz="2000" b="1" dirty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  <a:t>Организация мини - музеев в ДОО</a:t>
            </a:r>
            <a:endParaRPr lang="en-US" altLang="ru-RU" sz="2000" b="1" dirty="0" smtClean="0">
              <a:solidFill>
                <a:srgbClr val="4D4D4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685800"/>
            <a:ext cx="6934200" cy="1087016"/>
          </a:xfrm>
        </p:spPr>
        <p:txBody>
          <a:bodyPr/>
          <a:lstStyle/>
          <a:p>
            <a:pPr algn="ctr"/>
            <a:endParaRPr lang="en-US" altLang="ru-RU" sz="2400" dirty="0" smtClean="0">
              <a:solidFill>
                <a:srgbClr val="4D4D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988841"/>
            <a:ext cx="6934200" cy="390872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ru-RU" sz="1800" dirty="0" smtClean="0">
              <a:solidFill>
                <a:srgbClr val="4D4D4D"/>
              </a:solidFill>
            </a:endParaRPr>
          </a:p>
        </p:txBody>
      </p:sp>
      <p:pic>
        <p:nvPicPr>
          <p:cNvPr id="4" name="Рисунок 3" descr="IMG_99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79512" y="167960"/>
            <a:ext cx="6934200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ru-RU" altLang="ru-RU" sz="2000" b="1" kern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  <a:t>Организация мини - музеев в ДОО</a:t>
            </a:r>
            <a:endParaRPr lang="en-US" altLang="ru-RU" sz="2000" b="1" kern="0" dirty="0" smtClean="0">
              <a:solidFill>
                <a:srgbClr val="4D4D4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9999.JPG"/>
          <p:cNvPicPr>
            <a:picLocks noChangeAspect="1"/>
          </p:cNvPicPr>
          <p:nvPr/>
        </p:nvPicPr>
        <p:blipFill>
          <a:blip r:embed="rId2" cstate="print"/>
          <a:srcRect t="11112"/>
          <a:stretch>
            <a:fillRect/>
          </a:stretch>
        </p:blipFill>
        <p:spPr>
          <a:xfrm>
            <a:off x="4067944" y="3429000"/>
            <a:ext cx="4788024" cy="3168013"/>
          </a:xfrm>
          <a:prstGeom prst="rect">
            <a:avLst/>
          </a:prstGeom>
        </p:spPr>
      </p:pic>
      <p:pic>
        <p:nvPicPr>
          <p:cNvPr id="5" name="Рисунок 4" descr="IMG_9980.JPG"/>
          <p:cNvPicPr>
            <a:picLocks noChangeAspect="1"/>
          </p:cNvPicPr>
          <p:nvPr/>
        </p:nvPicPr>
        <p:blipFill>
          <a:blip r:embed="rId3" cstate="print"/>
          <a:srcRect l="18323"/>
          <a:stretch>
            <a:fillRect/>
          </a:stretch>
        </p:blipFill>
        <p:spPr>
          <a:xfrm>
            <a:off x="323528" y="260648"/>
            <a:ext cx="3851920" cy="2960724"/>
          </a:xfrm>
          <a:prstGeom prst="rect">
            <a:avLst/>
          </a:prstGeom>
        </p:spPr>
      </p:pic>
      <p:pic>
        <p:nvPicPr>
          <p:cNvPr id="12" name="Рисунок 11" descr="IMG_20191001_1622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3068960"/>
            <a:ext cx="2736304" cy="3648406"/>
          </a:xfrm>
          <a:prstGeom prst="rect">
            <a:avLst/>
          </a:prstGeom>
        </p:spPr>
      </p:pic>
      <p:pic>
        <p:nvPicPr>
          <p:cNvPr id="7" name="Picture 2" descr="D:\8 марта ГМО ПАТРИОТИЧЕСКОЕ\IMG_20180312_1417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260648"/>
            <a:ext cx="2193708" cy="292494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6012160" y="836712"/>
            <a:ext cx="30243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Представлен опыт: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МДОАУ № 53,65,91,92, 95, 102,104,116,121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СОШ 20, 54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IMG-72be2793070f17d36f996800826d0d90-V.jpg"/>
          <p:cNvPicPr>
            <a:picLocks noChangeAspect="1"/>
          </p:cNvPicPr>
          <p:nvPr/>
        </p:nvPicPr>
        <p:blipFill>
          <a:blip r:embed="rId4" cstate="print"/>
          <a:srcRect t="18385" b="17608"/>
          <a:stretch>
            <a:fillRect/>
          </a:stretch>
        </p:blipFill>
        <p:spPr>
          <a:xfrm>
            <a:off x="4716016" y="1052736"/>
            <a:ext cx="4104456" cy="3502850"/>
          </a:xfrm>
          <a:prstGeom prst="rect">
            <a:avLst/>
          </a:prstGeom>
        </p:spPr>
      </p:pic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988841"/>
            <a:ext cx="6934200" cy="390872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ru-RU" sz="1800" dirty="0" smtClean="0">
              <a:solidFill>
                <a:srgbClr val="4D4D4D"/>
              </a:solidFill>
            </a:endParaRPr>
          </a:p>
        </p:txBody>
      </p:sp>
      <p:pic>
        <p:nvPicPr>
          <p:cNvPr id="5" name="Рисунок 4" descr="IMG_88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645024"/>
            <a:ext cx="4248472" cy="2831976"/>
          </a:xfrm>
          <a:prstGeom prst="rect">
            <a:avLst/>
          </a:prstGeom>
        </p:spPr>
      </p:pic>
      <p:pic>
        <p:nvPicPr>
          <p:cNvPr id="6" name="Рисунок 5" descr="IMG_892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6016" y="3765036"/>
            <a:ext cx="4067944" cy="2711963"/>
          </a:xfrm>
          <a:prstGeom prst="rect">
            <a:avLst/>
          </a:prstGeom>
        </p:spPr>
      </p:pic>
      <p:pic>
        <p:nvPicPr>
          <p:cNvPr id="7" name="Рисунок 6" descr="IMG_902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0" y="980728"/>
            <a:ext cx="4283968" cy="2808312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88640"/>
            <a:ext cx="7726288" cy="898376"/>
          </a:xfrm>
        </p:spPr>
        <p:txBody>
          <a:bodyPr/>
          <a:lstStyle/>
          <a:p>
            <a:pPr algn="ctr"/>
            <a:r>
              <a:rPr lang="ru-RU" altLang="ru-RU" sz="2000" b="1" dirty="0" err="1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  <a:t>Краеведо-туристичекая</a:t>
            </a:r>
            <a:r>
              <a:rPr lang="ru-RU" altLang="ru-RU" sz="2000" b="1" dirty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  <a:t> деятельность</a:t>
            </a:r>
            <a:br>
              <a:rPr lang="ru-RU" altLang="ru-RU" sz="2000" b="1" dirty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  <a:t>ежегодный слет «Юные </a:t>
            </a:r>
            <a:r>
              <a:rPr lang="ru-RU" altLang="ru-RU" sz="2000" b="1" dirty="0" err="1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  <a:t>туристята</a:t>
            </a:r>
            <a:r>
              <a:rPr lang="ru-RU" altLang="ru-RU" sz="2000" b="1" dirty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детского и юношеского 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туризма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и экскурсий  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Орске</a:t>
            </a:r>
            <a:endParaRPr lang="en-US" altLang="ru-RU" sz="2000" b="1" dirty="0" smtClean="0">
              <a:solidFill>
                <a:srgbClr val="4D4D4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060848"/>
            <a:ext cx="6934200" cy="410445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None/>
            </a:pPr>
            <a:endParaRPr lang="en-US" altLang="ru-RU" sz="2000" dirty="0" smtClean="0">
              <a:solidFill>
                <a:srgbClr val="4D4D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59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685800"/>
            <a:ext cx="6934200" cy="715963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  <a:t>Внедрение и реализация ВФСК ГТО в практику работы дошкольных образовательных организаций города Орска</a:t>
            </a:r>
            <a:r>
              <a:rPr lang="ru-RU" sz="2000" b="1" i="1" dirty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  <a:t>(ответственные </a:t>
            </a:r>
            <a:r>
              <a:rPr lang="ru-RU" sz="2000" b="1" i="1" dirty="0" err="1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  <a:t>Василюк</a:t>
            </a:r>
            <a:r>
              <a:rPr lang="ru-RU" sz="2000" b="1" i="1" dirty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  <a:t> Е.В., Наумова О.И.</a:t>
            </a:r>
            <a:br>
              <a:rPr lang="ru-RU" sz="2000" b="1" i="1" dirty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  <a:t>МОАУ 107, МОАУ 78, МОАУ 38, МОАУ 122)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899592" y="1196752"/>
            <a:ext cx="7315200" cy="201054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3200" b="1" dirty="0" smtClean="0"/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«Система патриотического воспитания в ДОО: </a:t>
            </a:r>
            <a:b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практики и результаты».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altLang="ru-RU" sz="3200" dirty="0" smtClean="0">
              <a:solidFill>
                <a:srgbClr val="4D4D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139952" y="4221088"/>
            <a:ext cx="4242048" cy="175267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Докладчик: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Ефимова Светлана Андреевна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старший воспитатель ДГ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МОАУ «СОШ № 54 г.Орска»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IMG_6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573016"/>
            <a:ext cx="4463988" cy="2975992"/>
          </a:xfrm>
          <a:prstGeom prst="rect">
            <a:avLst/>
          </a:prstGeom>
        </p:spPr>
      </p:pic>
      <p:pic>
        <p:nvPicPr>
          <p:cNvPr id="3" name="Рисунок 2" descr="IMG_60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332656"/>
            <a:ext cx="4572000" cy="3048000"/>
          </a:xfrm>
          <a:prstGeom prst="rect">
            <a:avLst/>
          </a:prstGeom>
        </p:spPr>
      </p:pic>
      <p:pic>
        <p:nvPicPr>
          <p:cNvPr id="4" name="Рисунок 3" descr="IMG_600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6016" y="332656"/>
            <a:ext cx="4427984" cy="3024336"/>
          </a:xfrm>
          <a:prstGeom prst="rect">
            <a:avLst/>
          </a:prstGeom>
        </p:spPr>
      </p:pic>
      <p:pic>
        <p:nvPicPr>
          <p:cNvPr id="5" name="Рисунок 4" descr="IMG_612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16016" y="3573016"/>
            <a:ext cx="4427984" cy="295198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971600" y="620688"/>
            <a:ext cx="7704856" cy="6008712"/>
          </a:xfrm>
        </p:spPr>
        <p:txBody>
          <a:bodyPr/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2018 году  в тестирование ВФСК приняли участие 37 воспитанников из 17 ДОО  г. Орска. По результатам выполнения тестов 5 детей выполнили норматив на «Золотой знак», 24 ребенка - на «Серебряный знак», 8 детей - на «Бронзовый знак».</a:t>
            </a:r>
          </a:p>
          <a:p>
            <a:pPr algn="just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2019 году в тестирование ВФСК участвовали 67 дошкольников из 24 ДОО г. Орска. По результатам выполнения тестов 3 ребенка выполнили норматив на «Золотой знак», 25 детей - на «Серебряный знак», 39 детей - на «Бронзовый знак». </a:t>
            </a:r>
          </a:p>
          <a:p>
            <a:pPr algn="just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2021 году приняли участие в тестирование ВФСК  54 воспитанника ДОО г. Орска.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685800"/>
            <a:ext cx="8591872" cy="1087016"/>
          </a:xfrm>
        </p:spPr>
        <p:txBody>
          <a:bodyPr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itchFamily="18" charset="0"/>
              </a:rPr>
              <a:t>Совместные мероприятия в рамках социального партнерства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itchFamily="18" charset="0"/>
              </a:rPr>
              <a:t> МОАУ "СОШ № 54 г.Орска» 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МОАУК ЦКС клуб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п.Новоказачий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en-US" altLang="ru-RU" sz="2400" dirty="0" smtClean="0">
              <a:solidFill>
                <a:srgbClr val="4D4D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988841"/>
            <a:ext cx="6934200" cy="390872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ru-RU" sz="1800" dirty="0" smtClean="0">
              <a:solidFill>
                <a:srgbClr val="4D4D4D"/>
              </a:solidFill>
            </a:endParaRPr>
          </a:p>
        </p:txBody>
      </p:sp>
      <p:pic>
        <p:nvPicPr>
          <p:cNvPr id="1026" name="Picture 2" descr="C:\Users\Андрей\Desktop\s_dc3a4acb5d725c93769a1f9c64063e1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077073"/>
            <a:ext cx="4392488" cy="2780928"/>
          </a:xfrm>
          <a:prstGeom prst="rect">
            <a:avLst/>
          </a:prstGeom>
          <a:noFill/>
        </p:spPr>
      </p:pic>
      <p:pic>
        <p:nvPicPr>
          <p:cNvPr id="1027" name="Picture 3" descr="C:\Users\Андрей\Desktop\s_3a4dd08a77527a3034ea844c30e8034c.png"/>
          <p:cNvPicPr>
            <a:picLocks noChangeAspect="1" noChangeArrowheads="1"/>
          </p:cNvPicPr>
          <p:nvPr/>
        </p:nvPicPr>
        <p:blipFill>
          <a:blip r:embed="rId5" cstate="print"/>
          <a:srcRect r="8974"/>
          <a:stretch>
            <a:fillRect/>
          </a:stretch>
        </p:blipFill>
        <p:spPr bwMode="auto">
          <a:xfrm>
            <a:off x="179512" y="1052736"/>
            <a:ext cx="4427984" cy="2880320"/>
          </a:xfrm>
          <a:prstGeom prst="rect">
            <a:avLst/>
          </a:prstGeom>
          <a:noFill/>
        </p:spPr>
      </p:pic>
      <p:pic>
        <p:nvPicPr>
          <p:cNvPr id="1030" name="Picture 6" descr="C:\Users\Андрей\Desktop\s_e3a74f0d920cefd539512c354c0660d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1052736"/>
            <a:ext cx="4176464" cy="2908808"/>
          </a:xfrm>
          <a:prstGeom prst="rect">
            <a:avLst/>
          </a:prstGeom>
          <a:noFill/>
        </p:spPr>
      </p:pic>
      <p:pic>
        <p:nvPicPr>
          <p:cNvPr id="1031" name="Picture 7" descr="C:\Users\Андрей\Desktop\s_242342ffbd38864cca6690a30ab941a9.png"/>
          <p:cNvPicPr>
            <a:picLocks noChangeAspect="1" noChangeArrowheads="1"/>
          </p:cNvPicPr>
          <p:nvPr/>
        </p:nvPicPr>
        <p:blipFill>
          <a:blip r:embed="rId7" cstate="print"/>
          <a:srcRect l="17179" t="38240" r="18180"/>
          <a:stretch>
            <a:fillRect/>
          </a:stretch>
        </p:blipFill>
        <p:spPr bwMode="auto">
          <a:xfrm>
            <a:off x="4788024" y="4092975"/>
            <a:ext cx="4176464" cy="2765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685800"/>
            <a:ext cx="8591872" cy="1087016"/>
          </a:xfrm>
        </p:spPr>
        <p:txBody>
          <a:bodyPr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itchFamily="18" charset="0"/>
              </a:rPr>
              <a:t>Совместные мероприятия в рамках социального партнерства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itchFamily="18" charset="0"/>
              </a:rPr>
              <a:t> МОАУ "СОШ № 54 г.Орска» и  МОАУК ЦКС клуб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п.Новоказачий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en-US" altLang="ru-RU" sz="2400" dirty="0" smtClean="0">
              <a:solidFill>
                <a:srgbClr val="4D4D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988841"/>
            <a:ext cx="6934200" cy="390872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ru-RU" sz="1800" dirty="0" smtClean="0">
              <a:solidFill>
                <a:srgbClr val="4D4D4D"/>
              </a:solidFill>
            </a:endParaRPr>
          </a:p>
        </p:txBody>
      </p:sp>
      <p:pic>
        <p:nvPicPr>
          <p:cNvPr id="8" name="Рисунок 7" descr="ярмарка 20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1484784"/>
            <a:ext cx="7620000" cy="5082540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475656" y="764704"/>
            <a:ext cx="6934200" cy="798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Праздник урожая, посвященный дню города</a:t>
            </a:r>
            <a:endParaRPr kumimoji="0" lang="en-US" altLang="ru-RU" sz="2000" u="none" strike="noStrike" kern="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685800"/>
            <a:ext cx="8591872" cy="1087016"/>
          </a:xfrm>
        </p:spPr>
        <p:txBody>
          <a:bodyPr/>
          <a:lstStyle/>
          <a:p>
            <a:pPr lvl="0" algn="ctr"/>
            <a:r>
              <a:rPr lang="ru-RU" altLang="ru-RU" sz="2000" b="1" dirty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b="1" dirty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  <a:t>Собран материал об участниках ВОВ и тружениках тыла,</a:t>
            </a:r>
            <a:br>
              <a:rPr lang="ru-RU" altLang="ru-RU" sz="2000" b="1" dirty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  <a:t> истории поселка </a:t>
            </a:r>
            <a:r>
              <a:rPr lang="ru-RU" altLang="ru-RU" sz="2000" b="1" dirty="0" err="1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  <a:t>Новоказачий</a:t>
            </a:r>
            <a:r>
              <a:rPr lang="en-US" altLang="ru-RU" sz="2000" b="1" dirty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2000" b="1" dirty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en-US" altLang="ru-RU" sz="2400" dirty="0" smtClean="0">
              <a:solidFill>
                <a:srgbClr val="4D4D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988841"/>
            <a:ext cx="6934200" cy="390872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ru-RU" sz="1800" dirty="0" smtClean="0">
              <a:solidFill>
                <a:srgbClr val="4D4D4D"/>
              </a:solidFill>
            </a:endParaRPr>
          </a:p>
        </p:txBody>
      </p:sp>
      <p:pic>
        <p:nvPicPr>
          <p:cNvPr id="6" name="Рисунок 5" descr="IMG_9962.JPG"/>
          <p:cNvPicPr>
            <a:picLocks noChangeAspect="1"/>
          </p:cNvPicPr>
          <p:nvPr/>
        </p:nvPicPr>
        <p:blipFill>
          <a:blip r:embed="rId3" cstate="print"/>
          <a:srcRect t="40550"/>
          <a:stretch>
            <a:fillRect/>
          </a:stretch>
        </p:blipFill>
        <p:spPr>
          <a:xfrm>
            <a:off x="395536" y="1628800"/>
            <a:ext cx="8496944" cy="5064224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331640" y="1268760"/>
            <a:ext cx="6934200" cy="58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2000" i="1" u="none" strike="noStrike" kern="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835696" y="332656"/>
            <a:ext cx="6451104" cy="1080120"/>
          </a:xfrm>
        </p:spPr>
        <p:txBody>
          <a:bodyPr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Конкурсное движение по патриотическому воспитанию дошкольников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t="17450" r="3438"/>
          <a:stretch>
            <a:fillRect/>
          </a:stretch>
        </p:blipFill>
        <p:spPr bwMode="auto">
          <a:xfrm>
            <a:off x="5220072" y="3861047"/>
            <a:ext cx="3632097" cy="282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763688" y="1556792"/>
            <a:ext cx="6983695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Создана электронная платформа, где размещены  конкурсные материалы ГМО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2019 году приняло участие 96 педагогов из 35 учреждений  и 150 воспитанников ДОО г.Орска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2020 году приняло участие72 педагога</a:t>
            </a: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Отмечен конкурсный материал следующих педагогов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Татаренко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О.Н. МДОАУ № 63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Пушкарева Т.В. МДОАУ № 98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Дерепко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Р.Р. МДОАУ № 5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Сабирова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О.Г. МДОАУ № 18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Кадаева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Г.А. СОШ № 54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Степанова З.Ф. № 39</a:t>
            </a:r>
          </a:p>
          <a:p>
            <a:pPr algn="just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Исаева Т.А., Сафронова А.М.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МДОАУ № 78</a:t>
            </a:r>
          </a:p>
          <a:p>
            <a:pPr algn="just">
              <a:buFont typeface="Arial" pitchFamily="34" charset="0"/>
              <a:buChar char="•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988841"/>
            <a:ext cx="6934200" cy="390872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ru-RU" sz="1800" dirty="0" smtClean="0">
              <a:solidFill>
                <a:srgbClr val="4D4D4D"/>
              </a:solidFill>
            </a:endParaRPr>
          </a:p>
        </p:txBody>
      </p:sp>
      <p:pic>
        <p:nvPicPr>
          <p:cNvPr id="7" name="Рисунок 6" descr="P11509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76672"/>
            <a:ext cx="4176464" cy="2952328"/>
          </a:xfrm>
          <a:prstGeom prst="rect">
            <a:avLst/>
          </a:prstGeom>
        </p:spPr>
      </p:pic>
      <p:pic>
        <p:nvPicPr>
          <p:cNvPr id="8" name="Рисунок 7" descr="P11509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3645024"/>
            <a:ext cx="3923928" cy="2942946"/>
          </a:xfrm>
          <a:prstGeom prst="rect">
            <a:avLst/>
          </a:prstGeom>
        </p:spPr>
      </p:pic>
      <p:pic>
        <p:nvPicPr>
          <p:cNvPr id="9" name="Рисунок 8" descr="P115090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3645024"/>
            <a:ext cx="4248472" cy="3024336"/>
          </a:xfrm>
          <a:prstGeom prst="rect">
            <a:avLst/>
          </a:prstGeom>
        </p:spPr>
      </p:pic>
      <p:pic>
        <p:nvPicPr>
          <p:cNvPr id="10" name="Рисунок 9" descr="P115089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4008" y="476672"/>
            <a:ext cx="4032448" cy="3024336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260648"/>
            <a:ext cx="6120680" cy="898376"/>
          </a:xfrm>
        </p:spPr>
        <p:txBody>
          <a:bodyPr/>
          <a:lstStyle/>
          <a:p>
            <a:pPr algn="ctr"/>
            <a:r>
              <a:rPr lang="ru-RU" altLang="ru-RU" sz="2000" b="1" dirty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  <a:t>Творческий конкурс детских рисунков, посвящённый 140 </a:t>
            </a:r>
            <a:r>
              <a:rPr lang="ru-RU" altLang="ru-RU" sz="2000" b="1" dirty="0" err="1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  <a:t>летию</a:t>
            </a:r>
            <a:r>
              <a:rPr lang="ru-RU" altLang="ru-RU" sz="2000" b="1" dirty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  <a:t> и творчеству </a:t>
            </a:r>
            <a:br>
              <a:rPr lang="ru-RU" altLang="ru-RU" sz="2000" b="1" dirty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  <a:t>П.Бажова</a:t>
            </a:r>
            <a:endParaRPr lang="en-US" altLang="ru-RU" sz="2000" b="1" dirty="0" smtClean="0">
              <a:solidFill>
                <a:srgbClr val="4D4D4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5696" y="908720"/>
            <a:ext cx="6552728" cy="3312368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создана электронная платформа, где размещены  методические  материалы ГМО: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разработана модель патриотического воспитания в ДОО и методические рекомендации по патриотическому воспитанию детей дошкольного возраста,</a:t>
            </a:r>
          </a:p>
          <a:p>
            <a:pPr>
              <a:lnSpc>
                <a:spcPct val="80000"/>
              </a:lnSpc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слайд-презентации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буклеты и памятки по данной тематике, 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сборник методических разработок по ознакомлению с достопримечательностями г.Орска,  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банк материалов об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орчанах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, семейных традициях , трудовых династиях </a:t>
            </a:r>
          </a:p>
          <a:p>
            <a:pPr>
              <a:lnSpc>
                <a:spcPct val="80000"/>
              </a:lnSpc>
            </a:pPr>
            <a:endParaRPr lang="en-US" altLang="ru-RU" sz="1800" dirty="0" smtClean="0">
              <a:solidFill>
                <a:srgbClr val="4D4D4D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835696" y="332656"/>
            <a:ext cx="6451104" cy="648072"/>
          </a:xfrm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Методический продукт площадки: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t="16400" r="19288"/>
          <a:stretch>
            <a:fillRect/>
          </a:stretch>
        </p:blipFill>
        <p:spPr bwMode="auto">
          <a:xfrm>
            <a:off x="4572000" y="4077072"/>
            <a:ext cx="410445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685800"/>
            <a:ext cx="6934200" cy="715963"/>
          </a:xfrm>
        </p:spPr>
        <p:txBody>
          <a:bodyPr/>
          <a:lstStyle/>
          <a:p>
            <a:pPr eaLnBrk="1" hangingPunct="1"/>
            <a:endParaRPr lang="en-US" altLang="ru-RU" sz="4000" dirty="0" smtClean="0">
              <a:solidFill>
                <a:srgbClr val="4D4D4D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79712" y="116632"/>
            <a:ext cx="6934200" cy="4267200"/>
          </a:xfrm>
        </p:spPr>
        <p:txBody>
          <a:bodyPr/>
          <a:lstStyle/>
          <a:p>
            <a:pPr algn="just">
              <a:lnSpc>
                <a:spcPct val="150000"/>
              </a:lnSpc>
              <a:buNone/>
            </a:pPr>
            <a:r>
              <a:rPr lang="ru-RU" sz="2000" dirty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algn="just">
              <a:lnSpc>
                <a:spcPct val="150000"/>
              </a:lnSpc>
              <a:buNone/>
            </a:pPr>
            <a:r>
              <a:rPr lang="ru-RU" sz="2000" dirty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  <a:t>«Мы должны строить своё будущее на прочном фундаменте. И такой фундамент – это патриотизм. Это уважение к своей истории и традициям, духовным ценностям наших народов, нашей тысячелетней культуре и уникальному опыту сосуществования сотен народов и языков на территории России. Это ответственность за свою страну и её будущее». </a:t>
            </a:r>
          </a:p>
          <a:p>
            <a:pPr algn="just">
              <a:lnSpc>
                <a:spcPct val="150000"/>
              </a:lnSpc>
              <a:buNone/>
            </a:pPr>
            <a:endParaRPr lang="ru-RU" sz="2000" b="1" i="1" dirty="0" smtClean="0">
              <a:solidFill>
                <a:srgbClr val="4D4D4D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lnSpc>
                <a:spcPct val="80000"/>
              </a:lnSpc>
              <a:buNone/>
            </a:pPr>
            <a:r>
              <a:rPr lang="ru-RU" sz="2000" dirty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  <a:t>Владимир Владимирович Путин</a:t>
            </a:r>
            <a:endParaRPr lang="en-US" altLang="ru-RU" sz="2000" dirty="0" smtClean="0">
              <a:solidFill>
                <a:srgbClr val="4D4D4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685800"/>
            <a:ext cx="6934200" cy="715963"/>
          </a:xfrm>
        </p:spPr>
        <p:txBody>
          <a:bodyPr/>
          <a:lstStyle/>
          <a:p>
            <a:pPr algn="ctr" eaLnBrk="1" hangingPunct="1"/>
            <a:r>
              <a:rPr lang="ru-RU" altLang="ru-RU" sz="2000" b="1" dirty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  <a:t>Городское методическое объединение</a:t>
            </a:r>
            <a:br>
              <a:rPr lang="ru-RU" altLang="ru-RU" sz="2000" b="1" dirty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  <a:t> педагогов ДОО г.Орска</a:t>
            </a:r>
            <a:endParaRPr lang="en-US" altLang="ru-RU" sz="2000" b="1" dirty="0" smtClean="0">
              <a:solidFill>
                <a:srgbClr val="4D4D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556792"/>
            <a:ext cx="6934200" cy="4752527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«Патриотическое воспитание детей дошкольного возраста в ДОУ с учётом национальной политики страны,  требований ФГОС ДО»</a:t>
            </a:r>
          </a:p>
          <a:p>
            <a:pPr algn="r">
              <a:buNone/>
            </a:pPr>
            <a:r>
              <a:rPr lang="ru-RU" sz="2000" dirty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  <a:t>Цель: Повышение профессиональной компетентности педагогов и обмен опытом в области инновационных методов и форм работы по патриотическому воспитанию детей дошкольного возраста.</a:t>
            </a:r>
          </a:p>
          <a:p>
            <a:pPr algn="r">
              <a:buNone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Руководители ГМО:</a:t>
            </a:r>
          </a:p>
          <a:p>
            <a:pPr algn="r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МОАУ СОШ № 54 Ефимова С.А., </a:t>
            </a:r>
          </a:p>
          <a:p>
            <a:pPr algn="r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МДОАУ № 18 Гусева И.В. </a:t>
            </a:r>
          </a:p>
          <a:p>
            <a:pPr algn="r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МДОАУ № 53 Ищенко Е.А. </a:t>
            </a:r>
          </a:p>
        </p:txBody>
      </p:sp>
      <p:pic>
        <p:nvPicPr>
          <p:cNvPr id="4" name="Picture 2" descr="D:\фестиваль успешных практик 7 декабря 2017\IMG_84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501008"/>
            <a:ext cx="4355976" cy="2903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332656"/>
            <a:ext cx="6934200" cy="2095128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</a:t>
            </a:r>
            <a:r>
              <a:rPr lang="ru-RU" sz="2400" b="1" dirty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  <a:t>работы методического объединения по повышению профессиональной компетентности педагогов по </a:t>
            </a:r>
            <a:r>
              <a:rPr lang="ru-RU" sz="2000" dirty="0" err="1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  <a:t>гражданско</a:t>
            </a:r>
            <a:r>
              <a:rPr lang="ru-RU" sz="2000" dirty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  <a:t>- – патриотическому воспитанию детей дошкольного возраста</a:t>
            </a:r>
            <a:endParaRPr lang="en-US" altLang="ru-RU" sz="2000" dirty="0" smtClean="0">
              <a:solidFill>
                <a:srgbClr val="4D4D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564905"/>
            <a:ext cx="6934200" cy="3332658"/>
          </a:xfrm>
        </p:spPr>
        <p:txBody>
          <a:bodyPr/>
          <a:lstStyle/>
          <a:p>
            <a:pPr lvl="0"/>
            <a:r>
              <a:rPr lang="ru-RU" sz="2000" dirty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  <a:t>Определение путей и условий повышения уровня профессиональной  подготовленности педагогов по воспитанию нравственно – патриотических чувств у детей дошкольного возраста;</a:t>
            </a:r>
            <a:r>
              <a:rPr lang="ru-RU" sz="2000" dirty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 </a:t>
            </a:r>
            <a:endParaRPr lang="ru-RU" sz="2000" dirty="0" smtClean="0">
              <a:solidFill>
                <a:srgbClr val="4D4D4D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dirty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  <a:t> Способствование развитию форм и методов патриотического воспитания на основе новых информационных технологий.</a:t>
            </a:r>
          </a:p>
          <a:p>
            <a:pPr lvl="0"/>
            <a:r>
              <a:rPr lang="ru-RU" sz="2000" dirty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  <a:t>Повышение профессиональной компетентности педагогов и обмен опытом в области инновационных методов и форм работы по патриотическому воспитанию детей дошкольного возраста</a:t>
            </a:r>
          </a:p>
          <a:p>
            <a:pPr eaLnBrk="1" hangingPunct="1">
              <a:lnSpc>
                <a:spcPct val="80000"/>
              </a:lnSpc>
            </a:pPr>
            <a:endParaRPr lang="en-US" altLang="ru-RU" sz="1800" dirty="0" smtClean="0">
              <a:solidFill>
                <a:srgbClr val="4D4D4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712" y="476672"/>
            <a:ext cx="6934200" cy="715963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  <a:t>Модель  патриотического воспитания </a:t>
            </a:r>
            <a:br>
              <a:rPr lang="ru-RU" sz="2000" b="1" dirty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  <a:t>детей дошкольного возраста</a:t>
            </a:r>
            <a:endParaRPr lang="en-US" altLang="ru-RU" sz="2000" b="1" dirty="0" smtClean="0">
              <a:solidFill>
                <a:srgbClr val="4D4D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30363"/>
            <a:ext cx="6934200" cy="4267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ru-RU" sz="1800" dirty="0" smtClean="0">
              <a:solidFill>
                <a:srgbClr val="4D4D4D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636137392"/>
              </p:ext>
            </p:extLst>
          </p:nvPr>
        </p:nvGraphicFramePr>
        <p:xfrm>
          <a:off x="4283968" y="1628800"/>
          <a:ext cx="4680520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Picture 2" descr="D:\8 марта ГМО ПАТРИОТИЧЕСКОЕ\IMG_20180312_13350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1412776"/>
            <a:ext cx="3903590" cy="52018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988841"/>
            <a:ext cx="6934200" cy="390872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ru-RU" sz="1800" dirty="0" smtClean="0">
              <a:solidFill>
                <a:srgbClr val="4D4D4D"/>
              </a:solidFill>
            </a:endParaRPr>
          </a:p>
        </p:txBody>
      </p:sp>
      <p:pic>
        <p:nvPicPr>
          <p:cNvPr id="9218" name="Picture 2" descr="D:\IMG_94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6672"/>
            <a:ext cx="9144000" cy="6096000"/>
          </a:xfrm>
          <a:prstGeom prst="rect">
            <a:avLst/>
          </a:prstGeom>
          <a:noFill/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332656"/>
            <a:ext cx="6934200" cy="1087016"/>
          </a:xfrm>
        </p:spPr>
        <p:txBody>
          <a:bodyPr/>
          <a:lstStyle/>
          <a:p>
            <a:pPr algn="ctr"/>
            <a:r>
              <a:rPr lang="ru-RU" altLang="ru-RU" sz="2000" b="1" dirty="0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  <a:t>Выставка материалов уголков патриотического воспитания, методических пособий и </a:t>
            </a:r>
            <a:r>
              <a:rPr lang="ru-RU" altLang="ru-RU" sz="2000" b="1" dirty="0" err="1" smtClean="0">
                <a:solidFill>
                  <a:srgbClr val="4D4D4D"/>
                </a:solidFill>
                <a:latin typeface="Times New Roman" pitchFamily="18" charset="0"/>
                <a:cs typeface="Times New Roman" pitchFamily="18" charset="0"/>
              </a:rPr>
              <a:t>лепбуков</a:t>
            </a:r>
            <a:endParaRPr lang="en-US" altLang="ru-RU" sz="2000" b="1" dirty="0" smtClean="0">
              <a:solidFill>
                <a:srgbClr val="4D4D4D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685800"/>
            <a:ext cx="6934200" cy="2455168"/>
          </a:xfrm>
        </p:spPr>
        <p:txBody>
          <a:bodyPr/>
          <a:lstStyle/>
          <a:p>
            <a:pPr algn="ctr"/>
            <a:endParaRPr lang="en-US" altLang="ru-RU" sz="2400" dirty="0" smtClean="0">
              <a:solidFill>
                <a:srgbClr val="4D4D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16632"/>
            <a:ext cx="6934200" cy="6624736"/>
          </a:xfrm>
        </p:spPr>
        <p:txBody>
          <a:bodyPr/>
          <a:lstStyle/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В 2020-2021 году в рамках ГМО  обобщили опыт работы по патриотическому воспитанию  дошкольников 16 педагогов ( МДОАУ № 18,71, 78, 95,104, 113,115, 122,123, СОШ 24, СОШ 54, СОШ 11, ГКОУ «Детский дом» г.Орска»)</a:t>
            </a: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в  рамках ГМО на протяжении пяти лет смогли представить опыт работы более ста педагогов г.Орска</a:t>
            </a:r>
          </a:p>
          <a:p>
            <a:pPr eaLnBrk="1" hangingPunct="1">
              <a:lnSpc>
                <a:spcPct val="80000"/>
              </a:lnSpc>
            </a:pPr>
            <a:endParaRPr lang="en-US" altLang="ru-RU" sz="2000" dirty="0" smtClean="0">
              <a:solidFill>
                <a:srgbClr val="4D4D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D:\фестиваль успешных практик 7 декабря 2017\IMG_84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3284984"/>
            <a:ext cx="4463988" cy="2975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149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685800"/>
            <a:ext cx="6934200" cy="2455168"/>
          </a:xfrm>
        </p:spPr>
        <p:txBody>
          <a:bodyPr/>
          <a:lstStyle/>
          <a:p>
            <a:pPr algn="ctr"/>
            <a:endParaRPr lang="en-US" altLang="ru-RU" sz="2400" dirty="0" smtClean="0">
              <a:solidFill>
                <a:srgbClr val="4D4D4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16632"/>
            <a:ext cx="6934200" cy="6624736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ru-RU" sz="2000" b="1" dirty="0" smtClean="0">
                <a:solidFill>
                  <a:srgbClr val="1E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 </a:t>
            </a:r>
            <a:r>
              <a:rPr lang="ru-RU" sz="2000" b="1" dirty="0" err="1" smtClean="0">
                <a:solidFill>
                  <a:srgbClr val="1E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взаимопосещениях</a:t>
            </a:r>
            <a:r>
              <a:rPr lang="ru-RU" sz="2000" b="1" dirty="0" smtClean="0">
                <a:solidFill>
                  <a:srgbClr val="1E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изучению проблем педагогов по краеведению и апробации разработанной модели приняло активное участие 17 дошкольных учреждений: (5, 18, 31, 53, 56, 63, 91, 78, 113, 147, 103, 105, 102, 107, 123, 125,  </a:t>
            </a:r>
            <a:r>
              <a:rPr lang="ru-RU" sz="2000" b="1" dirty="0" err="1" smtClean="0">
                <a:solidFill>
                  <a:srgbClr val="1E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дг</a:t>
            </a:r>
            <a:r>
              <a:rPr lang="ru-RU" sz="2000" b="1" dirty="0" smtClean="0">
                <a:solidFill>
                  <a:srgbClr val="1E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1E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сош</a:t>
            </a:r>
            <a:r>
              <a:rPr lang="ru-RU" sz="2000" b="1" dirty="0" smtClean="0">
                <a:solidFill>
                  <a:srgbClr val="1E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54).</a:t>
            </a:r>
          </a:p>
          <a:p>
            <a:pPr>
              <a:lnSpc>
                <a:spcPct val="80000"/>
              </a:lnSpc>
            </a:pPr>
            <a:endParaRPr lang="ru-RU" sz="2000" b="1" dirty="0" smtClean="0">
              <a:solidFill>
                <a:srgbClr val="1E1E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1E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патриотических чувств дошкольников средствами музейной педагогики является самой интересной и доступной формой в работе с детьми педагогов города. Опыт работы по организации мини-музеев представлен МДОАУ № 18, 31, 39, 53, 56, 91, 92, 102, 104,  СОШ 54, СОШ 20 , СОШ 52 и </a:t>
            </a:r>
            <a:r>
              <a:rPr lang="ru-RU" sz="2000" b="1" dirty="0" err="1" smtClean="0">
                <a:solidFill>
                  <a:srgbClr val="1E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r>
              <a:rPr lang="ru-RU" sz="2000" b="1" dirty="0" smtClean="0">
                <a:solidFill>
                  <a:srgbClr val="1E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ru-RU" sz="2000" b="1" dirty="0" smtClean="0">
              <a:solidFill>
                <a:srgbClr val="1E1E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1E1E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 по  включению технологии проектной деятельности  в нравственно-патриотическое воспитание представлен педагогами из 25 дошкольных учреждений</a:t>
            </a:r>
          </a:p>
          <a:p>
            <a:pPr eaLnBrk="1" hangingPunct="1">
              <a:lnSpc>
                <a:spcPct val="80000"/>
              </a:lnSpc>
            </a:pPr>
            <a:endParaRPr lang="en-US" altLang="ru-RU" sz="1800" dirty="0" smtClean="0">
              <a:solidFill>
                <a:srgbClr val="1E1E2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">
  <a:themeElements>
    <a:clrScheme name="">
      <a:dk1>
        <a:srgbClr val="5F5F5F"/>
      </a:dk1>
      <a:lt1>
        <a:srgbClr val="FFFFFF"/>
      </a:lt1>
      <a:dk2>
        <a:srgbClr val="FFFFFF"/>
      </a:dk2>
      <a:lt2>
        <a:srgbClr val="820044"/>
      </a:lt2>
      <a:accent1>
        <a:srgbClr val="E70303"/>
      </a:accent1>
      <a:accent2>
        <a:srgbClr val="F96F1C"/>
      </a:accent2>
      <a:accent3>
        <a:srgbClr val="FFFFFF"/>
      </a:accent3>
      <a:accent4>
        <a:srgbClr val="505050"/>
      </a:accent4>
      <a:accent5>
        <a:srgbClr val="F1AAAA"/>
      </a:accent5>
      <a:accent6>
        <a:srgbClr val="E26418"/>
      </a:accent6>
      <a:hlink>
        <a:srgbClr val="BD0345"/>
      </a:hlink>
      <a:folHlink>
        <a:srgbClr val="660033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1474</TotalTime>
  <Words>691</Words>
  <Application>Microsoft Office PowerPoint</Application>
  <PresentationFormat>Экран (4:3)</PresentationFormat>
  <Paragraphs>111</Paragraphs>
  <Slides>27</Slides>
  <Notes>25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powerpoint-template</vt:lpstr>
      <vt:lpstr> Управление образования администрации г. Орска  Научно-методический центр управления образования администрации г. Орска </vt:lpstr>
      <vt:lpstr> «Система патриотического воспитания в ДОО:  муниципальные практики и результаты». </vt:lpstr>
      <vt:lpstr>Презентация PowerPoint</vt:lpstr>
      <vt:lpstr>Городское методическое объединение  педагогов ДОО г.Орска</vt:lpstr>
      <vt:lpstr>Основные направления  работы методического объединения по повышению профессиональной компетентности педагогов по гражданско- – патриотическому воспитанию детей дошкольного возраста</vt:lpstr>
      <vt:lpstr>Модель  патриотического воспитания  детей дошкольного возраста</vt:lpstr>
      <vt:lpstr>Выставка материалов уголков патриотического воспитания, методических пособий и лепбуков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Мастер класс МДОАУ № 71</vt:lpstr>
      <vt:lpstr>Презентация PowerPoint</vt:lpstr>
      <vt:lpstr>Организация мини - музеев в ДОО</vt:lpstr>
      <vt:lpstr>Презентация PowerPoint</vt:lpstr>
      <vt:lpstr>Презентация PowerPoint</vt:lpstr>
      <vt:lpstr>Краеведо-туристичекая деятельность ежегодный слет «Юные туристята»  Центр детского и юношеского туризма и экскурсий  в Орске</vt:lpstr>
      <vt:lpstr>Внедрение и реализация ВФСК ГТО в практику работы дошкольных образовательных организаций города Орска (ответственные Василюк Е.В., Наумова О.И. МОАУ 107, МОАУ 78, МОАУ 38, МОАУ 122)</vt:lpstr>
      <vt:lpstr>Презентация PowerPoint</vt:lpstr>
      <vt:lpstr>Презентация PowerPoint</vt:lpstr>
      <vt:lpstr>Совместные мероприятия в рамках социального партнерства  МОАУ "СОШ № 54 г.Орска» и  МОАУК ЦКС клуб п.Новоказачий    </vt:lpstr>
      <vt:lpstr>Совместные мероприятия в рамках социального партнерства  МОАУ "СОШ № 54 г.Орска» и  МОАУК ЦКС клуб п.Новоказачий    </vt:lpstr>
      <vt:lpstr> Собран материал об участниках ВОВ и тружениках тыла,  истории поселка Новоказачий   </vt:lpstr>
      <vt:lpstr>Конкурсное движение по патриотическому воспитанию дошкольников</vt:lpstr>
      <vt:lpstr>Творческий конкурс детских рисунков, посвящённый 140 летию и творчеству  П.Бажова</vt:lpstr>
      <vt:lpstr>Методический продукт площадки: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DEXP</cp:lastModifiedBy>
  <cp:revision>92</cp:revision>
  <dcterms:created xsi:type="dcterms:W3CDTF">2021-08-18T07:22:57Z</dcterms:created>
  <dcterms:modified xsi:type="dcterms:W3CDTF">2021-08-23T06:08:14Z</dcterms:modified>
</cp:coreProperties>
</file>