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0B8891-E655-4875-AE72-4600F0AEFECA}" type="datetimeFigureOut">
              <a:rPr lang="es-MX" smtClean="0"/>
              <a:t>30/09/2021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022495-5DDE-4978-B6B2-0F02B03A25F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2769826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0B8891-E655-4875-AE72-4600F0AEFECA}" type="datetimeFigureOut">
              <a:rPr lang="es-MX" smtClean="0"/>
              <a:t>30/09/2021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022495-5DDE-4978-B6B2-0F02B03A25F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4177053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0B8891-E655-4875-AE72-4600F0AEFECA}" type="datetimeFigureOut">
              <a:rPr lang="es-MX" smtClean="0"/>
              <a:t>30/09/2021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022495-5DDE-4978-B6B2-0F02B03A25F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6667101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0B8891-E655-4875-AE72-4600F0AEFECA}" type="datetimeFigureOut">
              <a:rPr lang="es-MX" smtClean="0"/>
              <a:t>30/09/2021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022495-5DDE-4978-B6B2-0F02B03A25F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972500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0B8891-E655-4875-AE72-4600F0AEFECA}" type="datetimeFigureOut">
              <a:rPr lang="es-MX" smtClean="0"/>
              <a:t>30/09/2021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022495-5DDE-4978-B6B2-0F02B03A25F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732005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0B8891-E655-4875-AE72-4600F0AEFECA}" type="datetimeFigureOut">
              <a:rPr lang="es-MX" smtClean="0"/>
              <a:t>30/09/2021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022495-5DDE-4978-B6B2-0F02B03A25F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5711699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0B8891-E655-4875-AE72-4600F0AEFECA}" type="datetimeFigureOut">
              <a:rPr lang="es-MX" smtClean="0"/>
              <a:t>30/09/2021</a:t>
            </a:fld>
            <a:endParaRPr lang="es-MX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022495-5DDE-4978-B6B2-0F02B03A25F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7876541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0B8891-E655-4875-AE72-4600F0AEFECA}" type="datetimeFigureOut">
              <a:rPr lang="es-MX" smtClean="0"/>
              <a:t>30/09/2021</a:t>
            </a:fld>
            <a:endParaRPr lang="es-MX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022495-5DDE-4978-B6B2-0F02B03A25F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3945814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0B8891-E655-4875-AE72-4600F0AEFECA}" type="datetimeFigureOut">
              <a:rPr lang="es-MX" smtClean="0"/>
              <a:t>30/09/2021</a:t>
            </a:fld>
            <a:endParaRPr lang="es-MX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022495-5DDE-4978-B6B2-0F02B03A25F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4559665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0B8891-E655-4875-AE72-4600F0AEFECA}" type="datetimeFigureOut">
              <a:rPr lang="es-MX" smtClean="0"/>
              <a:t>30/09/2021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022495-5DDE-4978-B6B2-0F02B03A25F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3236622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0B8891-E655-4875-AE72-4600F0AEFECA}" type="datetimeFigureOut">
              <a:rPr lang="es-MX" smtClean="0"/>
              <a:t>30/09/2021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022495-5DDE-4978-B6B2-0F02B03A25F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4552910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0B8891-E655-4875-AE72-4600F0AEFECA}" type="datetimeFigureOut">
              <a:rPr lang="es-MX" smtClean="0"/>
              <a:t>30/09/2021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022495-5DDE-4978-B6B2-0F02B03A25F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336266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/>
          <p:cNvSpPr txBox="1"/>
          <p:nvPr/>
        </p:nvSpPr>
        <p:spPr>
          <a:xfrm>
            <a:off x="3155324" y="2807594"/>
            <a:ext cx="613034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400" b="1" dirty="0" smtClean="0">
                <a:solidFill>
                  <a:schemeClr val="bg1"/>
                </a:solidFill>
                <a:latin typeface="Arial Black" panose="020B0A04020102020204" pitchFamily="34" charset="0"/>
              </a:rPr>
              <a:t>Fundamentos de Economía </a:t>
            </a:r>
          </a:p>
          <a:p>
            <a:pPr algn="ctr"/>
            <a:r>
              <a:rPr lang="es-MX" sz="2400" b="1" dirty="0" smtClean="0">
                <a:solidFill>
                  <a:schemeClr val="bg1"/>
                </a:solidFill>
                <a:latin typeface="Arial Black" panose="020B0A04020102020204" pitchFamily="34" charset="0"/>
              </a:rPr>
              <a:t>Unidad 1. Introducción al estudio de la economía</a:t>
            </a:r>
            <a:endParaRPr lang="es-MX" sz="2400" b="1" dirty="0">
              <a:solidFill>
                <a:schemeClr val="bg1"/>
              </a:solidFill>
              <a:latin typeface="Arial Black" panose="020B0A04020102020204" pitchFamily="34" charset="0"/>
            </a:endParaRPr>
          </a:p>
        </p:txBody>
      </p:sp>
      <p:sp>
        <p:nvSpPr>
          <p:cNvPr id="5" name="Rectángulo 4"/>
          <p:cNvSpPr/>
          <p:nvPr/>
        </p:nvSpPr>
        <p:spPr>
          <a:xfrm>
            <a:off x="3155324" y="2653048"/>
            <a:ext cx="5911403" cy="1493949"/>
          </a:xfrm>
          <a:prstGeom prst="rect">
            <a:avLst/>
          </a:prstGeom>
          <a:noFill/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6" name="CuadroTexto 5"/>
          <p:cNvSpPr txBox="1"/>
          <p:nvPr/>
        </p:nvSpPr>
        <p:spPr>
          <a:xfrm>
            <a:off x="283334" y="398735"/>
            <a:ext cx="346441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sz="1200" dirty="0" smtClean="0">
                <a:latin typeface="Elephant" panose="02020904090505020303" pitchFamily="18" charset="0"/>
              </a:rPr>
              <a:t>La economía es el estudio de la manera en que la sociedad utiliza recursos escasos para obtener distintos bienes y distribuirlos entre los miembros de la sociedad para su consumo </a:t>
            </a:r>
            <a:endParaRPr lang="es-MX" sz="1200" dirty="0">
              <a:latin typeface="Elephant" panose="02020904090505020303" pitchFamily="18" charset="0"/>
            </a:endParaRPr>
          </a:p>
        </p:txBody>
      </p:sp>
      <p:sp>
        <p:nvSpPr>
          <p:cNvPr id="7" name="Flecha arriba 6"/>
          <p:cNvSpPr/>
          <p:nvPr/>
        </p:nvSpPr>
        <p:spPr>
          <a:xfrm rot="19176668">
            <a:off x="2678586" y="1521353"/>
            <a:ext cx="616221" cy="1176625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8" name="Elipse 7"/>
          <p:cNvSpPr/>
          <p:nvPr/>
        </p:nvSpPr>
        <p:spPr>
          <a:xfrm>
            <a:off x="-6441" y="105716"/>
            <a:ext cx="4043966" cy="1501550"/>
          </a:xfrm>
          <a:prstGeom prst="ellipse">
            <a:avLst/>
          </a:prstGeom>
          <a:noFill/>
          <a:ln w="381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9" name="CuadroTexto 8"/>
          <p:cNvSpPr txBox="1"/>
          <p:nvPr/>
        </p:nvSpPr>
        <p:spPr>
          <a:xfrm>
            <a:off x="4634248" y="247044"/>
            <a:ext cx="346441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200" dirty="0" smtClean="0">
                <a:latin typeface="Elephant" panose="02020904090505020303" pitchFamily="18" charset="0"/>
              </a:rPr>
              <a:t>Factores de producción </a:t>
            </a:r>
          </a:p>
          <a:p>
            <a:pPr algn="just"/>
            <a:r>
              <a:rPr lang="es-MX" sz="1200" dirty="0" smtClean="0">
                <a:latin typeface="Elephant" panose="02020904090505020303" pitchFamily="18" charset="0"/>
              </a:rPr>
              <a:t>-Tierra-Recursos naturales (suelo, minerales, agua) </a:t>
            </a:r>
          </a:p>
          <a:p>
            <a:pPr algn="just"/>
            <a:r>
              <a:rPr lang="es-MX" sz="1200" dirty="0" smtClean="0">
                <a:latin typeface="Elephant" panose="02020904090505020303" pitchFamily="18" charset="0"/>
              </a:rPr>
              <a:t>-Trabajo (mano de obra) </a:t>
            </a:r>
          </a:p>
          <a:p>
            <a:pPr algn="just"/>
            <a:r>
              <a:rPr lang="es-MX" sz="1200" dirty="0" smtClean="0">
                <a:latin typeface="Elephant" panose="02020904090505020303" pitchFamily="18" charset="0"/>
              </a:rPr>
              <a:t>-Capital (maquinaria., equipo,         herramientas, mobiliario) </a:t>
            </a:r>
          </a:p>
          <a:p>
            <a:pPr algn="just"/>
            <a:r>
              <a:rPr lang="es-MX" sz="1200" dirty="0" smtClean="0">
                <a:latin typeface="Elephant" panose="02020904090505020303" pitchFamily="18" charset="0"/>
              </a:rPr>
              <a:t>-Tecnología (modo de producir bienes p   servicios)</a:t>
            </a:r>
          </a:p>
        </p:txBody>
      </p:sp>
      <p:sp>
        <p:nvSpPr>
          <p:cNvPr id="10" name="Elipse 9"/>
          <p:cNvSpPr/>
          <p:nvPr/>
        </p:nvSpPr>
        <p:spPr>
          <a:xfrm>
            <a:off x="4172755" y="21668"/>
            <a:ext cx="4198512" cy="2013194"/>
          </a:xfrm>
          <a:prstGeom prst="ellipse">
            <a:avLst/>
          </a:prstGeom>
          <a:noFill/>
          <a:ln w="381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1" name="Flecha arriba 10"/>
          <p:cNvSpPr/>
          <p:nvPr/>
        </p:nvSpPr>
        <p:spPr>
          <a:xfrm>
            <a:off x="6048119" y="2117501"/>
            <a:ext cx="344754" cy="396473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2" name="Flecha arriba 11"/>
          <p:cNvSpPr/>
          <p:nvPr/>
        </p:nvSpPr>
        <p:spPr>
          <a:xfrm rot="17025965">
            <a:off x="2509823" y="2919550"/>
            <a:ext cx="456950" cy="834053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3" name="Flecha arriba 12"/>
          <p:cNvSpPr/>
          <p:nvPr/>
        </p:nvSpPr>
        <p:spPr>
          <a:xfrm rot="8368824">
            <a:off x="7936086" y="4156595"/>
            <a:ext cx="605759" cy="924497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4" name="Flecha arriba 13"/>
          <p:cNvSpPr/>
          <p:nvPr/>
        </p:nvSpPr>
        <p:spPr>
          <a:xfrm rot="14049774">
            <a:off x="2321339" y="3960150"/>
            <a:ext cx="616221" cy="1176625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6" name="Flecha arriba 15"/>
          <p:cNvSpPr/>
          <p:nvPr/>
        </p:nvSpPr>
        <p:spPr>
          <a:xfrm rot="5400000">
            <a:off x="9127426" y="3045185"/>
            <a:ext cx="345363" cy="511211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7" name="Flecha arriba 16"/>
          <p:cNvSpPr/>
          <p:nvPr/>
        </p:nvSpPr>
        <p:spPr>
          <a:xfrm rot="2662264">
            <a:off x="8757738" y="1621066"/>
            <a:ext cx="524508" cy="932442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8" name="CuadroTexto 17"/>
          <p:cNvSpPr txBox="1"/>
          <p:nvPr/>
        </p:nvSpPr>
        <p:spPr>
          <a:xfrm>
            <a:off x="8618116" y="386366"/>
            <a:ext cx="312470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200" dirty="0" smtClean="0">
                <a:latin typeface="Elephant" panose="02020904090505020303" pitchFamily="18" charset="0"/>
              </a:rPr>
              <a:t>Coordinación </a:t>
            </a:r>
          </a:p>
          <a:p>
            <a:pPr algn="just"/>
            <a:r>
              <a:rPr lang="es-MX" sz="1200" dirty="0" smtClean="0">
                <a:latin typeface="Elephant" panose="02020904090505020303" pitchFamily="18" charset="0"/>
              </a:rPr>
              <a:t>Cada participante realiza una determinada tarea en un momento específico. Remuneración-Beneficio</a:t>
            </a:r>
            <a:endParaRPr lang="es-MX" sz="1200" dirty="0">
              <a:latin typeface="Elephant" panose="02020904090505020303" pitchFamily="18" charset="0"/>
            </a:endParaRPr>
          </a:p>
        </p:txBody>
      </p:sp>
      <p:sp>
        <p:nvSpPr>
          <p:cNvPr id="19" name="Elipse 18"/>
          <p:cNvSpPr/>
          <p:nvPr/>
        </p:nvSpPr>
        <p:spPr>
          <a:xfrm>
            <a:off x="8506497" y="105716"/>
            <a:ext cx="3236325" cy="1501550"/>
          </a:xfrm>
          <a:prstGeom prst="ellipse">
            <a:avLst/>
          </a:prstGeom>
          <a:noFill/>
          <a:ln w="381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20" name="CuadroTexto 19"/>
          <p:cNvSpPr txBox="1"/>
          <p:nvPr/>
        </p:nvSpPr>
        <p:spPr>
          <a:xfrm>
            <a:off x="9836765" y="2380629"/>
            <a:ext cx="203047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sz="1200" dirty="0" smtClean="0">
                <a:latin typeface="Elephant" panose="02020904090505020303" pitchFamily="18" charset="0"/>
              </a:rPr>
              <a:t>Bienes son objetos físicos, libros. Computadoras, manzanas, autos. </a:t>
            </a:r>
          </a:p>
          <a:p>
            <a:pPr algn="just"/>
            <a:r>
              <a:rPr lang="es-MX" sz="1200" dirty="0" smtClean="0">
                <a:latin typeface="Elephant" panose="02020904090505020303" pitchFamily="18" charset="0"/>
              </a:rPr>
              <a:t>Servicios son intangibles: resultado de las tareas realizadas por las personas como la enseñanza, el comercio etc.</a:t>
            </a:r>
            <a:endParaRPr lang="es-MX" sz="1200" dirty="0">
              <a:latin typeface="Elephant" panose="02020904090505020303" pitchFamily="18" charset="0"/>
            </a:endParaRPr>
          </a:p>
        </p:txBody>
      </p:sp>
      <p:sp>
        <p:nvSpPr>
          <p:cNvPr id="21" name="Elipse 20"/>
          <p:cNvSpPr/>
          <p:nvPr/>
        </p:nvSpPr>
        <p:spPr>
          <a:xfrm>
            <a:off x="9533488" y="2034862"/>
            <a:ext cx="2552982" cy="2434107"/>
          </a:xfrm>
          <a:prstGeom prst="ellipse">
            <a:avLst/>
          </a:prstGeom>
          <a:noFill/>
          <a:ln w="381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22" name="CuadroTexto 21"/>
          <p:cNvSpPr txBox="1"/>
          <p:nvPr/>
        </p:nvSpPr>
        <p:spPr>
          <a:xfrm>
            <a:off x="7823504" y="5192779"/>
            <a:ext cx="346441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200" dirty="0" smtClean="0">
                <a:latin typeface="Elephant" panose="02020904090505020303" pitchFamily="18" charset="0"/>
              </a:rPr>
              <a:t>Economía</a:t>
            </a:r>
            <a:endParaRPr lang="es-MX" sz="1200" dirty="0" smtClean="0">
              <a:latin typeface="Elephant" panose="02020904090505020303" pitchFamily="18" charset="0"/>
            </a:endParaRPr>
          </a:p>
          <a:p>
            <a:pPr algn="just"/>
            <a:r>
              <a:rPr lang="es-MX" sz="1200" dirty="0" smtClean="0">
                <a:latin typeface="Elephant" panose="02020904090505020303" pitchFamily="18" charset="0"/>
              </a:rPr>
              <a:t>--Microeconomía: Estudio del comportamiento de los </a:t>
            </a:r>
            <a:r>
              <a:rPr lang="es-MX" sz="1200" dirty="0">
                <a:latin typeface="Elephant" panose="02020904090505020303" pitchFamily="18" charset="0"/>
              </a:rPr>
              <a:t>s</a:t>
            </a:r>
            <a:r>
              <a:rPr lang="es-MX" sz="1200" dirty="0" smtClean="0">
                <a:latin typeface="Elephant" panose="02020904090505020303" pitchFamily="18" charset="0"/>
              </a:rPr>
              <a:t>ectores económicos  individuales </a:t>
            </a:r>
          </a:p>
          <a:p>
            <a:pPr algn="just"/>
            <a:r>
              <a:rPr lang="es-MX" sz="1200" dirty="0" smtClean="0">
                <a:latin typeface="Elephant" panose="02020904090505020303" pitchFamily="18" charset="0"/>
              </a:rPr>
              <a:t>- Macroeconomía: se enfoca en el estudio de la economía como un todo</a:t>
            </a:r>
            <a:endParaRPr lang="es-MX" sz="1200" dirty="0" smtClean="0">
              <a:latin typeface="Elephant" panose="02020904090505020303" pitchFamily="18" charset="0"/>
            </a:endParaRPr>
          </a:p>
        </p:txBody>
      </p:sp>
      <p:sp>
        <p:nvSpPr>
          <p:cNvPr id="23" name="Elipse 22"/>
          <p:cNvSpPr/>
          <p:nvPr/>
        </p:nvSpPr>
        <p:spPr>
          <a:xfrm>
            <a:off x="7630320" y="4993129"/>
            <a:ext cx="3850783" cy="1864871"/>
          </a:xfrm>
          <a:prstGeom prst="ellipse">
            <a:avLst/>
          </a:prstGeom>
          <a:noFill/>
          <a:ln w="381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24" name="CuadroTexto 23"/>
          <p:cNvSpPr txBox="1"/>
          <p:nvPr/>
        </p:nvSpPr>
        <p:spPr>
          <a:xfrm>
            <a:off x="3747751" y="5167021"/>
            <a:ext cx="3464417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200" dirty="0" smtClean="0">
                <a:latin typeface="Elephant" panose="02020904090505020303" pitchFamily="18" charset="0"/>
              </a:rPr>
              <a:t>Intervención del estado </a:t>
            </a:r>
            <a:r>
              <a:rPr lang="es-MX" sz="1200" dirty="0" smtClean="0">
                <a:latin typeface="Elephant" panose="02020904090505020303" pitchFamily="18" charset="0"/>
              </a:rPr>
              <a:t> </a:t>
            </a:r>
          </a:p>
          <a:p>
            <a:pPr algn="just"/>
            <a:r>
              <a:rPr lang="es-MX" sz="1200" dirty="0" smtClean="0">
                <a:latin typeface="Elephant" panose="02020904090505020303" pitchFamily="18" charset="0"/>
              </a:rPr>
              <a:t>a) Mitigar el ciclo económico estabilizando las tendencias hacia el auge y la recesión.</a:t>
            </a:r>
            <a:r>
              <a:rPr lang="es-MX" sz="1200" dirty="0" smtClean="0">
                <a:latin typeface="Elephant" panose="02020904090505020303" pitchFamily="18" charset="0"/>
              </a:rPr>
              <a:t> </a:t>
            </a:r>
            <a:endParaRPr lang="es-MX" sz="1200" dirty="0" smtClean="0">
              <a:latin typeface="Elephant" panose="02020904090505020303" pitchFamily="18" charset="0"/>
            </a:endParaRPr>
          </a:p>
          <a:p>
            <a:pPr algn="just"/>
            <a:r>
              <a:rPr lang="es-MX" sz="1200" dirty="0" smtClean="0">
                <a:latin typeface="Elephant" panose="02020904090505020303" pitchFamily="18" charset="0"/>
              </a:rPr>
              <a:t>b) Estimular el crecimiento económico, incrementar producción de bienes y servicios.</a:t>
            </a:r>
            <a:r>
              <a:rPr lang="es-MX" sz="1200" dirty="0">
                <a:latin typeface="Elephant" panose="02020904090505020303" pitchFamily="18" charset="0"/>
              </a:rPr>
              <a:t> </a:t>
            </a:r>
            <a:endParaRPr lang="es-MX" sz="1200" dirty="0" smtClean="0">
              <a:latin typeface="Elephant" panose="02020904090505020303" pitchFamily="18" charset="0"/>
            </a:endParaRPr>
          </a:p>
          <a:p>
            <a:pPr algn="just"/>
            <a:r>
              <a:rPr lang="es-MX" sz="1200" dirty="0" smtClean="0">
                <a:latin typeface="Elephant" panose="02020904090505020303" pitchFamily="18" charset="0"/>
              </a:rPr>
              <a:t>c) Mejorar la distribución de ingreso</a:t>
            </a:r>
            <a:endParaRPr lang="es-MX" sz="1200" dirty="0" smtClean="0">
              <a:latin typeface="Elephant" panose="02020904090505020303" pitchFamily="18" charset="0"/>
            </a:endParaRPr>
          </a:p>
        </p:txBody>
      </p:sp>
      <p:sp>
        <p:nvSpPr>
          <p:cNvPr id="25" name="Elipse 24"/>
          <p:cNvSpPr/>
          <p:nvPr/>
        </p:nvSpPr>
        <p:spPr>
          <a:xfrm>
            <a:off x="3310879" y="4858185"/>
            <a:ext cx="4085813" cy="2002665"/>
          </a:xfrm>
          <a:prstGeom prst="ellipse">
            <a:avLst/>
          </a:prstGeom>
          <a:noFill/>
          <a:ln w="381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26" name="Flecha arriba 25"/>
          <p:cNvSpPr/>
          <p:nvPr/>
        </p:nvSpPr>
        <p:spPr>
          <a:xfrm rot="10800000">
            <a:off x="5135205" y="4189432"/>
            <a:ext cx="454226" cy="668752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27" name="CuadroTexto 26"/>
          <p:cNvSpPr txBox="1"/>
          <p:nvPr/>
        </p:nvSpPr>
        <p:spPr>
          <a:xfrm>
            <a:off x="398650" y="5197269"/>
            <a:ext cx="226529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sz="1200" dirty="0" smtClean="0">
                <a:latin typeface="Elephant" panose="02020904090505020303" pitchFamily="18" charset="0"/>
              </a:rPr>
              <a:t>Economía positiva: explicaciones objetivas o científicas del funcionamiento de un sistema económico   </a:t>
            </a:r>
            <a:endParaRPr lang="es-MX" sz="1200" dirty="0">
              <a:latin typeface="Elephant" panose="02020904090505020303" pitchFamily="18" charset="0"/>
            </a:endParaRPr>
          </a:p>
        </p:txBody>
      </p:sp>
      <p:sp>
        <p:nvSpPr>
          <p:cNvPr id="28" name="Elipse 27"/>
          <p:cNvSpPr/>
          <p:nvPr/>
        </p:nvSpPr>
        <p:spPr>
          <a:xfrm>
            <a:off x="246250" y="4858185"/>
            <a:ext cx="2552982" cy="1693832"/>
          </a:xfrm>
          <a:prstGeom prst="ellipse">
            <a:avLst/>
          </a:prstGeom>
          <a:noFill/>
          <a:ln w="381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29" name="CuadroTexto 28"/>
          <p:cNvSpPr txBox="1"/>
          <p:nvPr/>
        </p:nvSpPr>
        <p:spPr>
          <a:xfrm>
            <a:off x="55974" y="2281466"/>
            <a:ext cx="226529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sz="1200" dirty="0" smtClean="0">
                <a:latin typeface="Elephant" panose="02020904090505020303" pitchFamily="18" charset="0"/>
              </a:rPr>
              <a:t>Economía normativa: Evaluar que tan deseable es una alternativa por medio de juicios de valor acerca de lo que es o no conveniente  </a:t>
            </a:r>
            <a:endParaRPr lang="es-MX" sz="1200" dirty="0">
              <a:latin typeface="Elephant" panose="02020904090505020303" pitchFamily="18" charset="0"/>
            </a:endParaRPr>
          </a:p>
        </p:txBody>
      </p:sp>
      <p:sp>
        <p:nvSpPr>
          <p:cNvPr id="30" name="Elipse 29"/>
          <p:cNvSpPr/>
          <p:nvPr/>
        </p:nvSpPr>
        <p:spPr>
          <a:xfrm>
            <a:off x="-12031" y="1707417"/>
            <a:ext cx="2382839" cy="2300505"/>
          </a:xfrm>
          <a:prstGeom prst="ellipse">
            <a:avLst/>
          </a:prstGeom>
          <a:noFill/>
          <a:ln w="381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73758664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307</TotalTime>
  <Words>232</Words>
  <Application>Microsoft Office PowerPoint</Application>
  <PresentationFormat>Panorámica</PresentationFormat>
  <Paragraphs>21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7" baseType="lpstr">
      <vt:lpstr>Arial</vt:lpstr>
      <vt:lpstr>Arial Black</vt:lpstr>
      <vt:lpstr>Calibri</vt:lpstr>
      <vt:lpstr>Calibri Light</vt:lpstr>
      <vt:lpstr>Elephant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Fernando Sánchez Garduño</dc:creator>
  <cp:lastModifiedBy>Fernando Sánchez Garduño</cp:lastModifiedBy>
  <cp:revision>9</cp:revision>
  <dcterms:created xsi:type="dcterms:W3CDTF">2021-09-28T22:50:36Z</dcterms:created>
  <dcterms:modified xsi:type="dcterms:W3CDTF">2021-09-30T22:51:14Z</dcterms:modified>
</cp:coreProperties>
</file>