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B4D89"/>
    <a:srgbClr val="F48C84"/>
    <a:srgbClr val="F51389"/>
    <a:srgbClr val="FB9FF0"/>
    <a:srgbClr val="24DBE4"/>
    <a:srgbClr val="D335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2" d="100"/>
          <a:sy n="82" d="100"/>
        </p:scale>
        <p:origin x="72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9D04B5-B2B4-4148-A551-8ABCE56148E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D3DA59F-AADC-4E7D-8992-E22B46C458C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s-MX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EE3C386-ADD4-4181-9019-E000871A864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C01AB-3DC9-445F-816B-83E4A3E14D1F}" type="datetimeFigureOut">
              <a:rPr lang="es-MX" smtClean="0"/>
              <a:t>08/12/2021</a:t>
            </a:fld>
            <a:endParaRPr lang="es-MX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3DB092-97BD-4F5B-805E-3C88B36CB3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4E8AB6-0DB8-4FA7-8D2C-85C3116025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45B68-8C68-4F6E-931D-6983C50A61FA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500714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D91304-4916-4076-A580-26219963EC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1DC5D60-75D5-4C0C-81E0-6C9D79A1055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95D4644-5BA0-4425-A203-F39D943EE1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C01AB-3DC9-445F-816B-83E4A3E14D1F}" type="datetimeFigureOut">
              <a:rPr lang="es-MX" smtClean="0"/>
              <a:t>08/12/2021</a:t>
            </a:fld>
            <a:endParaRPr lang="es-MX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8B4A31-32D3-4077-A57D-A6339C2C50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1172D0-2CD3-406B-ABC9-5CE4373A64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45B68-8C68-4F6E-931D-6983C50A61FA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372542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079138A8-D146-4B71-97EA-19708DBC04E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102542E-556F-47DD-83E1-A751F1CDA66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75FF18A-2BC5-4A31-9B30-EE52D04F65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C01AB-3DC9-445F-816B-83E4A3E14D1F}" type="datetimeFigureOut">
              <a:rPr lang="es-MX" smtClean="0"/>
              <a:t>08/12/2021</a:t>
            </a:fld>
            <a:endParaRPr lang="es-MX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439B4B-2C92-4EAB-BD0B-226AAA5864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D124CC3-8C91-4FDA-A088-1C6E092483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45B68-8C68-4F6E-931D-6983C50A61FA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5778368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1177FA-E89A-49F7-AD33-F89A9A5FAD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CD7279-F240-4A92-8A15-8A2D5DB082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0E2E530-3D13-4FCC-B24D-AD67A0AAEF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C01AB-3DC9-445F-816B-83E4A3E14D1F}" type="datetimeFigureOut">
              <a:rPr lang="es-MX" smtClean="0"/>
              <a:t>08/12/2021</a:t>
            </a:fld>
            <a:endParaRPr lang="es-MX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512974A-C975-41F7-A54A-BA188B5AC8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D8B46B-3526-45B3-A511-6EB5A877BB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45B68-8C68-4F6E-931D-6983C50A61FA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9863122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054B34-E349-449C-B1A4-4B34744216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724AF1E-2784-4FC8-B306-69D58B45771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4521849-EF69-4E77-BF15-594276D9F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C01AB-3DC9-445F-816B-83E4A3E14D1F}" type="datetimeFigureOut">
              <a:rPr lang="es-MX" smtClean="0"/>
              <a:t>08/12/2021</a:t>
            </a:fld>
            <a:endParaRPr lang="es-MX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AEA708A-364A-4905-A0A4-CB2F1EAD888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E4730F-2359-4722-A42A-4D5E031E1C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45B68-8C68-4F6E-931D-6983C50A61FA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929527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5531CF-2558-494C-B2E5-5435163C3EE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CB5357-04DB-4E87-AA30-98F6257EFF1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FA86E89-CE3A-4D71-B8B4-D4EAEA5577D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7D4D56-3F7A-4525-96A3-8EFBB72FE7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C01AB-3DC9-445F-816B-83E4A3E14D1F}" type="datetimeFigureOut">
              <a:rPr lang="es-MX" smtClean="0"/>
              <a:t>08/12/2021</a:t>
            </a:fld>
            <a:endParaRPr lang="es-MX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D88AEB-F0D7-4554-8357-F3583FB6C8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558078-5666-401B-AE8B-3A84517E47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45B68-8C68-4F6E-931D-6983C50A61FA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3948607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603EF5-10E9-4E50-A71B-9431B14F3B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08A73D-E21A-4EF3-9394-1E96F2D2619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CB07581-FB18-43D1-94A5-A21F2F2BFD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CAFA370-3B3F-4E5E-974B-54667128A57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44656DE-FE52-4349-91EE-04F5DADABFA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DFC9119-BA77-4CCB-B963-DA2C2B79C4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C01AB-3DC9-445F-816B-83E4A3E14D1F}" type="datetimeFigureOut">
              <a:rPr lang="es-MX" smtClean="0"/>
              <a:t>08/12/2021</a:t>
            </a:fld>
            <a:endParaRPr lang="es-MX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A15A349-DBA5-4465-A7F9-437E6F1235C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69BEEFB2-5CD3-4F3A-A256-AD46276E30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45B68-8C68-4F6E-931D-6983C50A61FA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547449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B15201-1262-4D5A-A076-96446F9281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713CACD-112C-4E32-8E71-0B278287FA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C01AB-3DC9-445F-816B-83E4A3E14D1F}" type="datetimeFigureOut">
              <a:rPr lang="es-MX" smtClean="0"/>
              <a:t>08/12/2021</a:t>
            </a:fld>
            <a:endParaRPr lang="es-MX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788873-7331-4DC1-BA28-A951AA4BF4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64FCF9C-894E-476B-9501-52CF206F975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45B68-8C68-4F6E-931D-6983C50A61FA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974936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3A93A8A-1E4B-4066-AABB-4C418C3D97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C01AB-3DC9-445F-816B-83E4A3E14D1F}" type="datetimeFigureOut">
              <a:rPr lang="es-MX" smtClean="0"/>
              <a:t>08/12/2021</a:t>
            </a:fld>
            <a:endParaRPr lang="es-MX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D9D4B5E-C45D-4BA3-BFDB-219018124C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14AD4A-FE8F-4E5C-840A-1C203AC330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45B68-8C68-4F6E-931D-6983C50A61FA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9784646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3A47AB-28C3-4557-B174-11BC4F2F83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0E37EB-9E02-4B32-9FA2-056B022B076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048DD25-95D4-440E-A936-0A94B7DAEA6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00BC0D7-2E35-4836-BDAB-B503A9C2CF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C01AB-3DC9-445F-816B-83E4A3E14D1F}" type="datetimeFigureOut">
              <a:rPr lang="es-MX" smtClean="0"/>
              <a:t>08/12/2021</a:t>
            </a:fld>
            <a:endParaRPr lang="es-MX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CF3B19-A561-4675-A7FF-0A1CCCF8F4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94F9FBF-376B-4059-9E2C-21A28D46AF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45B68-8C68-4F6E-931D-6983C50A61FA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32129872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58CB1B-5707-4B53-A07B-EB31AB9C15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B7BA65E-B56D-4DDB-99C9-434174DB7D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4DC02C9-3F8B-4D8A-88CE-BA09BCC0480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618037A-FD4A-46CA-A5A6-9562FA4A04A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AC01AB-3DC9-445F-816B-83E4A3E14D1F}" type="datetimeFigureOut">
              <a:rPr lang="es-MX" smtClean="0"/>
              <a:t>08/12/2021</a:t>
            </a:fld>
            <a:endParaRPr lang="es-MX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5EED3C3-1AB2-43EC-BD6E-EC640DD2E1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E6EA42D-20BA-4411-910D-F8C4C00F0A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145B68-8C68-4F6E-931D-6983C50A61FA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10427463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C41DD15-EFA3-4C5D-A876-4085B7F6DF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s-MX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302B620-84CA-4B8B-97C0-B38CD5DE08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s-MX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A45D7F-F19D-4FE6-B968-9253E2D6318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AC01AB-3DC9-445F-816B-83E4A3E14D1F}" type="datetimeFigureOut">
              <a:rPr lang="es-MX" smtClean="0"/>
              <a:t>08/12/2021</a:t>
            </a:fld>
            <a:endParaRPr lang="es-MX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3CC3F15-6ACE-44CB-BBA5-1A3455F10CA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F28819-7C81-4EF5-83DE-85CD729617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45B68-8C68-4F6E-931D-6983C50A61FA}" type="slidenum">
              <a:rPr lang="es-MX" smtClean="0"/>
              <a:t>‹#›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2042721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>
            <a:extLst>
              <a:ext uri="{FF2B5EF4-FFF2-40B4-BE49-F238E27FC236}">
                <a16:creationId xmlns:a16="http://schemas.microsoft.com/office/drawing/2014/main" id="{AE7B2674-B201-46EF-98A0-F2A5B3C84058}"/>
              </a:ext>
            </a:extLst>
          </p:cNvPr>
          <p:cNvSpPr/>
          <p:nvPr/>
        </p:nvSpPr>
        <p:spPr>
          <a:xfrm>
            <a:off x="2066539" y="3855192"/>
            <a:ext cx="3511415" cy="208889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Procesos de extracción, distribución, producción y consumo de bienes y servicios que requiere una sociedad.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5E59FAB4-9A51-4FA1-A20A-DCB6F44D7DD1}"/>
              </a:ext>
            </a:extLst>
          </p:cNvPr>
          <p:cNvSpPr/>
          <p:nvPr/>
        </p:nvSpPr>
        <p:spPr>
          <a:xfrm>
            <a:off x="7820211" y="3066756"/>
            <a:ext cx="3153753" cy="1576873"/>
          </a:xfrm>
          <a:prstGeom prst="ellipse">
            <a:avLst/>
          </a:prstGeom>
          <a:solidFill>
            <a:schemeClr val="tx1">
              <a:lumMod val="75000"/>
              <a:lumOff val="2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Modelos posibles de satisfacción a partir de los recursos disponibles.</a:t>
            </a:r>
          </a:p>
        </p:txBody>
      </p:sp>
      <p:sp>
        <p:nvSpPr>
          <p:cNvPr id="6" name="Oval 5">
            <a:extLst>
              <a:ext uri="{FF2B5EF4-FFF2-40B4-BE49-F238E27FC236}">
                <a16:creationId xmlns:a16="http://schemas.microsoft.com/office/drawing/2014/main" id="{6351ABAD-F8DD-464B-9806-D23DD04F6721}"/>
              </a:ext>
            </a:extLst>
          </p:cNvPr>
          <p:cNvSpPr/>
          <p:nvPr/>
        </p:nvSpPr>
        <p:spPr>
          <a:xfrm>
            <a:off x="5442852" y="3858985"/>
            <a:ext cx="2808514" cy="1576873"/>
          </a:xfrm>
          <a:prstGeom prst="ellipse">
            <a:avLst/>
          </a:prstGeom>
          <a:solidFill>
            <a:srgbClr val="F5138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Aplicaciones de la economía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5FB658C9-500D-4517-AD4E-8A45CAA2F637}"/>
              </a:ext>
            </a:extLst>
          </p:cNvPr>
          <p:cNvSpPr/>
          <p:nvPr/>
        </p:nvSpPr>
        <p:spPr>
          <a:xfrm>
            <a:off x="6669830" y="49570"/>
            <a:ext cx="2808514" cy="1576873"/>
          </a:xfrm>
          <a:prstGeom prst="ellipse">
            <a:avLst/>
          </a:prstGeom>
          <a:solidFill>
            <a:schemeClr val="accent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Tipos de economía</a:t>
            </a:r>
          </a:p>
        </p:txBody>
      </p:sp>
      <p:sp>
        <p:nvSpPr>
          <p:cNvPr id="8" name="Oval 7">
            <a:extLst>
              <a:ext uri="{FF2B5EF4-FFF2-40B4-BE49-F238E27FC236}">
                <a16:creationId xmlns:a16="http://schemas.microsoft.com/office/drawing/2014/main" id="{09A59600-05E2-4BF1-8BDC-254005C8EAAB}"/>
              </a:ext>
            </a:extLst>
          </p:cNvPr>
          <p:cNvSpPr/>
          <p:nvPr/>
        </p:nvSpPr>
        <p:spPr>
          <a:xfrm>
            <a:off x="2300770" y="1421357"/>
            <a:ext cx="2808514" cy="1576873"/>
          </a:xfrm>
          <a:prstGeom prst="ellipse">
            <a:avLst/>
          </a:prstGeom>
          <a:solidFill>
            <a:srgbClr val="FB9FF0"/>
          </a:solidFill>
          <a:ln>
            <a:solidFill>
              <a:srgbClr val="FB9F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22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Economía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0E8F6FB5-0210-457D-81AC-2105A797921D}"/>
              </a:ext>
            </a:extLst>
          </p:cNvPr>
          <p:cNvSpPr/>
          <p:nvPr/>
        </p:nvSpPr>
        <p:spPr>
          <a:xfrm>
            <a:off x="1560932" y="704450"/>
            <a:ext cx="2012301" cy="718457"/>
          </a:xfrm>
          <a:prstGeom prst="roundRect">
            <a:avLst/>
          </a:prstGeom>
          <a:solidFill>
            <a:srgbClr val="F48C84"/>
          </a:solidFill>
          <a:ln>
            <a:solidFill>
              <a:srgbClr val="F48C8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Ciencia social</a:t>
            </a:r>
          </a:p>
        </p:txBody>
      </p:sp>
      <p:sp>
        <p:nvSpPr>
          <p:cNvPr id="10" name="Rectangle: Rounded Corners 9">
            <a:extLst>
              <a:ext uri="{FF2B5EF4-FFF2-40B4-BE49-F238E27FC236}">
                <a16:creationId xmlns:a16="http://schemas.microsoft.com/office/drawing/2014/main" id="{D7FE7646-FE2F-4DE0-ABBC-3B9EDF4E86A6}"/>
              </a:ext>
            </a:extLst>
          </p:cNvPr>
          <p:cNvSpPr/>
          <p:nvPr/>
        </p:nvSpPr>
        <p:spPr>
          <a:xfrm>
            <a:off x="441268" y="2723418"/>
            <a:ext cx="2290660" cy="900990"/>
          </a:xfrm>
          <a:prstGeom prst="round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Satisface necesidades de consumo</a:t>
            </a:r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63C5C533-D0DA-415A-9CFA-B3EB631FA2CF}"/>
              </a:ext>
            </a:extLst>
          </p:cNvPr>
          <p:cNvSpPr/>
          <p:nvPr/>
        </p:nvSpPr>
        <p:spPr>
          <a:xfrm>
            <a:off x="3628050" y="94856"/>
            <a:ext cx="3041780" cy="718457"/>
          </a:xfrm>
          <a:prstGeom prst="roundRect">
            <a:avLst/>
          </a:prstGeom>
          <a:solidFill>
            <a:schemeClr val="accent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Economía teoría y economía empírica</a:t>
            </a:r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37446378-BE05-4BEC-A21F-0213C03EC3E1}"/>
              </a:ext>
            </a:extLst>
          </p:cNvPr>
          <p:cNvSpPr/>
          <p:nvPr/>
        </p:nvSpPr>
        <p:spPr>
          <a:xfrm>
            <a:off x="8893629" y="1564822"/>
            <a:ext cx="2881604" cy="718457"/>
          </a:xfrm>
          <a:prstGeom prst="roundRect">
            <a:avLst/>
          </a:prstGeom>
          <a:solidFill>
            <a:srgbClr val="D335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Economía normativa y economía positiva</a:t>
            </a: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7AC50323-45F4-40B6-9D99-D5476D0B1E38}"/>
              </a:ext>
            </a:extLst>
          </p:cNvPr>
          <p:cNvSpPr/>
          <p:nvPr/>
        </p:nvSpPr>
        <p:spPr>
          <a:xfrm>
            <a:off x="9562320" y="480526"/>
            <a:ext cx="2508381" cy="718457"/>
          </a:xfrm>
          <a:prstGeom prst="round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Microeconomía y macroeconomía</a:t>
            </a:r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47D70901-DBBD-481C-946F-AAB029439053}"/>
              </a:ext>
            </a:extLst>
          </p:cNvPr>
          <p:cNvSpPr/>
          <p:nvPr/>
        </p:nvSpPr>
        <p:spPr>
          <a:xfrm>
            <a:off x="6089000" y="1663766"/>
            <a:ext cx="2287555" cy="831589"/>
          </a:xfrm>
          <a:prstGeom prst="roundRect">
            <a:avLst/>
          </a:prstGeom>
          <a:solidFill>
            <a:srgbClr val="24DBE4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Economía ortodoxa y heterodoxa</a:t>
            </a:r>
          </a:p>
        </p:txBody>
      </p:sp>
      <p:cxnSp>
        <p:nvCxnSpPr>
          <p:cNvPr id="18" name="Connector: Curved 17">
            <a:extLst>
              <a:ext uri="{FF2B5EF4-FFF2-40B4-BE49-F238E27FC236}">
                <a16:creationId xmlns:a16="http://schemas.microsoft.com/office/drawing/2014/main" id="{1E4FD6BA-2F58-4D6B-ACB3-DFE471C151EB}"/>
              </a:ext>
            </a:extLst>
          </p:cNvPr>
          <p:cNvCxnSpPr>
            <a:stCxn id="8" idx="6"/>
            <a:endCxn id="7" idx="2"/>
          </p:cNvCxnSpPr>
          <p:nvPr/>
        </p:nvCxnSpPr>
        <p:spPr>
          <a:xfrm flipV="1">
            <a:off x="5109284" y="838007"/>
            <a:ext cx="1560546" cy="1371787"/>
          </a:xfrm>
          <a:prstGeom prst="curvedConnector3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20" name="Connector: Curved 19">
            <a:extLst>
              <a:ext uri="{FF2B5EF4-FFF2-40B4-BE49-F238E27FC236}">
                <a16:creationId xmlns:a16="http://schemas.microsoft.com/office/drawing/2014/main" id="{490DA0E3-24B7-4065-A26E-043DE4A3E7C0}"/>
              </a:ext>
            </a:extLst>
          </p:cNvPr>
          <p:cNvCxnSpPr>
            <a:cxnSpLocks/>
          </p:cNvCxnSpPr>
          <p:nvPr/>
        </p:nvCxnSpPr>
        <p:spPr>
          <a:xfrm rot="16200000" flipH="1">
            <a:off x="4845692" y="1857567"/>
            <a:ext cx="860755" cy="3142082"/>
          </a:xfrm>
          <a:prstGeom prst="curvedConnector3">
            <a:avLst/>
          </a:prstGeom>
          <a:ln>
            <a:tailEnd type="triangle"/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EAC63CE8-E852-4CFA-8F5F-68B990D91C24}"/>
              </a:ext>
            </a:extLst>
          </p:cNvPr>
          <p:cNvSpPr/>
          <p:nvPr/>
        </p:nvSpPr>
        <p:spPr>
          <a:xfrm>
            <a:off x="7466814" y="4939489"/>
            <a:ext cx="3860549" cy="1576873"/>
          </a:xfrm>
          <a:prstGeom prst="ellipse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En como las personas y sociedades  sobreviven, comercian y prosperan financieramente.</a:t>
            </a:r>
          </a:p>
        </p:txBody>
      </p:sp>
      <p:sp>
        <p:nvSpPr>
          <p:cNvPr id="22" name="Rectangle: Rounded Corners 21">
            <a:extLst>
              <a:ext uri="{FF2B5EF4-FFF2-40B4-BE49-F238E27FC236}">
                <a16:creationId xmlns:a16="http://schemas.microsoft.com/office/drawing/2014/main" id="{39EB1338-FA2A-414E-9A8B-9AFFE038AE97}"/>
              </a:ext>
            </a:extLst>
          </p:cNvPr>
          <p:cNvSpPr/>
          <p:nvPr/>
        </p:nvSpPr>
        <p:spPr>
          <a:xfrm>
            <a:off x="23914" y="1653269"/>
            <a:ext cx="2290660" cy="900990"/>
          </a:xfrm>
          <a:prstGeom prst="roundRect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Bienes y servicios</a:t>
            </a:r>
          </a:p>
        </p:txBody>
      </p:sp>
    </p:spTree>
    <p:extLst>
      <p:ext uri="{BB962C8B-B14F-4D97-AF65-F5344CB8AC3E}">
        <p14:creationId xmlns:p14="http://schemas.microsoft.com/office/powerpoint/2010/main" val="405584823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76</Words>
  <Application>Microsoft Office PowerPoint</Application>
  <PresentationFormat>Widescreen</PresentationFormat>
  <Paragraphs>13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janeth</dc:creator>
  <cp:lastModifiedBy>janeth</cp:lastModifiedBy>
  <cp:revision>1</cp:revision>
  <dcterms:created xsi:type="dcterms:W3CDTF">2021-12-09T06:44:38Z</dcterms:created>
  <dcterms:modified xsi:type="dcterms:W3CDTF">2021-12-09T06:44:55Z</dcterms:modified>
</cp:coreProperties>
</file>