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cap="all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Tuesday, September 7,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881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Tuesday, September 7,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099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Tuesday, September 7,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70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Tuesday, September 7,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567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Tuesday, September 7, 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590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Tuesday, September 7,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81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Tuesday, September 7, 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47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Tuesday, September 7, 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70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Tuesday, September 7, 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901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Tuesday, September 7,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89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Tuesday, September 7, 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2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Tuesday, September 7,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0505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hf sldNum="0" hdr="0" ftr="0" dt="0"/>
  <p:txStyles>
    <p:titleStyle>
      <a:lvl1pPr algn="l" defTabSz="914400" rtl="0" eaLnBrk="1" latinLnBrk="0" hangingPunct="1">
        <a:lnSpc>
          <a:spcPct val="88000"/>
        </a:lnSpc>
        <a:spcBef>
          <a:spcPct val="0"/>
        </a:spcBef>
        <a:buNone/>
        <a:defRPr sz="4400" kern="1200" cap="none" spc="4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54F3A7E8-6DA9-4C2B-ACC8-475F34DAEA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B21CDF0-4D24-4190-9285-9016C19C1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6B9E8D-B1A5-4EBD-80E0-81B3FBA08B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0000" y="1449388"/>
            <a:ext cx="5015638" cy="2075012"/>
          </a:xfrm>
        </p:spPr>
        <p:txBody>
          <a:bodyPr>
            <a:normAutofit/>
          </a:bodyPr>
          <a:lstStyle/>
          <a:p>
            <a:r>
              <a:rPr lang="es-MX" b="1"/>
              <a:t>Bolsa de trabajo para Biólogos</a:t>
            </a:r>
          </a:p>
        </p:txBody>
      </p:sp>
      <p:pic>
        <p:nvPicPr>
          <p:cNvPr id="17" name="Picture 3" descr="Light bulbs on blackboard background">
            <a:extLst>
              <a:ext uri="{FF2B5EF4-FFF2-40B4-BE49-F238E27FC236}">
                <a16:creationId xmlns:a16="http://schemas.microsoft.com/office/drawing/2014/main" id="{7C27F890-6E1B-4485-AD05-54F97CE24A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110" r="21087"/>
          <a:stretch/>
        </p:blipFill>
        <p:spPr>
          <a:xfrm>
            <a:off x="20" y="10"/>
            <a:ext cx="5903704" cy="6857990"/>
          </a:xfrm>
          <a:custGeom>
            <a:avLst/>
            <a:gdLst/>
            <a:ahLst/>
            <a:cxnLst/>
            <a:rect l="l" t="t" r="r" b="b"/>
            <a:pathLst>
              <a:path w="5903724" h="6858000">
                <a:moveTo>
                  <a:pt x="0" y="0"/>
                </a:moveTo>
                <a:lnTo>
                  <a:pt x="5886178" y="0"/>
                </a:lnTo>
                <a:lnTo>
                  <a:pt x="5890522" y="42009"/>
                </a:lnTo>
                <a:cubicBezTo>
                  <a:pt x="5948302" y="788432"/>
                  <a:pt x="5795211" y="5194623"/>
                  <a:pt x="5836720" y="6279216"/>
                </a:cubicBezTo>
                <a:cubicBezTo>
                  <a:pt x="5842686" y="6384211"/>
                  <a:pt x="5845802" y="6526851"/>
                  <a:pt x="5846540" y="6699667"/>
                </a:cubicBezTo>
                <a:lnTo>
                  <a:pt x="5846508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3C9AA14C-80A4-427C-A911-28CD20C56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7909203" y="317452"/>
            <a:ext cx="2117174" cy="588806"/>
            <a:chOff x="4549904" y="5078157"/>
            <a:chExt cx="3023338" cy="840818"/>
          </a:xfrm>
        </p:grpSpPr>
        <p:sp>
          <p:nvSpPr>
            <p:cNvPr id="29" name="Freeform 80">
              <a:extLst>
                <a:ext uri="{FF2B5EF4-FFF2-40B4-BE49-F238E27FC236}">
                  <a16:creationId xmlns:a16="http://schemas.microsoft.com/office/drawing/2014/main" id="{EF32CDAF-4619-4949-9516-1E042181E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0" name="Freeform 84">
              <a:extLst>
                <a:ext uri="{FF2B5EF4-FFF2-40B4-BE49-F238E27FC236}">
                  <a16:creationId xmlns:a16="http://schemas.microsoft.com/office/drawing/2014/main" id="{270C485D-6BA8-4BF7-B72C-2B14A43A6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1" name="Freeform 87">
              <a:extLst>
                <a:ext uri="{FF2B5EF4-FFF2-40B4-BE49-F238E27FC236}">
                  <a16:creationId xmlns:a16="http://schemas.microsoft.com/office/drawing/2014/main" id="{79239B91-4327-43B3-AED5-CB9EC1653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F2FD01A0-E6FF-41CD-AEBD-279232B9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10800000">
            <a:off x="7990093" y="5372723"/>
            <a:ext cx="2088038" cy="719230"/>
            <a:chOff x="4532666" y="505937"/>
            <a:chExt cx="2981730" cy="1027064"/>
          </a:xfrm>
        </p:grpSpPr>
        <p:sp>
          <p:nvSpPr>
            <p:cNvPr id="34" name="Freeform 78">
              <a:extLst>
                <a:ext uri="{FF2B5EF4-FFF2-40B4-BE49-F238E27FC236}">
                  <a16:creationId xmlns:a16="http://schemas.microsoft.com/office/drawing/2014/main" id="{811C6308-5554-4129-8881-A95AF512C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5" name="Freeform 79">
              <a:extLst>
                <a:ext uri="{FF2B5EF4-FFF2-40B4-BE49-F238E27FC236}">
                  <a16:creationId xmlns:a16="http://schemas.microsoft.com/office/drawing/2014/main" id="{C28F3A03-B53B-433E-8DF7-6B13336D0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6" name="Freeform 85">
              <a:extLst>
                <a:ext uri="{FF2B5EF4-FFF2-40B4-BE49-F238E27FC236}">
                  <a16:creationId xmlns:a16="http://schemas.microsoft.com/office/drawing/2014/main" id="{E990BBBC-E616-4D0E-9917-A6CA72AAE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17817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9646535-AEF6-4883-A4F9-EEC1F8B43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7EFF05-A8DA-4B3E-9C21-7A04283D4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D690F001-2D75-4EFE-805F-3E6954B756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C6F7DA8-FD92-4ACF-9932-BF007E32A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4F76F7D6-E5D2-44FA-B1FA-A1A61DF18E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0554709" cy="6858000"/>
          </a:xfrm>
          <a:custGeom>
            <a:avLst/>
            <a:gdLst>
              <a:gd name="connsiteX0" fmla="*/ 678080 w 10554709"/>
              <a:gd name="connsiteY0" fmla="*/ 0 h 6858000"/>
              <a:gd name="connsiteX1" fmla="*/ 8939948 w 10554709"/>
              <a:gd name="connsiteY1" fmla="*/ 0 h 6858000"/>
              <a:gd name="connsiteX2" fmla="*/ 9088366 w 10554709"/>
              <a:gd name="connsiteY2" fmla="*/ 139640 h 6858000"/>
              <a:gd name="connsiteX3" fmla="*/ 10554709 w 10554709"/>
              <a:gd name="connsiteY3" fmla="*/ 3680162 h 6858000"/>
              <a:gd name="connsiteX4" fmla="*/ 9852869 w 10554709"/>
              <a:gd name="connsiteY4" fmla="*/ 6618597 h 6858000"/>
              <a:gd name="connsiteX5" fmla="*/ 9732509 w 10554709"/>
              <a:gd name="connsiteY5" fmla="*/ 6858000 h 6858000"/>
              <a:gd name="connsiteX6" fmla="*/ 0 w 10554709"/>
              <a:gd name="connsiteY6" fmla="*/ 6858000 h 6858000"/>
              <a:gd name="connsiteX7" fmla="*/ 0 w 10554709"/>
              <a:gd name="connsiteY7" fmla="*/ 893015 h 6858000"/>
              <a:gd name="connsiteX8" fmla="*/ 32877 w 10554709"/>
              <a:gd name="connsiteY8" fmla="*/ 837948 h 6858000"/>
              <a:gd name="connsiteX9" fmla="*/ 408715 w 10554709"/>
              <a:gd name="connsiteY9" fmla="*/ 30770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554709" h="6858000">
                <a:moveTo>
                  <a:pt x="678080" y="0"/>
                </a:moveTo>
                <a:lnTo>
                  <a:pt x="8939948" y="0"/>
                </a:lnTo>
                <a:lnTo>
                  <a:pt x="9088366" y="139640"/>
                </a:lnTo>
                <a:cubicBezTo>
                  <a:pt x="10103527" y="1150771"/>
                  <a:pt x="10554709" y="2302771"/>
                  <a:pt x="10554709" y="3680162"/>
                </a:cubicBezTo>
                <a:cubicBezTo>
                  <a:pt x="10554709" y="4782075"/>
                  <a:pt x="10354183" y="5717032"/>
                  <a:pt x="9852869" y="6618597"/>
                </a:cubicBezTo>
                <a:lnTo>
                  <a:pt x="9732509" y="6858000"/>
                </a:lnTo>
                <a:lnTo>
                  <a:pt x="0" y="6858000"/>
                </a:lnTo>
                <a:lnTo>
                  <a:pt x="0" y="893015"/>
                </a:lnTo>
                <a:lnTo>
                  <a:pt x="32877" y="837948"/>
                </a:lnTo>
                <a:cubicBezTo>
                  <a:pt x="149932" y="650048"/>
                  <a:pt x="274183" y="474695"/>
                  <a:pt x="408715" y="307706"/>
                </a:cubicBezTo>
                <a:close/>
              </a:path>
            </a:pathLst>
          </a:custGeom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BDB225-A1AF-4FEB-B61B-8D24A70AE993}"/>
              </a:ext>
            </a:extLst>
          </p:cNvPr>
          <p:cNvSpPr txBox="1"/>
          <p:nvPr/>
        </p:nvSpPr>
        <p:spPr>
          <a:xfrm>
            <a:off x="1842726" y="-28643"/>
            <a:ext cx="6911974" cy="617878"/>
          </a:xfrm>
          <a:prstGeom prst="rect">
            <a:avLst/>
          </a:prstGeom>
        </p:spPr>
        <p:txBody>
          <a:bodyPr vert="horz" wrap="square" lIns="0" tIns="0" rIns="0" bIns="0" rtlCol="0" anchor="b" anchorCtr="0">
            <a:normAutofit/>
          </a:bodyPr>
          <a:lstStyle/>
          <a:p>
            <a:pPr algn="ctr">
              <a:spcBef>
                <a:spcPct val="0"/>
              </a:spcBef>
              <a:spcAft>
                <a:spcPts val="600"/>
              </a:spcAft>
            </a:pPr>
            <a:r>
              <a:rPr lang="en-US" sz="2800" spc="-100" dirty="0" err="1">
                <a:latin typeface="+mj-lt"/>
                <a:ea typeface="+mj-ea"/>
                <a:cs typeface="+mj-cs"/>
              </a:rPr>
              <a:t>Puesto</a:t>
            </a:r>
            <a:r>
              <a:rPr lang="en-US" sz="2800" spc="-100" dirty="0">
                <a:latin typeface="+mj-lt"/>
                <a:ea typeface="+mj-ea"/>
                <a:cs typeface="+mj-cs"/>
              </a:rPr>
              <a:t> : </a:t>
            </a:r>
            <a:r>
              <a:rPr lang="en-US" sz="2800" spc="-100" dirty="0" err="1">
                <a:latin typeface="+mj-lt"/>
                <a:ea typeface="+mj-ea"/>
                <a:cs typeface="+mj-cs"/>
              </a:rPr>
              <a:t>Gerente</a:t>
            </a:r>
            <a:r>
              <a:rPr lang="en-US" sz="2800" spc="-100" dirty="0">
                <a:latin typeface="+mj-lt"/>
                <a:ea typeface="+mj-ea"/>
                <a:cs typeface="+mj-cs"/>
              </a:rPr>
              <a:t> de </a:t>
            </a:r>
            <a:r>
              <a:rPr lang="en-US" sz="2800" spc="-100" dirty="0" err="1">
                <a:latin typeface="+mj-lt"/>
                <a:ea typeface="+mj-ea"/>
                <a:cs typeface="+mj-cs"/>
              </a:rPr>
              <a:t>puesto</a:t>
            </a:r>
            <a:r>
              <a:rPr lang="en-US" sz="2800" spc="-100" dirty="0">
                <a:latin typeface="+mj-lt"/>
                <a:ea typeface="+mj-ea"/>
                <a:cs typeface="+mj-cs"/>
              </a:rPr>
              <a:t> de production </a:t>
            </a:r>
            <a:r>
              <a:rPr lang="en-US" sz="2800" spc="-100" dirty="0" err="1">
                <a:latin typeface="+mj-lt"/>
                <a:ea typeface="+mj-ea"/>
                <a:cs typeface="+mj-cs"/>
              </a:rPr>
              <a:t>agrícola</a:t>
            </a:r>
            <a:r>
              <a:rPr lang="en-US" sz="2800" spc="-100" dirty="0">
                <a:latin typeface="+mj-lt"/>
                <a:ea typeface="+mj-ea"/>
                <a:cs typeface="+mj-cs"/>
              </a:rPr>
              <a:t> de </a:t>
            </a:r>
            <a:r>
              <a:rPr lang="en-US" sz="2800" spc="-100" dirty="0" err="1">
                <a:latin typeface="+mj-lt"/>
                <a:ea typeface="+mj-ea"/>
                <a:cs typeface="+mj-cs"/>
              </a:rPr>
              <a:t>palma</a:t>
            </a:r>
            <a:r>
              <a:rPr lang="en-US" sz="2800" spc="-100" dirty="0">
                <a:latin typeface="+mj-lt"/>
                <a:ea typeface="+mj-ea"/>
                <a:cs typeface="+mj-cs"/>
              </a:rPr>
              <a:t> de </a:t>
            </a:r>
            <a:r>
              <a:rPr lang="en-US" sz="2800" spc="-100" dirty="0" err="1">
                <a:latin typeface="+mj-lt"/>
                <a:ea typeface="+mj-ea"/>
                <a:cs typeface="+mj-cs"/>
              </a:rPr>
              <a:t>aceite</a:t>
            </a:r>
            <a:r>
              <a:rPr lang="en-US" sz="2800" spc="-100" dirty="0"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17" name="Freeform 10">
            <a:extLst>
              <a:ext uri="{FF2B5EF4-FFF2-40B4-BE49-F238E27FC236}">
                <a16:creationId xmlns:a16="http://schemas.microsoft.com/office/drawing/2014/main" id="{671E2FB4-7344-4400-973C-C4E1D46C1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4500000">
            <a:off x="9006897" y="392628"/>
            <a:ext cx="3095625" cy="2897543"/>
          </a:xfrm>
          <a:custGeom>
            <a:avLst/>
            <a:gdLst>
              <a:gd name="T0" fmla="*/ 43 w 250"/>
              <a:gd name="T1" fmla="*/ 167 h 234"/>
              <a:gd name="T2" fmla="*/ 70 w 250"/>
              <a:gd name="T3" fmla="*/ 133 h 234"/>
              <a:gd name="T4" fmla="*/ 48 w 250"/>
              <a:gd name="T5" fmla="*/ 134 h 234"/>
              <a:gd name="T6" fmla="*/ 19 w 250"/>
              <a:gd name="T7" fmla="*/ 130 h 234"/>
              <a:gd name="T8" fmla="*/ 6 w 250"/>
              <a:gd name="T9" fmla="*/ 123 h 234"/>
              <a:gd name="T10" fmla="*/ 1 w 250"/>
              <a:gd name="T11" fmla="*/ 103 h 234"/>
              <a:gd name="T12" fmla="*/ 11 w 250"/>
              <a:gd name="T13" fmla="*/ 81 h 234"/>
              <a:gd name="T14" fmla="*/ 23 w 250"/>
              <a:gd name="T15" fmla="*/ 76 h 234"/>
              <a:gd name="T16" fmla="*/ 81 w 250"/>
              <a:gd name="T17" fmla="*/ 78 h 234"/>
              <a:gd name="T18" fmla="*/ 65 w 250"/>
              <a:gd name="T19" fmla="*/ 49 h 234"/>
              <a:gd name="T20" fmla="*/ 57 w 250"/>
              <a:gd name="T21" fmla="*/ 27 h 234"/>
              <a:gd name="T22" fmla="*/ 67 w 250"/>
              <a:gd name="T23" fmla="*/ 12 h 234"/>
              <a:gd name="T24" fmla="*/ 85 w 250"/>
              <a:gd name="T25" fmla="*/ 1 h 234"/>
              <a:gd name="T26" fmla="*/ 101 w 250"/>
              <a:gd name="T27" fmla="*/ 8 h 234"/>
              <a:gd name="T28" fmla="*/ 107 w 250"/>
              <a:gd name="T29" fmla="*/ 15 h 234"/>
              <a:gd name="T30" fmla="*/ 120 w 250"/>
              <a:gd name="T31" fmla="*/ 37 h 234"/>
              <a:gd name="T32" fmla="*/ 131 w 250"/>
              <a:gd name="T33" fmla="*/ 60 h 234"/>
              <a:gd name="T34" fmla="*/ 164 w 250"/>
              <a:gd name="T35" fmla="*/ 25 h 234"/>
              <a:gd name="T36" fmla="*/ 187 w 250"/>
              <a:gd name="T37" fmla="*/ 11 h 234"/>
              <a:gd name="T38" fmla="*/ 205 w 250"/>
              <a:gd name="T39" fmla="*/ 19 h 234"/>
              <a:gd name="T40" fmla="*/ 214 w 250"/>
              <a:gd name="T41" fmla="*/ 34 h 234"/>
              <a:gd name="T42" fmla="*/ 203 w 250"/>
              <a:gd name="T43" fmla="*/ 57 h 234"/>
              <a:gd name="T44" fmla="*/ 166 w 250"/>
              <a:gd name="T45" fmla="*/ 100 h 234"/>
              <a:gd name="T46" fmla="*/ 217 w 250"/>
              <a:gd name="T47" fmla="*/ 98 h 234"/>
              <a:gd name="T48" fmla="*/ 244 w 250"/>
              <a:gd name="T49" fmla="*/ 104 h 234"/>
              <a:gd name="T50" fmla="*/ 249 w 250"/>
              <a:gd name="T51" fmla="*/ 115 h 234"/>
              <a:gd name="T52" fmla="*/ 247 w 250"/>
              <a:gd name="T53" fmla="*/ 129 h 234"/>
              <a:gd name="T54" fmla="*/ 245 w 250"/>
              <a:gd name="T55" fmla="*/ 134 h 234"/>
              <a:gd name="T56" fmla="*/ 241 w 250"/>
              <a:gd name="T57" fmla="*/ 141 h 234"/>
              <a:gd name="T58" fmla="*/ 227 w 250"/>
              <a:gd name="T59" fmla="*/ 147 h 234"/>
              <a:gd name="T60" fmla="*/ 187 w 250"/>
              <a:gd name="T61" fmla="*/ 151 h 234"/>
              <a:gd name="T62" fmla="*/ 160 w 250"/>
              <a:gd name="T63" fmla="*/ 148 h 234"/>
              <a:gd name="T64" fmla="*/ 168 w 250"/>
              <a:gd name="T65" fmla="*/ 168 h 234"/>
              <a:gd name="T66" fmla="*/ 176 w 250"/>
              <a:gd name="T67" fmla="*/ 194 h 234"/>
              <a:gd name="T68" fmla="*/ 176 w 250"/>
              <a:gd name="T69" fmla="*/ 211 h 234"/>
              <a:gd name="T70" fmla="*/ 170 w 250"/>
              <a:gd name="T71" fmla="*/ 221 h 234"/>
              <a:gd name="T72" fmla="*/ 156 w 250"/>
              <a:gd name="T73" fmla="*/ 230 h 234"/>
              <a:gd name="T74" fmla="*/ 130 w 250"/>
              <a:gd name="T75" fmla="*/ 226 h 234"/>
              <a:gd name="T76" fmla="*/ 122 w 250"/>
              <a:gd name="T77" fmla="*/ 213 h 234"/>
              <a:gd name="T78" fmla="*/ 110 w 250"/>
              <a:gd name="T79" fmla="*/ 169 h 234"/>
              <a:gd name="T80" fmla="*/ 92 w 250"/>
              <a:gd name="T81" fmla="*/ 192 h 234"/>
              <a:gd name="T82" fmla="*/ 87 w 250"/>
              <a:gd name="T83" fmla="*/ 197 h 234"/>
              <a:gd name="T84" fmla="*/ 84 w 250"/>
              <a:gd name="T85" fmla="*/ 201 h 234"/>
              <a:gd name="T86" fmla="*/ 65 w 250"/>
              <a:gd name="T87" fmla="*/ 212 h 234"/>
              <a:gd name="T88" fmla="*/ 50 w 250"/>
              <a:gd name="T89" fmla="*/ 204 h 234"/>
              <a:gd name="T90" fmla="*/ 44 w 250"/>
              <a:gd name="T91" fmla="*/ 198 h 234"/>
              <a:gd name="T92" fmla="*/ 38 w 250"/>
              <a:gd name="T93" fmla="*/ 185 h 234"/>
              <a:gd name="T94" fmla="*/ 43 w 250"/>
              <a:gd name="T95" fmla="*/ 167 h 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250" h="234">
                <a:moveTo>
                  <a:pt x="43" y="167"/>
                </a:moveTo>
                <a:cubicBezTo>
                  <a:pt x="70" y="133"/>
                  <a:pt x="70" y="133"/>
                  <a:pt x="70" y="133"/>
                </a:cubicBezTo>
                <a:cubicBezTo>
                  <a:pt x="60" y="134"/>
                  <a:pt x="61" y="134"/>
                  <a:pt x="48" y="134"/>
                </a:cubicBezTo>
                <a:cubicBezTo>
                  <a:pt x="34" y="133"/>
                  <a:pt x="24" y="132"/>
                  <a:pt x="19" y="130"/>
                </a:cubicBezTo>
                <a:cubicBezTo>
                  <a:pt x="13" y="128"/>
                  <a:pt x="9" y="126"/>
                  <a:pt x="6" y="123"/>
                </a:cubicBezTo>
                <a:cubicBezTo>
                  <a:pt x="1" y="119"/>
                  <a:pt x="0" y="112"/>
                  <a:pt x="1" y="103"/>
                </a:cubicBezTo>
                <a:cubicBezTo>
                  <a:pt x="2" y="93"/>
                  <a:pt x="6" y="86"/>
                  <a:pt x="11" y="81"/>
                </a:cubicBezTo>
                <a:cubicBezTo>
                  <a:pt x="15" y="77"/>
                  <a:pt x="18" y="76"/>
                  <a:pt x="23" y="76"/>
                </a:cubicBezTo>
                <a:cubicBezTo>
                  <a:pt x="81" y="78"/>
                  <a:pt x="81" y="78"/>
                  <a:pt x="81" y="78"/>
                </a:cubicBezTo>
                <a:cubicBezTo>
                  <a:pt x="65" y="49"/>
                  <a:pt x="65" y="49"/>
                  <a:pt x="65" y="49"/>
                </a:cubicBezTo>
                <a:cubicBezTo>
                  <a:pt x="58" y="40"/>
                  <a:pt x="56" y="33"/>
                  <a:pt x="57" y="27"/>
                </a:cubicBezTo>
                <a:cubicBezTo>
                  <a:pt x="58" y="21"/>
                  <a:pt x="62" y="16"/>
                  <a:pt x="67" y="12"/>
                </a:cubicBezTo>
                <a:cubicBezTo>
                  <a:pt x="74" y="6"/>
                  <a:pt x="80" y="2"/>
                  <a:pt x="85" y="1"/>
                </a:cubicBezTo>
                <a:cubicBezTo>
                  <a:pt x="90" y="0"/>
                  <a:pt x="95" y="2"/>
                  <a:pt x="101" y="8"/>
                </a:cubicBezTo>
                <a:cubicBezTo>
                  <a:pt x="104" y="11"/>
                  <a:pt x="106" y="13"/>
                  <a:pt x="107" y="15"/>
                </a:cubicBezTo>
                <a:cubicBezTo>
                  <a:pt x="110" y="19"/>
                  <a:pt x="112" y="20"/>
                  <a:pt x="120" y="37"/>
                </a:cubicBezTo>
                <a:cubicBezTo>
                  <a:pt x="129" y="55"/>
                  <a:pt x="128" y="51"/>
                  <a:pt x="131" y="60"/>
                </a:cubicBezTo>
                <a:cubicBezTo>
                  <a:pt x="164" y="25"/>
                  <a:pt x="164" y="25"/>
                  <a:pt x="164" y="25"/>
                </a:cubicBezTo>
                <a:cubicBezTo>
                  <a:pt x="173" y="16"/>
                  <a:pt x="180" y="11"/>
                  <a:pt x="187" y="11"/>
                </a:cubicBezTo>
                <a:cubicBezTo>
                  <a:pt x="193" y="10"/>
                  <a:pt x="200" y="13"/>
                  <a:pt x="205" y="19"/>
                </a:cubicBezTo>
                <a:cubicBezTo>
                  <a:pt x="210" y="24"/>
                  <a:pt x="213" y="29"/>
                  <a:pt x="214" y="34"/>
                </a:cubicBezTo>
                <a:cubicBezTo>
                  <a:pt x="214" y="39"/>
                  <a:pt x="211" y="47"/>
                  <a:pt x="203" y="57"/>
                </a:cubicBezTo>
                <a:cubicBezTo>
                  <a:pt x="166" y="100"/>
                  <a:pt x="166" y="100"/>
                  <a:pt x="166" y="100"/>
                </a:cubicBezTo>
                <a:cubicBezTo>
                  <a:pt x="217" y="98"/>
                  <a:pt x="217" y="98"/>
                  <a:pt x="217" y="98"/>
                </a:cubicBezTo>
                <a:cubicBezTo>
                  <a:pt x="229" y="96"/>
                  <a:pt x="238" y="98"/>
                  <a:pt x="244" y="104"/>
                </a:cubicBezTo>
                <a:cubicBezTo>
                  <a:pt x="247" y="107"/>
                  <a:pt x="249" y="111"/>
                  <a:pt x="249" y="115"/>
                </a:cubicBezTo>
                <a:cubicBezTo>
                  <a:pt x="250" y="120"/>
                  <a:pt x="249" y="124"/>
                  <a:pt x="247" y="129"/>
                </a:cubicBezTo>
                <a:cubicBezTo>
                  <a:pt x="247" y="130"/>
                  <a:pt x="246" y="132"/>
                  <a:pt x="245" y="134"/>
                </a:cubicBezTo>
                <a:cubicBezTo>
                  <a:pt x="244" y="137"/>
                  <a:pt x="243" y="140"/>
                  <a:pt x="241" y="141"/>
                </a:cubicBezTo>
                <a:cubicBezTo>
                  <a:pt x="239" y="144"/>
                  <a:pt x="234" y="146"/>
                  <a:pt x="227" y="147"/>
                </a:cubicBezTo>
                <a:cubicBezTo>
                  <a:pt x="221" y="149"/>
                  <a:pt x="207" y="150"/>
                  <a:pt x="187" y="151"/>
                </a:cubicBezTo>
                <a:cubicBezTo>
                  <a:pt x="175" y="152"/>
                  <a:pt x="161" y="148"/>
                  <a:pt x="160" y="148"/>
                </a:cubicBezTo>
                <a:cubicBezTo>
                  <a:pt x="161" y="151"/>
                  <a:pt x="165" y="161"/>
                  <a:pt x="168" y="168"/>
                </a:cubicBezTo>
                <a:cubicBezTo>
                  <a:pt x="168" y="171"/>
                  <a:pt x="173" y="181"/>
                  <a:pt x="176" y="194"/>
                </a:cubicBezTo>
                <a:cubicBezTo>
                  <a:pt x="179" y="206"/>
                  <a:pt x="176" y="203"/>
                  <a:pt x="176" y="211"/>
                </a:cubicBezTo>
                <a:cubicBezTo>
                  <a:pt x="176" y="214"/>
                  <a:pt x="174" y="217"/>
                  <a:pt x="170" y="221"/>
                </a:cubicBezTo>
                <a:cubicBezTo>
                  <a:pt x="166" y="226"/>
                  <a:pt x="161" y="228"/>
                  <a:pt x="156" y="230"/>
                </a:cubicBezTo>
                <a:cubicBezTo>
                  <a:pt x="147" y="234"/>
                  <a:pt x="137" y="233"/>
                  <a:pt x="130" y="226"/>
                </a:cubicBezTo>
                <a:cubicBezTo>
                  <a:pt x="127" y="223"/>
                  <a:pt x="125" y="219"/>
                  <a:pt x="122" y="213"/>
                </a:cubicBezTo>
                <a:cubicBezTo>
                  <a:pt x="118" y="188"/>
                  <a:pt x="117" y="189"/>
                  <a:pt x="110" y="169"/>
                </a:cubicBezTo>
                <a:cubicBezTo>
                  <a:pt x="92" y="192"/>
                  <a:pt x="92" y="192"/>
                  <a:pt x="92" y="192"/>
                </a:cubicBezTo>
                <a:cubicBezTo>
                  <a:pt x="90" y="193"/>
                  <a:pt x="88" y="195"/>
                  <a:pt x="87" y="197"/>
                </a:cubicBezTo>
                <a:cubicBezTo>
                  <a:pt x="86" y="198"/>
                  <a:pt x="85" y="200"/>
                  <a:pt x="84" y="201"/>
                </a:cubicBezTo>
                <a:cubicBezTo>
                  <a:pt x="76" y="209"/>
                  <a:pt x="70" y="212"/>
                  <a:pt x="65" y="212"/>
                </a:cubicBezTo>
                <a:cubicBezTo>
                  <a:pt x="60" y="211"/>
                  <a:pt x="55" y="209"/>
                  <a:pt x="50" y="204"/>
                </a:cubicBezTo>
                <a:cubicBezTo>
                  <a:pt x="50" y="203"/>
                  <a:pt x="48" y="202"/>
                  <a:pt x="44" y="198"/>
                </a:cubicBezTo>
                <a:cubicBezTo>
                  <a:pt x="41" y="195"/>
                  <a:pt x="39" y="191"/>
                  <a:pt x="38" y="185"/>
                </a:cubicBezTo>
                <a:cubicBezTo>
                  <a:pt x="37" y="179"/>
                  <a:pt x="39" y="173"/>
                  <a:pt x="43" y="16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D2C61F-83EC-47CA-980B-B8C8D9BB137E}"/>
              </a:ext>
            </a:extLst>
          </p:cNvPr>
          <p:cNvSpPr txBox="1"/>
          <p:nvPr/>
        </p:nvSpPr>
        <p:spPr>
          <a:xfrm>
            <a:off x="257033" y="857575"/>
            <a:ext cx="11869444" cy="57861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000" dirty="0"/>
              <a:t>Descripción</a:t>
            </a:r>
          </a:p>
          <a:p>
            <a:pPr algn="just"/>
            <a:r>
              <a:rPr lang="es-MX" sz="1000" b="1" dirty="0"/>
              <a:t>Acerca de la empresa</a:t>
            </a:r>
            <a:endParaRPr lang="es-MX" sz="1000" dirty="0"/>
          </a:p>
          <a:p>
            <a:pPr algn="just"/>
            <a:endParaRPr lang="es-MX" sz="1000" b="1" dirty="0"/>
          </a:p>
          <a:p>
            <a:pPr algn="just"/>
            <a:r>
              <a:rPr lang="es-MX" sz="1000" b="1" dirty="0"/>
              <a:t>Empresa 100% Mexicana líder en la Industria Agrícola con plantaciones de Palma de aceite, Pinos tropicales e Industria para el mercado mexicano, produciendo materias primas de la más alta calidad con tecnología innovadora, protegiendo y preservando al medio ambiente.</a:t>
            </a:r>
          </a:p>
          <a:p>
            <a:pPr algn="just"/>
            <a:endParaRPr lang="es-MX" sz="1000" dirty="0"/>
          </a:p>
          <a:p>
            <a:pPr algn="just"/>
            <a:r>
              <a:rPr lang="es-MX" sz="1000" b="1" dirty="0"/>
              <a:t>Requisitos para el puesto</a:t>
            </a:r>
            <a:endParaRPr lang="es-MX" sz="1000" dirty="0"/>
          </a:p>
          <a:p>
            <a:pPr algn="just"/>
            <a:endParaRPr lang="es-MX" sz="1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Titulado de Ingeniero Agrónomo / Ingeniero Ambiental o Biólogo. </a:t>
            </a:r>
            <a:r>
              <a:rPr lang="es-MX" sz="1000" b="1" dirty="0"/>
              <a:t>MAESTRÍA MUY DESEABLE.</a:t>
            </a:r>
            <a:endParaRPr lang="es-MX" sz="1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Experiencia de 3 a 5 años en producción de Palma de Aceite ( DESEABLE ) Caña de azúcar o Banano.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Liderazgo situacional en el manejo de equipos de trabajo.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Haber tenido a su cargo un HC de más de 500 personas.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Control de procesos y Fincas con un área de cobertura de 6,000 HAS.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Dominio de Costos, Planeación Estratégica, Productividad, Logística y temas Financieros.</a:t>
            </a:r>
          </a:p>
          <a:p>
            <a:pPr algn="just"/>
            <a:endParaRPr lang="es-MX" sz="1000" dirty="0"/>
          </a:p>
          <a:p>
            <a:pPr algn="just"/>
            <a:r>
              <a:rPr lang="es-MX" sz="1000" b="1" dirty="0"/>
              <a:t>Principales responsabilidades del puesto</a:t>
            </a:r>
            <a:endParaRPr lang="es-MX" sz="1000" dirty="0"/>
          </a:p>
          <a:p>
            <a:pPr algn="just"/>
            <a:endParaRPr lang="es-MX" sz="1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Responsable de coordinar los procesos productivos de las distintas Fincas a su cargo.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Crear y definir estrategias para mejorar la productividad del cultivo de Palma de aceite, partiendo del análisis de indicadores.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Elaboración de presupuesto anual de curvas de producción.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Toma de decisiones a corto y mediano plazo a partir del análisis de las herramientas de información.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Fuertes habilidades de gestión con visión DIRECTIVA de negocios.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Enfoque de trabajo 60% de campo y 40% oficina.</a:t>
            </a:r>
          </a:p>
          <a:p>
            <a:pPr algn="just"/>
            <a:br>
              <a:rPr lang="es-MX" sz="1000" dirty="0"/>
            </a:br>
            <a:endParaRPr lang="es-MX" sz="1000" dirty="0"/>
          </a:p>
          <a:p>
            <a:pPr algn="just"/>
            <a:r>
              <a:rPr lang="es-MX" sz="1000" b="1" dirty="0"/>
              <a:t>Prestaciones y beneficios adicionales</a:t>
            </a:r>
            <a:endParaRPr lang="es-MX" sz="1000" dirty="0"/>
          </a:p>
          <a:p>
            <a:pPr algn="just"/>
            <a:endParaRPr lang="es-MX" sz="10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Apoyo de reubicación en caso de no residir en Palenque, Chiapas.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SGGM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Bono por cumplimiento de metas.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Vales de despensa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Prima vacacional 50%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45 días de aguinaldo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000" dirty="0"/>
              <a:t>Vehículo utilitario y gasolina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1000" dirty="0"/>
          </a:p>
          <a:p>
            <a:pPr algn="just"/>
            <a:r>
              <a:rPr lang="es-MX" sz="1000" b="1" dirty="0"/>
              <a:t>Pago mensual</a:t>
            </a:r>
          </a:p>
          <a:p>
            <a:pPr algn="just"/>
            <a:r>
              <a:rPr lang="es-MX" sz="1000" dirty="0"/>
              <a:t>50,000 a 60,000 </a:t>
            </a:r>
          </a:p>
        </p:txBody>
      </p:sp>
    </p:spTree>
    <p:extLst>
      <p:ext uri="{BB962C8B-B14F-4D97-AF65-F5344CB8AC3E}">
        <p14:creationId xmlns:p14="http://schemas.microsoft.com/office/powerpoint/2010/main" val="160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FB336B-E14C-493A-AE0A-63DB7F579602}"/>
              </a:ext>
            </a:extLst>
          </p:cNvPr>
          <p:cNvSpPr txBox="1"/>
          <p:nvPr/>
        </p:nvSpPr>
        <p:spPr>
          <a:xfrm>
            <a:off x="223421" y="1692805"/>
            <a:ext cx="1174515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sz="1400" b="1" dirty="0"/>
              <a:t>Descripción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dirty="0"/>
              <a:t>Conocimientos sobre el ambiente idóneo, necesidades y comportamiento de diferentes especies de insectos. Experiencia en crianza y reproducción de insectos. Técnicas efectivas de reproducción y seguimiento de las mismas. Proyecto enfocado a la implementación y correcto funcionamiento de un criadero, establecer los procesos operativos básicos como bitácoras, mantenimiento y cuidados generales del criadero, así como la realización de análisis técnicos de crianza para su arranque, mejoramiento y optimización.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1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b="1" dirty="0"/>
              <a:t>Requerimientos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14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dirty="0"/>
              <a:t>Educación mínima: Educación superior - Especialidad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dirty="0"/>
              <a:t>3 años de experiencia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dirty="0"/>
              <a:t>Idiomas: Inglés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dirty="0"/>
              <a:t>Edad: entre 28 y 50 años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dirty="0"/>
              <a:t>Disponibilidad de viajar: Si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dirty="0"/>
              <a:t>Disponibilidad de cambio de residencia: Si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dirty="0"/>
              <a:t>Personas con discapacidad: Sí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1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b="1" dirty="0"/>
              <a:t>Pago mensual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dirty="0"/>
              <a:t>35,00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s-MX" sz="1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es-MX" sz="1400" dirty="0"/>
              <a:t>Puebla, puebla.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E60800-A3F5-4F83-BD66-CCCA40988FF5}"/>
              </a:ext>
            </a:extLst>
          </p:cNvPr>
          <p:cNvSpPr txBox="1"/>
          <p:nvPr/>
        </p:nvSpPr>
        <p:spPr>
          <a:xfrm>
            <a:off x="2024109" y="745724"/>
            <a:ext cx="79277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/>
              <a:t>Puesto: Biólogo entomólogo</a:t>
            </a:r>
          </a:p>
        </p:txBody>
      </p:sp>
    </p:spTree>
    <p:extLst>
      <p:ext uri="{BB962C8B-B14F-4D97-AF65-F5344CB8AC3E}">
        <p14:creationId xmlns:p14="http://schemas.microsoft.com/office/powerpoint/2010/main" val="1980498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8011C5B-94E4-4DA8-8B58-CA66527F6900}"/>
              </a:ext>
            </a:extLst>
          </p:cNvPr>
          <p:cNvSpPr txBox="1"/>
          <p:nvPr/>
        </p:nvSpPr>
        <p:spPr>
          <a:xfrm>
            <a:off x="166456" y="80378"/>
            <a:ext cx="11859087" cy="66479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1200" dirty="0"/>
              <a:t>Esta vacante viene de la bolsa de empleo Talenteca.com</a:t>
            </a:r>
            <a:br>
              <a:rPr lang="es-MX" sz="1200" dirty="0"/>
            </a:br>
            <a:r>
              <a:rPr lang="es-MX" sz="1200" b="1" dirty="0"/>
              <a:t>Supervisor Ambiental</a:t>
            </a:r>
          </a:p>
          <a:p>
            <a:br>
              <a:rPr lang="es-MX" sz="1200" dirty="0"/>
            </a:br>
            <a:r>
              <a:rPr lang="es-MX" sz="1200" dirty="0"/>
              <a:t>Importante empresa esta en búsqueda de talento como el tuyo:</a:t>
            </a:r>
          </a:p>
          <a:p>
            <a:br>
              <a:rPr lang="es-MX" sz="1200" b="1" dirty="0"/>
            </a:br>
            <a:r>
              <a:rPr lang="es-MX" sz="1200" b="1" dirty="0"/>
              <a:t>Supervisor Ambiental (Local Aguascalientes)</a:t>
            </a:r>
            <a:endParaRPr lang="es-MX" sz="1200" dirty="0"/>
          </a:p>
          <a:p>
            <a:br>
              <a:rPr lang="es-MX" sz="1200" b="1" dirty="0"/>
            </a:br>
            <a:r>
              <a:rPr lang="es-MX" sz="1200" b="1" dirty="0"/>
              <a:t>ASPECTOS GENERALES:</a:t>
            </a:r>
            <a:endParaRPr lang="es-MX" sz="1200" dirty="0"/>
          </a:p>
          <a:p>
            <a:br>
              <a:rPr lang="es-MX" sz="1200" dirty="0"/>
            </a:br>
            <a:r>
              <a:rPr lang="es-MX" sz="1200" dirty="0"/>
              <a:t>Escolaridad: Licenciatura en Biología, Ingeniería en Ecología o carrera afín (Deseable Especialidad en Ciencias Ambientales o equivalente).</a:t>
            </a:r>
          </a:p>
          <a:p>
            <a:r>
              <a:rPr lang="es-MX" sz="1200" dirty="0"/>
              <a:t>Idioma: Inglés técnico</a:t>
            </a:r>
          </a:p>
          <a:p>
            <a:r>
              <a:rPr lang="es-MX" sz="1200" dirty="0"/>
              <a:t>Disponibilidad de Horario</a:t>
            </a:r>
          </a:p>
          <a:p>
            <a:br>
              <a:rPr lang="es-MX" sz="1200" b="1" dirty="0"/>
            </a:br>
            <a:r>
              <a:rPr lang="es-MX" sz="1200" b="1" dirty="0"/>
              <a:t>EXPERIENCIA MÍNIMA: 2 años</a:t>
            </a:r>
            <a:endParaRPr lang="es-MX" sz="1200" dirty="0"/>
          </a:p>
          <a:p>
            <a:br>
              <a:rPr lang="es-MX" sz="1200" dirty="0"/>
            </a:br>
            <a:r>
              <a:rPr lang="es-MX" sz="1200" dirty="0"/>
              <a:t>Rescate de flora y fauna de acuerdo a normativa ambiental</a:t>
            </a:r>
          </a:p>
          <a:p>
            <a:r>
              <a:rPr lang="es-MX" sz="1200" dirty="0"/>
              <a:t>Realizar de manera periódica recorridos en campo.</a:t>
            </a:r>
          </a:p>
          <a:p>
            <a:r>
              <a:rPr lang="es-MX" sz="1200" dirty="0"/>
              <a:t>Elaborar informes periódicos de las actividades supervisadas en sitio, mostrando evidencia fotográfica.</a:t>
            </a:r>
          </a:p>
          <a:p>
            <a:br>
              <a:rPr lang="es-MX" sz="1200" b="1" dirty="0"/>
            </a:br>
            <a:r>
              <a:rPr lang="es-MX" sz="1200" b="1" dirty="0"/>
              <a:t>CONOCIMIENTOS:</a:t>
            </a:r>
            <a:endParaRPr lang="es-MX" sz="1200" dirty="0"/>
          </a:p>
          <a:p>
            <a:br>
              <a:rPr lang="es-MX" sz="1200" dirty="0"/>
            </a:br>
            <a:r>
              <a:rPr lang="es-MX" sz="1200" dirty="0"/>
              <a:t>Manejo de Office.</a:t>
            </a:r>
          </a:p>
          <a:p>
            <a:r>
              <a:rPr lang="es-MX" sz="1200" dirty="0"/>
              <a:t>Elaboración de Reportes Semanales.</a:t>
            </a:r>
          </a:p>
          <a:p>
            <a:r>
              <a:rPr lang="es-MX" sz="1200" dirty="0"/>
              <a:t>Desarrollo sustentable</a:t>
            </a:r>
          </a:p>
          <a:p>
            <a:r>
              <a:rPr lang="es-MX" sz="1200" dirty="0"/>
              <a:t>Legislación ambiental Manejo de flora y fauna (cactáceas</a:t>
            </a:r>
          </a:p>
          <a:p>
            <a:br>
              <a:rPr lang="es-MX" sz="1200" b="1" dirty="0"/>
            </a:br>
            <a:r>
              <a:rPr lang="es-MX" sz="1200" b="1" dirty="0"/>
              <a:t>COMPETENCIAS:</a:t>
            </a:r>
            <a:endParaRPr lang="es-MX" sz="1200" dirty="0"/>
          </a:p>
          <a:p>
            <a:br>
              <a:rPr lang="es-MX" sz="1200" dirty="0"/>
            </a:br>
            <a:r>
              <a:rPr lang="es-MX" sz="1200" dirty="0"/>
              <a:t>Responsable</a:t>
            </a:r>
          </a:p>
          <a:p>
            <a:r>
              <a:rPr lang="es-MX" sz="1200" dirty="0"/>
              <a:t>Comunicación efectiva.</a:t>
            </a:r>
          </a:p>
          <a:p>
            <a:r>
              <a:rPr lang="es-MX" sz="1200" dirty="0"/>
              <a:t>Resolución de problemas.</a:t>
            </a:r>
          </a:p>
          <a:p>
            <a:r>
              <a:rPr lang="es-MX" sz="1200" dirty="0"/>
              <a:t>Negociación de conflicto.</a:t>
            </a:r>
          </a:p>
          <a:p>
            <a:r>
              <a:rPr lang="es-MX" sz="1400" dirty="0"/>
              <a:t>Organizado</a:t>
            </a:r>
          </a:p>
          <a:p>
            <a:endParaRPr lang="es-MX" sz="1400" dirty="0"/>
          </a:p>
          <a:p>
            <a:r>
              <a:rPr lang="es-MX" sz="1400" dirty="0"/>
              <a:t>Sueldo: 22,000 al mes</a:t>
            </a:r>
          </a:p>
        </p:txBody>
      </p:sp>
    </p:spTree>
    <p:extLst>
      <p:ext uri="{BB962C8B-B14F-4D97-AF65-F5344CB8AC3E}">
        <p14:creationId xmlns:p14="http://schemas.microsoft.com/office/powerpoint/2010/main" val="4257794838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The Hand Extrablack"/>
        <a:ea typeface=""/>
        <a:cs typeface=""/>
      </a:majorFont>
      <a:minorFont>
        <a:latin typeface="Sagona Book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568</Words>
  <Application>Microsoft Office PowerPoint</Application>
  <PresentationFormat>Widescreen</PresentationFormat>
  <Paragraphs>79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Sagona Book</vt:lpstr>
      <vt:lpstr>The Hand Extrablack</vt:lpstr>
      <vt:lpstr>BlobVTI</vt:lpstr>
      <vt:lpstr>Bolsa de trabajo para Biólogos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Bolsa de trabajo para Biólogos</dc:title>
  <dc:creator>YANET EUNICE RODRIGUEZ LOPEZ</dc:creator>
  <cp:lastModifiedBy>YANET EUNICE RODRIGUEZ LOPEZ</cp:lastModifiedBy>
  <cp:revision>2</cp:revision>
  <dcterms:created xsi:type="dcterms:W3CDTF">2021-09-07T05:24:26Z</dcterms:created>
  <dcterms:modified xsi:type="dcterms:W3CDTF">2021-09-07T17:01:42Z</dcterms:modified>
</cp:coreProperties>
</file>