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58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Emily The Brush Demo" panose="020B0604020202020204" charset="0"/>
      <p:regular r:id="rId32"/>
    </p:embeddedFont>
    <p:embeddedFont>
      <p:font typeface="Garden Gnome" panose="020B0604020202020204" charset="0"/>
      <p:regular r:id="rId33"/>
    </p:embeddedFont>
    <p:embeddedFont>
      <p:font typeface="Twinkl" panose="020B0604020202020204" charset="0"/>
      <p:regular r:id="rId34"/>
      <p:bold r:id="rId35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BCD9"/>
    <a:srgbClr val="EDB9D8"/>
    <a:srgbClr val="18A0DB"/>
    <a:srgbClr val="9BBDD8"/>
    <a:srgbClr val="00A7E6"/>
    <a:srgbClr val="8EB3D2"/>
    <a:srgbClr val="ED74A9"/>
    <a:srgbClr val="EFA2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11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80" y="5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CE6C85-A35A-4ADA-A7E6-DB3BD0A19A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78B5C8-267F-4FF3-A176-3078E69CD7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8695409-71F2-4509-ACFA-94E0EF77B3A6}" type="datetimeFigureOut">
              <a:rPr lang="en-GB"/>
              <a:pPr>
                <a:defRPr/>
              </a:pPr>
              <a:t>29/07/2021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A2CF0E-2583-4CB5-B96E-A7D6CFE4613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24720-39D2-4323-84D1-BFBC41AE13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E2AAE80-EB64-4458-A0B7-27EA36EF491E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81CAC7B-E8EE-4B30-9FF6-09991238BA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AA0B1D-AA14-4474-BDF3-0ACE96FE50B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C8C0B0D-176A-4451-83DA-E0D7258F3A3D}" type="datetimeFigureOut">
              <a:rPr lang="en-GB"/>
              <a:pPr>
                <a:defRPr/>
              </a:pPr>
              <a:t>29/07/2021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95A78DD-080A-4D8E-BDE6-1207FC7B758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AFA9DBD-11F0-4E2C-8CA3-04A175A82C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18BE67-E96D-4E03-B563-EE81A4228E6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6D715C-2B0F-49BC-A316-7A0360B987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F14A88D-92D3-4C93-A888-38103DBAAAF3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E71A937F-DDD4-4B46-B66D-8B681195B1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540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A70898F5-F317-44F2-9E11-374C05937782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B31A7FD-C840-411A-8F54-E8B3EB6C3F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4436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B91764D6-BC0A-4A2E-86BB-4C33CFA11196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1601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1040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EB765C2D-20CD-47A4-8ADF-BCA4C50F16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7891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CEC49CF-FAD1-4ADA-BE30-96CD6B9668D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CAE1C87-9D7F-4CB5-AA01-3CE35113ED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08" r:id="rId4"/>
    <p:sldLayoutId id="2147483712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2CB883-37EE-4B6D-818D-762C092986C7}"/>
              </a:ext>
            </a:extLst>
          </p:cNvPr>
          <p:cNvSpPr/>
          <p:nvPr/>
        </p:nvSpPr>
        <p:spPr>
          <a:xfrm>
            <a:off x="3670300" y="2438400"/>
            <a:ext cx="5181600" cy="1616075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E91BA33-3D3D-4AAD-9086-B6A992E9B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1063" y="2252663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charset="0"/>
                <a:cs typeface="Twinkl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charset="0"/>
                <a:cs typeface="Twinkl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Twinkl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Twinkl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Twink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Twink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Twink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Twink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Twink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7200">
                <a:latin typeface="Emily The Brush Demo" panose="02000506080000020003" pitchFamily="2" charset="0"/>
              </a:rPr>
              <a:t>Telling the Time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>
                <a:latin typeface="Garden Gnome" panose="00000500000000000000" pitchFamily="50" charset="0"/>
              </a:rPr>
              <a:t>Dire l’heure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528C7A6-7196-4768-8479-A0610B548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78536">
            <a:off x="3612895" y="5119367"/>
            <a:ext cx="1918213" cy="127880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665AAD4-73EB-4399-BADB-04598B9C600C}"/>
              </a:ext>
            </a:extLst>
          </p:cNvPr>
          <p:cNvSpPr/>
          <p:nvPr/>
        </p:nvSpPr>
        <p:spPr>
          <a:xfrm>
            <a:off x="7715250" y="6111875"/>
            <a:ext cx="1377950" cy="746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718304B-F57B-41AF-BA6F-7D0AC57C1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781050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4800" b="0" dirty="0">
                <a:latin typeface="Emily The Brush Demo" panose="02000506080000020003" pitchFamily="2" charset="0"/>
              </a:rPr>
              <a:t>What time is it?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D6D2A8-5AC2-497A-AB01-EB395875D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2005013"/>
            <a:ext cx="3937000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3BE9349-2D0D-49F4-BFDD-657E0F45F64F}"/>
              </a:ext>
            </a:extLst>
          </p:cNvPr>
          <p:cNvSpPr/>
          <p:nvPr/>
        </p:nvSpPr>
        <p:spPr>
          <a:xfrm>
            <a:off x="5487988" y="3238500"/>
            <a:ext cx="2808287" cy="1463675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</a:rPr>
              <a:t>It is </a:t>
            </a:r>
            <a:r>
              <a:rPr lang="en-GB" sz="2400" b="1" dirty="0">
                <a:solidFill>
                  <a:schemeClr val="tx1"/>
                </a:solidFill>
              </a:rPr>
              <a:t>ten past four</a:t>
            </a:r>
          </a:p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</a:rPr>
              <a:t>(or 4:10)</a:t>
            </a:r>
          </a:p>
        </p:txBody>
      </p:sp>
      <p:sp>
        <p:nvSpPr>
          <p:cNvPr id="8" name="Right Arrow 7">
            <a:hlinkClick r:id="rId3" action="ppaction://hlinksldjump"/>
            <a:extLst>
              <a:ext uri="{FF2B5EF4-FFF2-40B4-BE49-F238E27FC236}">
                <a16:creationId xmlns:a16="http://schemas.microsoft.com/office/drawing/2014/main" id="{1EDFBCEC-F71C-4499-8D7A-376D70141C74}"/>
              </a:ext>
            </a:extLst>
          </p:cNvPr>
          <p:cNvSpPr/>
          <p:nvPr/>
        </p:nvSpPr>
        <p:spPr>
          <a:xfrm>
            <a:off x="7883525" y="5972175"/>
            <a:ext cx="1031875" cy="511175"/>
          </a:xfrm>
          <a:prstGeom prst="rightArrow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A14F41-7D73-4639-9667-B7FD548AD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2005013"/>
            <a:ext cx="3937000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648EF09-A0C6-452E-8F8D-E6F1B8B38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7969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4800" b="0" dirty="0">
                <a:latin typeface="Emily The Brush Demo" panose="02000506080000020003" pitchFamily="2" charset="0"/>
              </a:rPr>
              <a:t>What time is it?</a:t>
            </a:r>
          </a:p>
        </p:txBody>
      </p:sp>
      <p:sp>
        <p:nvSpPr>
          <p:cNvPr id="8" name="Right Arrow 7">
            <a:hlinkClick r:id="rId3" action="ppaction://hlinksldjump"/>
            <a:extLst>
              <a:ext uri="{FF2B5EF4-FFF2-40B4-BE49-F238E27FC236}">
                <a16:creationId xmlns:a16="http://schemas.microsoft.com/office/drawing/2014/main" id="{C016AC83-FC39-4375-9C41-7A1776D39CF6}"/>
              </a:ext>
            </a:extLst>
          </p:cNvPr>
          <p:cNvSpPr/>
          <p:nvPr/>
        </p:nvSpPr>
        <p:spPr>
          <a:xfrm>
            <a:off x="7883525" y="5972175"/>
            <a:ext cx="1031875" cy="511175"/>
          </a:xfrm>
          <a:prstGeom prst="rightArrow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0B4864-85D7-455D-8F9E-F21672512B63}"/>
              </a:ext>
            </a:extLst>
          </p:cNvPr>
          <p:cNvSpPr/>
          <p:nvPr/>
        </p:nvSpPr>
        <p:spPr>
          <a:xfrm>
            <a:off x="5461000" y="3238500"/>
            <a:ext cx="2808288" cy="1463675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</a:rPr>
              <a:t>It is </a:t>
            </a:r>
            <a:r>
              <a:rPr lang="en-GB" sz="2400" b="1" dirty="0">
                <a:solidFill>
                  <a:schemeClr val="tx1"/>
                </a:solidFill>
              </a:rPr>
              <a:t>twenty past seven</a:t>
            </a:r>
          </a:p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</a:rPr>
              <a:t>(or 7:20)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5D4E4E-6625-46B7-8E48-044857022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2005013"/>
            <a:ext cx="3937000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B7390EC-DD89-4AE5-9CA4-C3F69F4B5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762000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4800" b="0" dirty="0">
                <a:latin typeface="Emily The Brush Demo" panose="02000506080000020003" pitchFamily="2" charset="0"/>
              </a:rPr>
              <a:t>What time is it?</a:t>
            </a:r>
          </a:p>
        </p:txBody>
      </p:sp>
      <p:sp>
        <p:nvSpPr>
          <p:cNvPr id="8" name="Right Arrow 7">
            <a:hlinkClick r:id="rId3" action="ppaction://hlinksldjump"/>
            <a:extLst>
              <a:ext uri="{FF2B5EF4-FFF2-40B4-BE49-F238E27FC236}">
                <a16:creationId xmlns:a16="http://schemas.microsoft.com/office/drawing/2014/main" id="{B6D4C131-0B19-4E91-BAC9-E99CFE6A8A79}"/>
              </a:ext>
            </a:extLst>
          </p:cNvPr>
          <p:cNvSpPr/>
          <p:nvPr/>
        </p:nvSpPr>
        <p:spPr>
          <a:xfrm>
            <a:off x="7883525" y="5972175"/>
            <a:ext cx="1031875" cy="511175"/>
          </a:xfrm>
          <a:prstGeom prst="rightArrow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A27E2A-93F5-48BB-A156-79CA9BB4345B}"/>
              </a:ext>
            </a:extLst>
          </p:cNvPr>
          <p:cNvSpPr/>
          <p:nvPr/>
        </p:nvSpPr>
        <p:spPr>
          <a:xfrm>
            <a:off x="5462588" y="3238500"/>
            <a:ext cx="2808287" cy="1463675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</a:rPr>
              <a:t>It is </a:t>
            </a:r>
            <a:r>
              <a:rPr lang="en-GB" sz="2400" b="1" dirty="0">
                <a:solidFill>
                  <a:schemeClr val="tx1"/>
                </a:solidFill>
              </a:rPr>
              <a:t>half past nine</a:t>
            </a:r>
          </a:p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</a:rPr>
              <a:t>(or 9:30)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BA4AFE-56B6-40E2-BDDC-9739260C2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2005013"/>
            <a:ext cx="3937000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84BD2C0-A105-414F-A23D-31059FEFE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744538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4800" b="0" dirty="0">
                <a:latin typeface="Emily The Brush Demo" panose="02000506080000020003" pitchFamily="2" charset="0"/>
              </a:rPr>
              <a:t>What time is it?</a:t>
            </a:r>
          </a:p>
        </p:txBody>
      </p:sp>
      <p:sp>
        <p:nvSpPr>
          <p:cNvPr id="8" name="Right Arrow 7">
            <a:hlinkClick r:id="rId3" action="ppaction://hlinksldjump"/>
            <a:extLst>
              <a:ext uri="{FF2B5EF4-FFF2-40B4-BE49-F238E27FC236}">
                <a16:creationId xmlns:a16="http://schemas.microsoft.com/office/drawing/2014/main" id="{B4B8E304-6AF9-460D-B115-7C82633DB863}"/>
              </a:ext>
            </a:extLst>
          </p:cNvPr>
          <p:cNvSpPr/>
          <p:nvPr/>
        </p:nvSpPr>
        <p:spPr>
          <a:xfrm>
            <a:off x="7883525" y="5972175"/>
            <a:ext cx="1031875" cy="511175"/>
          </a:xfrm>
          <a:prstGeom prst="rightArrow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3AAB26-A201-44C7-9AE6-60103F7DF798}"/>
              </a:ext>
            </a:extLst>
          </p:cNvPr>
          <p:cNvSpPr/>
          <p:nvPr/>
        </p:nvSpPr>
        <p:spPr>
          <a:xfrm>
            <a:off x="5461000" y="3238500"/>
            <a:ext cx="2808288" cy="1463675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</a:rPr>
              <a:t>It is </a:t>
            </a:r>
            <a:r>
              <a:rPr lang="en-GB" sz="2400" b="1" dirty="0">
                <a:solidFill>
                  <a:schemeClr val="tx1"/>
                </a:solidFill>
              </a:rPr>
              <a:t>a quarter past eleven</a:t>
            </a:r>
          </a:p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</a:rPr>
              <a:t>(or 11:15)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1D1F44-3D8F-4286-B5DC-70ACD9753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2366963"/>
            <a:ext cx="6153150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E9B6764E-6422-4B68-A3A1-10391BB0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7200" b="0">
                <a:latin typeface="Emily The Brush Demo" panose="02000506080000020003" pitchFamily="2" charset="0"/>
              </a:rPr>
              <a:t>Telling the Time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1EA758-09CC-4C3A-8539-7E927FD717CD}"/>
              </a:ext>
            </a:extLst>
          </p:cNvPr>
          <p:cNvSpPr/>
          <p:nvPr/>
        </p:nvSpPr>
        <p:spPr>
          <a:xfrm>
            <a:off x="796925" y="1473200"/>
            <a:ext cx="7540625" cy="957263"/>
          </a:xfrm>
          <a:prstGeom prst="rect">
            <a:avLst/>
          </a:prstGeom>
          <a:solidFill>
            <a:srgbClr val="8EB3D2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Maintenant</a:t>
            </a:r>
            <a:r>
              <a:rPr lang="en-I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regardons</a:t>
            </a:r>
            <a:r>
              <a:rPr lang="en-I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minutes </a:t>
            </a:r>
            <a:r>
              <a:rPr lang="en-IE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avant</a:t>
            </a:r>
            <a:r>
              <a:rPr lang="en-I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l’heure</a:t>
            </a:r>
            <a:r>
              <a:rPr lang="en-I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suivante</a:t>
            </a:r>
            <a:r>
              <a:rPr lang="en-I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I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going to look at the minutes </a:t>
            </a:r>
            <a:r>
              <a:rPr lang="en-I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I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next hour.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6DEE764-D598-4734-A36D-38F766080115}"/>
              </a:ext>
            </a:extLst>
          </p:cNvPr>
          <p:cNvGrpSpPr>
            <a:grpSpLocks/>
          </p:cNvGrpSpPr>
          <p:nvPr/>
        </p:nvGrpSpPr>
        <p:grpSpPr bwMode="auto">
          <a:xfrm>
            <a:off x="4737100" y="3924300"/>
            <a:ext cx="1068388" cy="1255713"/>
            <a:chOff x="3293987" y="4064783"/>
            <a:chExt cx="1067921" cy="1254459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22A8871-7B62-4DF5-80D1-E49D4492A40D}"/>
                </a:ext>
              </a:extLst>
            </p:cNvPr>
            <p:cNvSpPr/>
            <p:nvPr/>
          </p:nvSpPr>
          <p:spPr>
            <a:xfrm>
              <a:off x="3527248" y="4064783"/>
              <a:ext cx="607746" cy="607406"/>
            </a:xfrm>
            <a:prstGeom prst="ellipse">
              <a:avLst/>
            </a:prstGeom>
            <a:solidFill>
              <a:srgbClr val="ED7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/>
                <a:t>25</a:t>
              </a:r>
            </a:p>
          </p:txBody>
        </p:sp>
        <p:sp>
          <p:nvSpPr>
            <p:cNvPr id="21530" name="Rectangle 40">
              <a:extLst>
                <a:ext uri="{FF2B5EF4-FFF2-40B4-BE49-F238E27FC236}">
                  <a16:creationId xmlns:a16="http://schemas.microsoft.com/office/drawing/2014/main" id="{3C810FB9-0DB7-4AD3-8D9D-9068D5CEA9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3987" y="4672911"/>
              <a:ext cx="106792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charset="0"/>
                  <a:cs typeface="Twink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>
                  <a:solidFill>
                    <a:schemeClr val="tx1"/>
                  </a:solidFill>
                </a:rPr>
                <a:t>minutes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>
                  <a:solidFill>
                    <a:schemeClr val="tx1"/>
                  </a:solidFill>
                </a:rPr>
                <a:t>to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A2A5FEFB-16C5-471B-BC2A-C485D4F84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2365375"/>
            <a:ext cx="615315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5E0C6AAA-7E06-436A-9C7D-FC3156D3CBA5}"/>
              </a:ext>
            </a:extLst>
          </p:cNvPr>
          <p:cNvGrpSpPr>
            <a:grpSpLocks/>
          </p:cNvGrpSpPr>
          <p:nvPr/>
        </p:nvGrpSpPr>
        <p:grpSpPr bwMode="auto">
          <a:xfrm>
            <a:off x="4737100" y="3916363"/>
            <a:ext cx="1068388" cy="1255712"/>
            <a:chOff x="3293987" y="4064783"/>
            <a:chExt cx="1067921" cy="1254459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093165F-5E1C-4C8A-8EB2-D7DF80E44871}"/>
                </a:ext>
              </a:extLst>
            </p:cNvPr>
            <p:cNvSpPr/>
            <p:nvPr/>
          </p:nvSpPr>
          <p:spPr>
            <a:xfrm>
              <a:off x="3527248" y="4064783"/>
              <a:ext cx="607746" cy="607405"/>
            </a:xfrm>
            <a:prstGeom prst="ellipse">
              <a:avLst/>
            </a:prstGeom>
            <a:solidFill>
              <a:srgbClr val="ED7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/>
                <a:t>20</a:t>
              </a:r>
            </a:p>
          </p:txBody>
        </p:sp>
        <p:sp>
          <p:nvSpPr>
            <p:cNvPr id="21528" name="Rectangle 40">
              <a:extLst>
                <a:ext uri="{FF2B5EF4-FFF2-40B4-BE49-F238E27FC236}">
                  <a16:creationId xmlns:a16="http://schemas.microsoft.com/office/drawing/2014/main" id="{BAC66141-EA6D-4FBC-9A19-F5E94DD6C6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3987" y="4672911"/>
              <a:ext cx="106792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charset="0"/>
                  <a:cs typeface="Twink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>
                  <a:solidFill>
                    <a:schemeClr val="tx1"/>
                  </a:solidFill>
                </a:rPr>
                <a:t>minutes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>
                  <a:solidFill>
                    <a:schemeClr val="tx1"/>
                  </a:solidFill>
                </a:rPr>
                <a:t>to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E684346D-33B7-4707-AFA7-50E7E43A1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2354263"/>
            <a:ext cx="6176962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947315DD-2852-4AC0-A0B8-59669084B53C}"/>
              </a:ext>
            </a:extLst>
          </p:cNvPr>
          <p:cNvGrpSpPr>
            <a:grpSpLocks/>
          </p:cNvGrpSpPr>
          <p:nvPr/>
        </p:nvGrpSpPr>
        <p:grpSpPr bwMode="auto">
          <a:xfrm>
            <a:off x="4737100" y="3914775"/>
            <a:ext cx="1068388" cy="1255713"/>
            <a:chOff x="3293987" y="4064783"/>
            <a:chExt cx="1067921" cy="1254459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871060C-02F1-4481-957F-43D4251B5C2D}"/>
                </a:ext>
              </a:extLst>
            </p:cNvPr>
            <p:cNvSpPr/>
            <p:nvPr/>
          </p:nvSpPr>
          <p:spPr>
            <a:xfrm>
              <a:off x="3527248" y="4064783"/>
              <a:ext cx="607746" cy="607406"/>
            </a:xfrm>
            <a:prstGeom prst="ellipse">
              <a:avLst/>
            </a:prstGeom>
            <a:solidFill>
              <a:srgbClr val="ED7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/>
                <a:t>15</a:t>
              </a:r>
            </a:p>
          </p:txBody>
        </p:sp>
        <p:sp>
          <p:nvSpPr>
            <p:cNvPr id="21526" name="Rectangle 40">
              <a:extLst>
                <a:ext uri="{FF2B5EF4-FFF2-40B4-BE49-F238E27FC236}">
                  <a16:creationId xmlns:a16="http://schemas.microsoft.com/office/drawing/2014/main" id="{CDBABF5D-9E75-4EEB-84DD-ACF3599073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3987" y="4672911"/>
              <a:ext cx="106792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charset="0"/>
                  <a:cs typeface="Twink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>
                  <a:solidFill>
                    <a:schemeClr val="tx1"/>
                  </a:solidFill>
                </a:rPr>
                <a:t>minutes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>
                  <a:solidFill>
                    <a:schemeClr val="tx1"/>
                  </a:solidFill>
                </a:rPr>
                <a:t>to</a:t>
              </a: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4C290BF4-A43D-4ECB-9E50-30A76D1ACA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2351088"/>
            <a:ext cx="6181725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D725198A-333A-4D46-A1EB-29E963D4F65F}"/>
              </a:ext>
            </a:extLst>
          </p:cNvPr>
          <p:cNvGrpSpPr>
            <a:grpSpLocks/>
          </p:cNvGrpSpPr>
          <p:nvPr/>
        </p:nvGrpSpPr>
        <p:grpSpPr bwMode="auto">
          <a:xfrm>
            <a:off x="4741863" y="3911600"/>
            <a:ext cx="1068387" cy="1255713"/>
            <a:chOff x="3293987" y="4064783"/>
            <a:chExt cx="1067921" cy="1254459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DD7D8722-DEC2-4A12-BE97-70E738347289}"/>
                </a:ext>
              </a:extLst>
            </p:cNvPr>
            <p:cNvSpPr/>
            <p:nvPr/>
          </p:nvSpPr>
          <p:spPr>
            <a:xfrm>
              <a:off x="3527247" y="4064783"/>
              <a:ext cx="607748" cy="607406"/>
            </a:xfrm>
            <a:prstGeom prst="ellipse">
              <a:avLst/>
            </a:prstGeom>
            <a:solidFill>
              <a:srgbClr val="ED7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/>
                <a:t>10</a:t>
              </a:r>
            </a:p>
          </p:txBody>
        </p:sp>
        <p:sp>
          <p:nvSpPr>
            <p:cNvPr id="21524" name="Rectangle 40">
              <a:extLst>
                <a:ext uri="{FF2B5EF4-FFF2-40B4-BE49-F238E27FC236}">
                  <a16:creationId xmlns:a16="http://schemas.microsoft.com/office/drawing/2014/main" id="{B49BE405-3F27-4D85-9340-89C61EE25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3987" y="4672911"/>
              <a:ext cx="106792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charset="0"/>
                  <a:cs typeface="Twink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>
                  <a:solidFill>
                    <a:schemeClr val="tx1"/>
                  </a:solidFill>
                </a:rPr>
                <a:t>minutes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>
                  <a:solidFill>
                    <a:schemeClr val="tx1"/>
                  </a:solidFill>
                </a:rPr>
                <a:t>to</a:t>
              </a: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A44829E5-73F6-4E14-95CD-5E8D2F72E9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2341563"/>
            <a:ext cx="6181725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3E9F8211-1052-4201-8EC9-7B7A33C08EB5}"/>
              </a:ext>
            </a:extLst>
          </p:cNvPr>
          <p:cNvGrpSpPr>
            <a:grpSpLocks/>
          </p:cNvGrpSpPr>
          <p:nvPr/>
        </p:nvGrpSpPr>
        <p:grpSpPr bwMode="auto">
          <a:xfrm>
            <a:off x="4741863" y="3900488"/>
            <a:ext cx="1068387" cy="1255712"/>
            <a:chOff x="3293987" y="4064783"/>
            <a:chExt cx="1067921" cy="1254459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7D1FCF9-CF8F-4CA0-8EF0-05FE491D2EC6}"/>
                </a:ext>
              </a:extLst>
            </p:cNvPr>
            <p:cNvSpPr/>
            <p:nvPr/>
          </p:nvSpPr>
          <p:spPr>
            <a:xfrm>
              <a:off x="3527247" y="4064783"/>
              <a:ext cx="607748" cy="607405"/>
            </a:xfrm>
            <a:prstGeom prst="ellipse">
              <a:avLst/>
            </a:prstGeom>
            <a:solidFill>
              <a:srgbClr val="ED7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/>
                <a:t>5</a:t>
              </a:r>
            </a:p>
          </p:txBody>
        </p:sp>
        <p:sp>
          <p:nvSpPr>
            <p:cNvPr id="21522" name="Rectangle 40">
              <a:extLst>
                <a:ext uri="{FF2B5EF4-FFF2-40B4-BE49-F238E27FC236}">
                  <a16:creationId xmlns:a16="http://schemas.microsoft.com/office/drawing/2014/main" id="{5390D827-8E20-423E-B028-8BEFE9E0A0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3987" y="4672911"/>
              <a:ext cx="106792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charset="0"/>
                  <a:cs typeface="Twink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>
                  <a:solidFill>
                    <a:schemeClr val="tx1"/>
                  </a:solidFill>
                </a:rPr>
                <a:t>minutes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>
                  <a:solidFill>
                    <a:schemeClr val="tx1"/>
                  </a:solidFill>
                </a:rPr>
                <a:t>to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1CD2E82-B89B-425C-AB34-7E25893B08D9}"/>
              </a:ext>
            </a:extLst>
          </p:cNvPr>
          <p:cNvGrpSpPr>
            <a:grpSpLocks/>
          </p:cNvGrpSpPr>
          <p:nvPr/>
        </p:nvGrpSpPr>
        <p:grpSpPr bwMode="auto">
          <a:xfrm>
            <a:off x="1493838" y="2354263"/>
            <a:ext cx="6167437" cy="4362450"/>
            <a:chOff x="1501344" y="2508104"/>
            <a:chExt cx="6151607" cy="4349896"/>
          </a:xfrm>
        </p:grpSpPr>
        <p:pic>
          <p:nvPicPr>
            <p:cNvPr id="21519" name="Picture 12">
              <a:extLst>
                <a:ext uri="{FF2B5EF4-FFF2-40B4-BE49-F238E27FC236}">
                  <a16:creationId xmlns:a16="http://schemas.microsoft.com/office/drawing/2014/main" id="{50C4346E-AB5D-43BF-95AF-09CED9DEF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1344" y="2508104"/>
              <a:ext cx="6151607" cy="4349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20" name="Rectangle 15">
              <a:extLst>
                <a:ext uri="{FF2B5EF4-FFF2-40B4-BE49-F238E27FC236}">
                  <a16:creationId xmlns:a16="http://schemas.microsoft.com/office/drawing/2014/main" id="{8273F3B0-11EE-4DCA-98E1-FBD4EF90EE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3462" y="5171988"/>
              <a:ext cx="86754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charset="0"/>
                  <a:cs typeface="Twink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>
                  <a:solidFill>
                    <a:schemeClr val="tx1"/>
                  </a:solidFill>
                </a:rPr>
                <a:t>o’clock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63DC80-E79D-4121-9BAE-BBD2176CB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1557338"/>
            <a:ext cx="7312025" cy="51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itle 1">
            <a:extLst>
              <a:ext uri="{FF2B5EF4-FFF2-40B4-BE49-F238E27FC236}">
                <a16:creationId xmlns:a16="http://schemas.microsoft.com/office/drawing/2014/main" id="{42FA9E9A-62A5-4E39-A328-6CAB4860B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338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b="0">
                <a:latin typeface="Emily The Brush Demo" panose="02000506080000020003" pitchFamily="2" charset="0"/>
              </a:rPr>
              <a:t>When the big hand points to seven, it means…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2ECC14-E96B-4B82-A48F-DCA87BF3EF4A}"/>
              </a:ext>
            </a:extLst>
          </p:cNvPr>
          <p:cNvSpPr/>
          <p:nvPr/>
        </p:nvSpPr>
        <p:spPr>
          <a:xfrm>
            <a:off x="6623050" y="5305425"/>
            <a:ext cx="2520950" cy="501650"/>
          </a:xfrm>
          <a:prstGeom prst="rect">
            <a:avLst/>
          </a:prstGeom>
          <a:solidFill>
            <a:srgbClr val="ED7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Click to reveal answer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C09A869-A592-4D45-BE19-B183FB2F2C1B}"/>
              </a:ext>
            </a:extLst>
          </p:cNvPr>
          <p:cNvGrpSpPr>
            <a:grpSpLocks/>
          </p:cNvGrpSpPr>
          <p:nvPr/>
        </p:nvGrpSpPr>
        <p:grpSpPr bwMode="auto">
          <a:xfrm>
            <a:off x="4892675" y="3303588"/>
            <a:ext cx="1068388" cy="1255712"/>
            <a:chOff x="3293987" y="4064783"/>
            <a:chExt cx="1067921" cy="125445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CB34937-0659-4456-B315-A506FBA9605A}"/>
                </a:ext>
              </a:extLst>
            </p:cNvPr>
            <p:cNvSpPr/>
            <p:nvPr/>
          </p:nvSpPr>
          <p:spPr>
            <a:xfrm>
              <a:off x="3527248" y="4064783"/>
              <a:ext cx="607746" cy="607405"/>
            </a:xfrm>
            <a:prstGeom prst="ellipse">
              <a:avLst/>
            </a:prstGeom>
            <a:solidFill>
              <a:srgbClr val="ED7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/>
                <a:t>25</a:t>
              </a:r>
            </a:p>
          </p:txBody>
        </p:sp>
        <p:sp>
          <p:nvSpPr>
            <p:cNvPr id="22536" name="Rectangle 40">
              <a:extLst>
                <a:ext uri="{FF2B5EF4-FFF2-40B4-BE49-F238E27FC236}">
                  <a16:creationId xmlns:a16="http://schemas.microsoft.com/office/drawing/2014/main" id="{8AC52581-6FCD-43A9-92AA-752A188C01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3987" y="4672911"/>
              <a:ext cx="106792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charset="0"/>
                  <a:cs typeface="Twink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>
                  <a:solidFill>
                    <a:schemeClr val="tx1"/>
                  </a:solidFill>
                </a:rPr>
                <a:t>minutes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 b="1">
                  <a:solidFill>
                    <a:schemeClr val="tx1"/>
                  </a:solidFill>
                </a:rPr>
                <a:t>to</a:t>
              </a:r>
            </a:p>
          </p:txBody>
        </p:sp>
      </p:grpSp>
      <p:sp>
        <p:nvSpPr>
          <p:cNvPr id="3" name="Right Arrow 2">
            <a:hlinkClick r:id="rId3" action="ppaction://hlinksldjump"/>
            <a:extLst>
              <a:ext uri="{FF2B5EF4-FFF2-40B4-BE49-F238E27FC236}">
                <a16:creationId xmlns:a16="http://schemas.microsoft.com/office/drawing/2014/main" id="{F07528A8-E821-441E-AC4B-F1BB99009CD9}"/>
              </a:ext>
            </a:extLst>
          </p:cNvPr>
          <p:cNvSpPr/>
          <p:nvPr/>
        </p:nvSpPr>
        <p:spPr>
          <a:xfrm>
            <a:off x="7883525" y="5972175"/>
            <a:ext cx="1031875" cy="511175"/>
          </a:xfrm>
          <a:prstGeom prst="rightArrow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266" grpId="0"/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0377602-33BC-425F-A621-5066A4311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1557338"/>
            <a:ext cx="7312025" cy="51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itle 1">
            <a:extLst>
              <a:ext uri="{FF2B5EF4-FFF2-40B4-BE49-F238E27FC236}">
                <a16:creationId xmlns:a16="http://schemas.microsoft.com/office/drawing/2014/main" id="{6687F1DB-D83E-4641-85A3-5676A8C3F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338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b="0">
                <a:latin typeface="Emily The Brush Demo" panose="02000506080000020003" pitchFamily="2" charset="0"/>
              </a:rPr>
              <a:t>When the big hand points to eight, it means…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34C58F-38C7-4AD9-9CCB-39E71BA9B8CF}"/>
              </a:ext>
            </a:extLst>
          </p:cNvPr>
          <p:cNvSpPr/>
          <p:nvPr/>
        </p:nvSpPr>
        <p:spPr>
          <a:xfrm>
            <a:off x="6623050" y="5305425"/>
            <a:ext cx="2520950" cy="501650"/>
          </a:xfrm>
          <a:prstGeom prst="rect">
            <a:avLst/>
          </a:prstGeom>
          <a:solidFill>
            <a:srgbClr val="ED7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Click to reveal answer</a:t>
            </a:r>
          </a:p>
        </p:txBody>
      </p:sp>
      <p:sp>
        <p:nvSpPr>
          <p:cNvPr id="3" name="Right Arrow 2">
            <a:hlinkClick r:id="rId3" action="ppaction://hlinksldjump"/>
            <a:extLst>
              <a:ext uri="{FF2B5EF4-FFF2-40B4-BE49-F238E27FC236}">
                <a16:creationId xmlns:a16="http://schemas.microsoft.com/office/drawing/2014/main" id="{C1580C85-1A8A-4C1A-A217-D49625733E45}"/>
              </a:ext>
            </a:extLst>
          </p:cNvPr>
          <p:cNvSpPr/>
          <p:nvPr/>
        </p:nvSpPr>
        <p:spPr>
          <a:xfrm>
            <a:off x="7883525" y="5972175"/>
            <a:ext cx="1031875" cy="511175"/>
          </a:xfrm>
          <a:prstGeom prst="rightArrow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C289B44-592E-4528-9B6E-82D98EC9287F}"/>
              </a:ext>
            </a:extLst>
          </p:cNvPr>
          <p:cNvGrpSpPr>
            <a:grpSpLocks/>
          </p:cNvGrpSpPr>
          <p:nvPr/>
        </p:nvGrpSpPr>
        <p:grpSpPr bwMode="auto">
          <a:xfrm>
            <a:off x="4892675" y="3303588"/>
            <a:ext cx="1068388" cy="1255712"/>
            <a:chOff x="3293987" y="4064783"/>
            <a:chExt cx="1067921" cy="1254459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17C56DE-BFBD-4FBF-9035-778E102479A1}"/>
                </a:ext>
              </a:extLst>
            </p:cNvPr>
            <p:cNvSpPr/>
            <p:nvPr/>
          </p:nvSpPr>
          <p:spPr>
            <a:xfrm>
              <a:off x="3527248" y="4064783"/>
              <a:ext cx="607746" cy="607405"/>
            </a:xfrm>
            <a:prstGeom prst="ellipse">
              <a:avLst/>
            </a:prstGeom>
            <a:solidFill>
              <a:srgbClr val="ED7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/>
                <a:t>20</a:t>
              </a:r>
            </a:p>
          </p:txBody>
        </p:sp>
        <p:sp>
          <p:nvSpPr>
            <p:cNvPr id="23560" name="Rectangle 40">
              <a:extLst>
                <a:ext uri="{FF2B5EF4-FFF2-40B4-BE49-F238E27FC236}">
                  <a16:creationId xmlns:a16="http://schemas.microsoft.com/office/drawing/2014/main" id="{4004CBAD-260C-493E-8AFD-70E15C757A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3987" y="4672911"/>
              <a:ext cx="106792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charset="0"/>
                  <a:cs typeface="Twink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>
                  <a:solidFill>
                    <a:schemeClr val="tx1"/>
                  </a:solidFill>
                </a:rPr>
                <a:t>minutes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 b="1">
                  <a:solidFill>
                    <a:schemeClr val="tx1"/>
                  </a:solidFill>
                </a:rPr>
                <a:t>to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266" grpId="0"/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CA41F6-D92B-4323-A867-97DEAF3A1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1557338"/>
            <a:ext cx="7312025" cy="51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itle 1">
            <a:extLst>
              <a:ext uri="{FF2B5EF4-FFF2-40B4-BE49-F238E27FC236}">
                <a16:creationId xmlns:a16="http://schemas.microsoft.com/office/drawing/2014/main" id="{79BE02F7-CE1A-4EF1-A139-7C885D05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338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b="0">
                <a:latin typeface="Emily The Brush Demo" panose="02000506080000020003" pitchFamily="2" charset="0"/>
              </a:rPr>
              <a:t>When the big hand points to nine, it means…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E16226-169E-4EF6-BAEC-4A4DA7B9AB43}"/>
              </a:ext>
            </a:extLst>
          </p:cNvPr>
          <p:cNvSpPr/>
          <p:nvPr/>
        </p:nvSpPr>
        <p:spPr>
          <a:xfrm>
            <a:off x="6623050" y="5305425"/>
            <a:ext cx="2520950" cy="501650"/>
          </a:xfrm>
          <a:prstGeom prst="rect">
            <a:avLst/>
          </a:prstGeom>
          <a:solidFill>
            <a:srgbClr val="ED7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Click to reveal answer</a:t>
            </a:r>
          </a:p>
        </p:txBody>
      </p:sp>
      <p:sp>
        <p:nvSpPr>
          <p:cNvPr id="3" name="Right Arrow 2">
            <a:hlinkClick r:id="rId3" action="ppaction://hlinksldjump"/>
            <a:extLst>
              <a:ext uri="{FF2B5EF4-FFF2-40B4-BE49-F238E27FC236}">
                <a16:creationId xmlns:a16="http://schemas.microsoft.com/office/drawing/2014/main" id="{B54EBA44-8577-466D-AF4D-110EE0E491A6}"/>
              </a:ext>
            </a:extLst>
          </p:cNvPr>
          <p:cNvSpPr/>
          <p:nvPr/>
        </p:nvSpPr>
        <p:spPr>
          <a:xfrm>
            <a:off x="7883525" y="5972175"/>
            <a:ext cx="1031875" cy="511175"/>
          </a:xfrm>
          <a:prstGeom prst="rightArrow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22A4186-6E0D-4D1D-9A06-DB3D9C0B4327}"/>
              </a:ext>
            </a:extLst>
          </p:cNvPr>
          <p:cNvGrpSpPr>
            <a:grpSpLocks/>
          </p:cNvGrpSpPr>
          <p:nvPr/>
        </p:nvGrpSpPr>
        <p:grpSpPr bwMode="auto">
          <a:xfrm>
            <a:off x="4892675" y="3303588"/>
            <a:ext cx="1068388" cy="1255712"/>
            <a:chOff x="3293987" y="4064783"/>
            <a:chExt cx="1067921" cy="1254459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E3F5CEF-EECC-41E8-A436-4CBAD4CA38E0}"/>
                </a:ext>
              </a:extLst>
            </p:cNvPr>
            <p:cNvSpPr/>
            <p:nvPr/>
          </p:nvSpPr>
          <p:spPr>
            <a:xfrm>
              <a:off x="3527248" y="4064783"/>
              <a:ext cx="607746" cy="607405"/>
            </a:xfrm>
            <a:prstGeom prst="ellipse">
              <a:avLst/>
            </a:prstGeom>
            <a:solidFill>
              <a:srgbClr val="ED7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/>
                <a:t>15</a:t>
              </a:r>
            </a:p>
          </p:txBody>
        </p:sp>
        <p:sp>
          <p:nvSpPr>
            <p:cNvPr id="24584" name="Rectangle 40">
              <a:extLst>
                <a:ext uri="{FF2B5EF4-FFF2-40B4-BE49-F238E27FC236}">
                  <a16:creationId xmlns:a16="http://schemas.microsoft.com/office/drawing/2014/main" id="{4C5427E2-C057-4804-8632-5553F4B56A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3987" y="4672911"/>
              <a:ext cx="106792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charset="0"/>
                  <a:cs typeface="Twink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>
                  <a:solidFill>
                    <a:schemeClr val="tx1"/>
                  </a:solidFill>
                </a:rPr>
                <a:t>minutes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 b="1">
                  <a:solidFill>
                    <a:schemeClr val="tx1"/>
                  </a:solidFill>
                </a:rPr>
                <a:t>to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266" grpId="0"/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B1C72C-D86F-4BF9-AA4D-CB3BF1B55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1557338"/>
            <a:ext cx="7312025" cy="51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itle 1">
            <a:extLst>
              <a:ext uri="{FF2B5EF4-FFF2-40B4-BE49-F238E27FC236}">
                <a16:creationId xmlns:a16="http://schemas.microsoft.com/office/drawing/2014/main" id="{BB06CFCE-ED4C-4437-9447-8C56A25B6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338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b="0">
                <a:latin typeface="Emily The Brush Demo" panose="02000506080000020003" pitchFamily="2" charset="0"/>
              </a:rPr>
              <a:t>When the big hand points to ten, it means…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DBFF75-EAC4-446B-AC44-CE7911C1016A}"/>
              </a:ext>
            </a:extLst>
          </p:cNvPr>
          <p:cNvSpPr/>
          <p:nvPr/>
        </p:nvSpPr>
        <p:spPr>
          <a:xfrm>
            <a:off x="6623050" y="5305425"/>
            <a:ext cx="2520950" cy="501650"/>
          </a:xfrm>
          <a:prstGeom prst="rect">
            <a:avLst/>
          </a:prstGeom>
          <a:solidFill>
            <a:srgbClr val="ED7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Click to reveal answer</a:t>
            </a:r>
          </a:p>
        </p:txBody>
      </p:sp>
      <p:sp>
        <p:nvSpPr>
          <p:cNvPr id="3" name="Right Arrow 2">
            <a:hlinkClick r:id="rId3" action="ppaction://hlinksldjump"/>
            <a:extLst>
              <a:ext uri="{FF2B5EF4-FFF2-40B4-BE49-F238E27FC236}">
                <a16:creationId xmlns:a16="http://schemas.microsoft.com/office/drawing/2014/main" id="{80AA8485-55F3-456F-96B3-5BC0A837A806}"/>
              </a:ext>
            </a:extLst>
          </p:cNvPr>
          <p:cNvSpPr/>
          <p:nvPr/>
        </p:nvSpPr>
        <p:spPr>
          <a:xfrm>
            <a:off x="7883525" y="5972175"/>
            <a:ext cx="1031875" cy="511175"/>
          </a:xfrm>
          <a:prstGeom prst="rightArrow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A76E61-D6D5-46DF-BB76-A44A414AE44D}"/>
              </a:ext>
            </a:extLst>
          </p:cNvPr>
          <p:cNvGrpSpPr>
            <a:grpSpLocks/>
          </p:cNvGrpSpPr>
          <p:nvPr/>
        </p:nvGrpSpPr>
        <p:grpSpPr bwMode="auto">
          <a:xfrm>
            <a:off x="4892675" y="3303588"/>
            <a:ext cx="1068388" cy="1255712"/>
            <a:chOff x="3293987" y="4064783"/>
            <a:chExt cx="1067921" cy="1254459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3AFBA94-56EF-45E4-9B01-0CDF38C314D3}"/>
                </a:ext>
              </a:extLst>
            </p:cNvPr>
            <p:cNvSpPr/>
            <p:nvPr/>
          </p:nvSpPr>
          <p:spPr>
            <a:xfrm>
              <a:off x="3527248" y="4064783"/>
              <a:ext cx="607746" cy="607405"/>
            </a:xfrm>
            <a:prstGeom prst="ellipse">
              <a:avLst/>
            </a:prstGeom>
            <a:solidFill>
              <a:srgbClr val="ED7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/>
                <a:t>10</a:t>
              </a:r>
            </a:p>
          </p:txBody>
        </p:sp>
        <p:sp>
          <p:nvSpPr>
            <p:cNvPr id="25608" name="Rectangle 40">
              <a:extLst>
                <a:ext uri="{FF2B5EF4-FFF2-40B4-BE49-F238E27FC236}">
                  <a16:creationId xmlns:a16="http://schemas.microsoft.com/office/drawing/2014/main" id="{D461BD11-BD73-4727-A216-BDBCE7154D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3987" y="4672911"/>
              <a:ext cx="106792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charset="0"/>
                  <a:cs typeface="Twink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>
                  <a:solidFill>
                    <a:schemeClr val="tx1"/>
                  </a:solidFill>
                </a:rPr>
                <a:t>minutes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 b="1">
                  <a:solidFill>
                    <a:schemeClr val="tx1"/>
                  </a:solidFill>
                </a:rPr>
                <a:t>to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266" grpId="0"/>
      <p:bldP spid="2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96AFA9-2EE3-423A-ABFF-64809CD09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1557338"/>
            <a:ext cx="7312025" cy="51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itle 1">
            <a:extLst>
              <a:ext uri="{FF2B5EF4-FFF2-40B4-BE49-F238E27FC236}">
                <a16:creationId xmlns:a16="http://schemas.microsoft.com/office/drawing/2014/main" id="{1B8116C6-7C8F-4A9B-A74C-C611A87A8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338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b="0">
                <a:latin typeface="Emily The Brush Demo" panose="02000506080000020003" pitchFamily="2" charset="0"/>
              </a:rPr>
              <a:t>When the big hand points to eleven, it means…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ECF66F-1C0E-4CE3-ACB7-E5B241ADFF73}"/>
              </a:ext>
            </a:extLst>
          </p:cNvPr>
          <p:cNvSpPr/>
          <p:nvPr/>
        </p:nvSpPr>
        <p:spPr>
          <a:xfrm>
            <a:off x="6623050" y="5305425"/>
            <a:ext cx="2520950" cy="501650"/>
          </a:xfrm>
          <a:prstGeom prst="rect">
            <a:avLst/>
          </a:prstGeom>
          <a:solidFill>
            <a:srgbClr val="ED7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Click to reveal answer</a:t>
            </a:r>
          </a:p>
        </p:txBody>
      </p:sp>
      <p:sp>
        <p:nvSpPr>
          <p:cNvPr id="3" name="Right Arrow 2">
            <a:hlinkClick r:id="rId3" action="ppaction://hlinksldjump"/>
            <a:extLst>
              <a:ext uri="{FF2B5EF4-FFF2-40B4-BE49-F238E27FC236}">
                <a16:creationId xmlns:a16="http://schemas.microsoft.com/office/drawing/2014/main" id="{8C74EEEA-DCE3-41AC-89A2-6DFEA31890DF}"/>
              </a:ext>
            </a:extLst>
          </p:cNvPr>
          <p:cNvSpPr/>
          <p:nvPr/>
        </p:nvSpPr>
        <p:spPr>
          <a:xfrm>
            <a:off x="7883525" y="5972175"/>
            <a:ext cx="1031875" cy="511175"/>
          </a:xfrm>
          <a:prstGeom prst="rightArrow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C0B94B4-8D83-4E4F-A6DD-F149507CA6FA}"/>
              </a:ext>
            </a:extLst>
          </p:cNvPr>
          <p:cNvGrpSpPr>
            <a:grpSpLocks/>
          </p:cNvGrpSpPr>
          <p:nvPr/>
        </p:nvGrpSpPr>
        <p:grpSpPr bwMode="auto">
          <a:xfrm>
            <a:off x="4892675" y="3303588"/>
            <a:ext cx="1068388" cy="1255712"/>
            <a:chOff x="3293987" y="4064783"/>
            <a:chExt cx="1067921" cy="1254459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8363B8B-E355-4232-93C2-C813C877BB6F}"/>
                </a:ext>
              </a:extLst>
            </p:cNvPr>
            <p:cNvSpPr/>
            <p:nvPr/>
          </p:nvSpPr>
          <p:spPr>
            <a:xfrm>
              <a:off x="3527248" y="4064783"/>
              <a:ext cx="607746" cy="607405"/>
            </a:xfrm>
            <a:prstGeom prst="ellipse">
              <a:avLst/>
            </a:prstGeom>
            <a:solidFill>
              <a:srgbClr val="ED7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/>
                <a:t>5</a:t>
              </a:r>
            </a:p>
          </p:txBody>
        </p:sp>
        <p:sp>
          <p:nvSpPr>
            <p:cNvPr id="26632" name="Rectangle 40">
              <a:extLst>
                <a:ext uri="{FF2B5EF4-FFF2-40B4-BE49-F238E27FC236}">
                  <a16:creationId xmlns:a16="http://schemas.microsoft.com/office/drawing/2014/main" id="{B1F7020F-4692-43F3-969C-033E4D6628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3987" y="4672911"/>
              <a:ext cx="106792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charset="0"/>
                  <a:cs typeface="Twink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>
                  <a:solidFill>
                    <a:schemeClr val="tx1"/>
                  </a:solidFill>
                </a:rPr>
                <a:t>minutes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 b="1">
                  <a:solidFill>
                    <a:schemeClr val="tx1"/>
                  </a:solidFill>
                </a:rPr>
                <a:t>to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266" grpId="0"/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851224E5-593D-4C1F-9208-7C0B1D0B2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7200" b="0">
                <a:latin typeface="Emily The Brush Demo" panose="02000506080000020003" pitchFamily="2" charset="0"/>
              </a:rPr>
              <a:t>Telling the Time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17EEAC-BEB9-47CE-BAE9-8935403181DC}"/>
              </a:ext>
            </a:extLst>
          </p:cNvPr>
          <p:cNvSpPr/>
          <p:nvPr/>
        </p:nvSpPr>
        <p:spPr>
          <a:xfrm>
            <a:off x="796925" y="1473200"/>
            <a:ext cx="7540625" cy="1212850"/>
          </a:xfrm>
          <a:prstGeom prst="rect">
            <a:avLst/>
          </a:prstGeom>
          <a:solidFill>
            <a:srgbClr val="8EB3D2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big hand (la </a:t>
            </a:r>
            <a:r>
              <a:rPr lang="en-I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grande</a:t>
            </a:r>
            <a:r>
              <a:rPr lang="en-I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aiguille) counts </a:t>
            </a:r>
            <a:r>
              <a:rPr lang="en-IE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minutes</a:t>
            </a:r>
            <a:r>
              <a:rPr lang="en-I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is called </a:t>
            </a:r>
            <a:br>
              <a:rPr lang="en-I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minute hand. </a:t>
            </a:r>
          </a:p>
          <a:p>
            <a:pPr algn="ctr">
              <a:defRPr/>
            </a:pPr>
            <a:r>
              <a:rPr lang="en-I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at the minutes</a:t>
            </a:r>
            <a:r>
              <a:rPr lang="en-I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past </a:t>
            </a:r>
            <a:r>
              <a:rPr lang="en-I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hour.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4BA9F88-C8E7-4E8D-857F-981E84C76A8D}"/>
              </a:ext>
            </a:extLst>
          </p:cNvPr>
          <p:cNvGrpSpPr>
            <a:grpSpLocks/>
          </p:cNvGrpSpPr>
          <p:nvPr/>
        </p:nvGrpSpPr>
        <p:grpSpPr bwMode="auto">
          <a:xfrm>
            <a:off x="1501775" y="2508250"/>
            <a:ext cx="6151563" cy="4349750"/>
            <a:chOff x="1501344" y="2508104"/>
            <a:chExt cx="6151607" cy="4349896"/>
          </a:xfrm>
        </p:grpSpPr>
        <p:pic>
          <p:nvPicPr>
            <p:cNvPr id="9247" name="Picture 12">
              <a:extLst>
                <a:ext uri="{FF2B5EF4-FFF2-40B4-BE49-F238E27FC236}">
                  <a16:creationId xmlns:a16="http://schemas.microsoft.com/office/drawing/2014/main" id="{4C0BAFCC-BBC9-48EF-B7D5-6D7EEEDCA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1344" y="2508104"/>
              <a:ext cx="6151607" cy="4349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8" name="Rectangle 15">
              <a:extLst>
                <a:ext uri="{FF2B5EF4-FFF2-40B4-BE49-F238E27FC236}">
                  <a16:creationId xmlns:a16="http://schemas.microsoft.com/office/drawing/2014/main" id="{52B00E21-B623-4EF9-AC8B-307FAA25D7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3462" y="5171988"/>
              <a:ext cx="86754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charset="0"/>
                  <a:cs typeface="Twink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>
                  <a:solidFill>
                    <a:schemeClr val="tx1"/>
                  </a:solidFill>
                </a:rPr>
                <a:t>o’clock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8CF859E-3F56-4BCE-BE99-1D07867C87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2506663"/>
            <a:ext cx="6154738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DD9E867-0598-4276-A6E2-7947817EE094}"/>
              </a:ext>
            </a:extLst>
          </p:cNvPr>
          <p:cNvGrpSpPr>
            <a:grpSpLocks/>
          </p:cNvGrpSpPr>
          <p:nvPr/>
        </p:nvGrpSpPr>
        <p:grpSpPr bwMode="auto">
          <a:xfrm>
            <a:off x="3294063" y="4087813"/>
            <a:ext cx="1068387" cy="1231900"/>
            <a:chOff x="3293987" y="4088023"/>
            <a:chExt cx="1067921" cy="123121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46C0C36-0C9F-4DB2-BD58-DFE9CF9CECD4}"/>
                </a:ext>
              </a:extLst>
            </p:cNvPr>
            <p:cNvSpPr/>
            <p:nvPr/>
          </p:nvSpPr>
          <p:spPr>
            <a:xfrm>
              <a:off x="3535182" y="4088023"/>
              <a:ext cx="585531" cy="585463"/>
            </a:xfrm>
            <a:prstGeom prst="ellipse">
              <a:avLst/>
            </a:prstGeom>
            <a:solidFill>
              <a:srgbClr val="ED7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b="1" dirty="0"/>
                <a:t>5</a:t>
              </a:r>
            </a:p>
          </p:txBody>
        </p:sp>
        <p:sp>
          <p:nvSpPr>
            <p:cNvPr id="9246" name="Rectangle 20">
              <a:extLst>
                <a:ext uri="{FF2B5EF4-FFF2-40B4-BE49-F238E27FC236}">
                  <a16:creationId xmlns:a16="http://schemas.microsoft.com/office/drawing/2014/main" id="{436B5718-492E-48E0-84F0-17E9D7C492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3987" y="4672911"/>
              <a:ext cx="106792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charset="0"/>
                  <a:cs typeface="Twink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>
                  <a:solidFill>
                    <a:schemeClr val="tx1"/>
                  </a:solidFill>
                </a:rPr>
                <a:t>minutes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>
                  <a:solidFill>
                    <a:schemeClr val="tx1"/>
                  </a:solidFill>
                </a:rPr>
                <a:t>past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D2883DFA-1421-4C1B-B07E-9D6B76F090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2506663"/>
            <a:ext cx="6154738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6B0436B-4900-4728-AEDA-25276D9FBAF1}"/>
              </a:ext>
            </a:extLst>
          </p:cNvPr>
          <p:cNvGrpSpPr>
            <a:grpSpLocks/>
          </p:cNvGrpSpPr>
          <p:nvPr/>
        </p:nvGrpSpPr>
        <p:grpSpPr bwMode="auto">
          <a:xfrm>
            <a:off x="3294063" y="4087813"/>
            <a:ext cx="1068387" cy="1231900"/>
            <a:chOff x="3293987" y="4088023"/>
            <a:chExt cx="1067921" cy="1231219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ECC37F-3547-4DFA-B41A-CFFED57CFCE5}"/>
                </a:ext>
              </a:extLst>
            </p:cNvPr>
            <p:cNvSpPr/>
            <p:nvPr/>
          </p:nvSpPr>
          <p:spPr>
            <a:xfrm>
              <a:off x="3535182" y="4088023"/>
              <a:ext cx="585531" cy="585463"/>
            </a:xfrm>
            <a:prstGeom prst="ellipse">
              <a:avLst/>
            </a:prstGeom>
            <a:solidFill>
              <a:srgbClr val="ED7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700" b="1" dirty="0"/>
                <a:t>10</a:t>
              </a:r>
            </a:p>
          </p:txBody>
        </p:sp>
        <p:sp>
          <p:nvSpPr>
            <p:cNvPr id="9244" name="Rectangle 24">
              <a:extLst>
                <a:ext uri="{FF2B5EF4-FFF2-40B4-BE49-F238E27FC236}">
                  <a16:creationId xmlns:a16="http://schemas.microsoft.com/office/drawing/2014/main" id="{7847DB06-26D9-47A4-BA92-FB03F5A4FF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3987" y="4672911"/>
              <a:ext cx="106792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charset="0"/>
                  <a:cs typeface="Twink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>
                  <a:solidFill>
                    <a:schemeClr val="tx1"/>
                  </a:solidFill>
                </a:rPr>
                <a:t>minutes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>
                  <a:solidFill>
                    <a:schemeClr val="tx1"/>
                  </a:solidFill>
                </a:rPr>
                <a:t>past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E65B6B18-D4AD-4139-96AE-9425CA65B7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2506663"/>
            <a:ext cx="6154738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8EC2E67-75D8-4D73-8C02-4A325600DC4E}"/>
              </a:ext>
            </a:extLst>
          </p:cNvPr>
          <p:cNvGrpSpPr>
            <a:grpSpLocks/>
          </p:cNvGrpSpPr>
          <p:nvPr/>
        </p:nvGrpSpPr>
        <p:grpSpPr bwMode="auto">
          <a:xfrm>
            <a:off x="3294063" y="4087813"/>
            <a:ext cx="1068387" cy="1231900"/>
            <a:chOff x="3293987" y="4088023"/>
            <a:chExt cx="1067921" cy="1231219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AD38EB0-6230-4983-B67C-16A91DF5F498}"/>
                </a:ext>
              </a:extLst>
            </p:cNvPr>
            <p:cNvSpPr/>
            <p:nvPr/>
          </p:nvSpPr>
          <p:spPr>
            <a:xfrm>
              <a:off x="3535182" y="4088023"/>
              <a:ext cx="585531" cy="585463"/>
            </a:xfrm>
            <a:prstGeom prst="ellipse">
              <a:avLst/>
            </a:prstGeom>
            <a:solidFill>
              <a:srgbClr val="ED7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b="1" dirty="0"/>
                <a:t>15</a:t>
              </a:r>
            </a:p>
          </p:txBody>
        </p:sp>
        <p:sp>
          <p:nvSpPr>
            <p:cNvPr id="9242" name="Rectangle 28">
              <a:extLst>
                <a:ext uri="{FF2B5EF4-FFF2-40B4-BE49-F238E27FC236}">
                  <a16:creationId xmlns:a16="http://schemas.microsoft.com/office/drawing/2014/main" id="{7F314FAA-1620-4E0A-8740-B9ACB18018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3987" y="4672911"/>
              <a:ext cx="106792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charset="0"/>
                  <a:cs typeface="Twink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>
                  <a:solidFill>
                    <a:schemeClr val="tx1"/>
                  </a:solidFill>
                </a:rPr>
                <a:t>minutes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>
                  <a:solidFill>
                    <a:schemeClr val="tx1"/>
                  </a:solidFill>
                </a:rPr>
                <a:t>past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52FAC41F-C167-45D6-AAE6-9784C3DCA6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2506663"/>
            <a:ext cx="6154738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8B97D2F2-7557-417D-8FFA-07F72D9A1F6D}"/>
              </a:ext>
            </a:extLst>
          </p:cNvPr>
          <p:cNvGrpSpPr>
            <a:grpSpLocks/>
          </p:cNvGrpSpPr>
          <p:nvPr/>
        </p:nvGrpSpPr>
        <p:grpSpPr bwMode="auto">
          <a:xfrm>
            <a:off x="3294063" y="4064000"/>
            <a:ext cx="1068387" cy="1255713"/>
            <a:chOff x="3293987" y="4064783"/>
            <a:chExt cx="1067921" cy="1254459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DDDE1DD-9192-4A5A-ADA4-93C02631F260}"/>
                </a:ext>
              </a:extLst>
            </p:cNvPr>
            <p:cNvSpPr/>
            <p:nvPr/>
          </p:nvSpPr>
          <p:spPr>
            <a:xfrm>
              <a:off x="3527247" y="4064783"/>
              <a:ext cx="607748" cy="607406"/>
            </a:xfrm>
            <a:prstGeom prst="ellipse">
              <a:avLst/>
            </a:prstGeom>
            <a:solidFill>
              <a:srgbClr val="ED7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/>
                <a:t>20</a:t>
              </a:r>
            </a:p>
          </p:txBody>
        </p:sp>
        <p:sp>
          <p:nvSpPr>
            <p:cNvPr id="9240" name="Rectangle 32">
              <a:extLst>
                <a:ext uri="{FF2B5EF4-FFF2-40B4-BE49-F238E27FC236}">
                  <a16:creationId xmlns:a16="http://schemas.microsoft.com/office/drawing/2014/main" id="{6818BCFE-6DE0-41CB-AA4B-A409368FB2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3987" y="4672911"/>
              <a:ext cx="106792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charset="0"/>
                  <a:cs typeface="Twink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>
                  <a:solidFill>
                    <a:schemeClr val="tx1"/>
                  </a:solidFill>
                </a:rPr>
                <a:t>minutes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>
                  <a:solidFill>
                    <a:schemeClr val="tx1"/>
                  </a:solidFill>
                </a:rPr>
                <a:t>past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5CCB4EC4-7036-4044-ACCB-95FC7888C6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2506663"/>
            <a:ext cx="6154738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2468BC97-F389-4969-8942-46D75B104C70}"/>
              </a:ext>
            </a:extLst>
          </p:cNvPr>
          <p:cNvSpPr/>
          <p:nvPr/>
        </p:nvSpPr>
        <p:spPr>
          <a:xfrm>
            <a:off x="638175" y="5319713"/>
            <a:ext cx="2197100" cy="936625"/>
          </a:xfrm>
          <a:prstGeom prst="rect">
            <a:avLst/>
          </a:prstGeom>
          <a:solidFill>
            <a:srgbClr val="8EB3D2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E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Commençons</a:t>
            </a:r>
            <a:r>
              <a:rPr lang="en-IE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 les minutes </a:t>
            </a:r>
            <a:r>
              <a:rPr lang="en-IE" sz="1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après</a:t>
            </a:r>
            <a:r>
              <a:rPr lang="en-IE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l’heure</a:t>
            </a:r>
            <a:r>
              <a:rPr lang="en-IE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IE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ici</a:t>
            </a:r>
            <a:r>
              <a:rPr lang="en-IE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IE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rose).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ACDEB79-2B3E-45EE-BE00-7BF26B60E1E9}"/>
              </a:ext>
            </a:extLst>
          </p:cNvPr>
          <p:cNvGrpSpPr>
            <a:grpSpLocks/>
          </p:cNvGrpSpPr>
          <p:nvPr/>
        </p:nvGrpSpPr>
        <p:grpSpPr bwMode="auto">
          <a:xfrm>
            <a:off x="3294063" y="4064000"/>
            <a:ext cx="1068387" cy="1255713"/>
            <a:chOff x="3293987" y="4064783"/>
            <a:chExt cx="1067921" cy="1254459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C6E937D-64CE-4DE6-A3C9-C81B6BF795BB}"/>
                </a:ext>
              </a:extLst>
            </p:cNvPr>
            <p:cNvSpPr/>
            <p:nvPr/>
          </p:nvSpPr>
          <p:spPr>
            <a:xfrm>
              <a:off x="3527247" y="4064783"/>
              <a:ext cx="607748" cy="607406"/>
            </a:xfrm>
            <a:prstGeom prst="ellipse">
              <a:avLst/>
            </a:prstGeom>
            <a:solidFill>
              <a:srgbClr val="ED7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700" b="1" dirty="0"/>
                <a:t>25</a:t>
              </a:r>
            </a:p>
          </p:txBody>
        </p:sp>
        <p:sp>
          <p:nvSpPr>
            <p:cNvPr id="9238" name="Rectangle 36">
              <a:extLst>
                <a:ext uri="{FF2B5EF4-FFF2-40B4-BE49-F238E27FC236}">
                  <a16:creationId xmlns:a16="http://schemas.microsoft.com/office/drawing/2014/main" id="{8FB2713B-66EF-4255-8D82-8D3103687B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3987" y="4672911"/>
              <a:ext cx="106792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charset="0"/>
                  <a:cs typeface="Twink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>
                  <a:solidFill>
                    <a:schemeClr val="tx1"/>
                  </a:solidFill>
                </a:rPr>
                <a:t>minutes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>
                  <a:solidFill>
                    <a:schemeClr val="tx1"/>
                  </a:solidFill>
                </a:rPr>
                <a:t>past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8EC05E66-9906-439D-BF56-AB2A472FE187}"/>
              </a:ext>
            </a:extLst>
          </p:cNvPr>
          <p:cNvSpPr/>
          <p:nvPr/>
        </p:nvSpPr>
        <p:spPr>
          <a:xfrm>
            <a:off x="6299200" y="2987675"/>
            <a:ext cx="2724150" cy="2332038"/>
          </a:xfrm>
          <a:prstGeom prst="rect">
            <a:avLst/>
          </a:prstGeom>
          <a:solidFill>
            <a:srgbClr val="8EB3D2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E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IE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anglais</a:t>
            </a:r>
            <a:r>
              <a:rPr lang="en-IE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on “coupe” </a:t>
            </a:r>
            <a:r>
              <a:rPr lang="en-IE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l’horloge</a:t>
            </a:r>
            <a:r>
              <a:rPr lang="en-IE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IE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deux. Il y a les minutes </a:t>
            </a:r>
            <a:r>
              <a:rPr lang="en-IE" sz="1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après </a:t>
            </a:r>
            <a:r>
              <a:rPr lang="en-IE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l’heure</a:t>
            </a:r>
            <a:r>
              <a:rPr lang="en-IE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les minutes </a:t>
            </a:r>
            <a:r>
              <a:rPr lang="en-IE" sz="16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avant</a:t>
            </a:r>
            <a:r>
              <a:rPr lang="en-IE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l’heure</a:t>
            </a:r>
            <a:r>
              <a:rPr lang="en-IE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suivante</a:t>
            </a:r>
            <a:r>
              <a:rPr lang="en-IE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0B57E76-24B6-4AF2-A17F-9CA8367EC6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2506663"/>
            <a:ext cx="6154738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2DC54D92-D16F-4A36-8710-496C5A0A11B4}"/>
              </a:ext>
            </a:extLst>
          </p:cNvPr>
          <p:cNvGrpSpPr>
            <a:grpSpLocks/>
          </p:cNvGrpSpPr>
          <p:nvPr/>
        </p:nvGrpSpPr>
        <p:grpSpPr bwMode="auto">
          <a:xfrm>
            <a:off x="3294063" y="4064000"/>
            <a:ext cx="1068387" cy="1255713"/>
            <a:chOff x="3293987" y="4064783"/>
            <a:chExt cx="1067921" cy="1254459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560524A-83D9-4148-9917-8E6DF254BA7C}"/>
                </a:ext>
              </a:extLst>
            </p:cNvPr>
            <p:cNvSpPr/>
            <p:nvPr/>
          </p:nvSpPr>
          <p:spPr>
            <a:xfrm>
              <a:off x="3527247" y="4064783"/>
              <a:ext cx="607748" cy="607406"/>
            </a:xfrm>
            <a:prstGeom prst="ellipse">
              <a:avLst/>
            </a:prstGeom>
            <a:solidFill>
              <a:srgbClr val="ED7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/>
                <a:t>30</a:t>
              </a:r>
            </a:p>
          </p:txBody>
        </p:sp>
        <p:sp>
          <p:nvSpPr>
            <p:cNvPr id="9236" name="Rectangle 40">
              <a:extLst>
                <a:ext uri="{FF2B5EF4-FFF2-40B4-BE49-F238E27FC236}">
                  <a16:creationId xmlns:a16="http://schemas.microsoft.com/office/drawing/2014/main" id="{614DF74D-2ACF-40B6-A1EA-B14DA41BFD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3987" y="4672911"/>
              <a:ext cx="106792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charset="0"/>
                  <a:cs typeface="Twink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>
                  <a:solidFill>
                    <a:schemeClr val="tx1"/>
                  </a:solidFill>
                </a:rPr>
                <a:t>minutes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>
                  <a:solidFill>
                    <a:schemeClr val="tx1"/>
                  </a:solidFill>
                </a:rPr>
                <a:t>past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3" grpId="0" animBg="1"/>
      <p:bldP spid="37" grpId="0" animBg="1"/>
      <p:bldP spid="3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CFCB5B-F3D4-491B-A1F8-CE3E16BFF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1549400"/>
            <a:ext cx="7340600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itle 1">
            <a:extLst>
              <a:ext uri="{FF2B5EF4-FFF2-40B4-BE49-F238E27FC236}">
                <a16:creationId xmlns:a16="http://schemas.microsoft.com/office/drawing/2014/main" id="{0942DCC2-5ECA-4B88-8205-0BDDF53DB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338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b="0">
                <a:latin typeface="Emily The Brush Demo" panose="02000506080000020003" pitchFamily="2" charset="0"/>
              </a:rPr>
              <a:t>When the big hand points to twelve, it means…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BAFAFE-0F8F-428F-B94A-7F4C31759C8D}"/>
              </a:ext>
            </a:extLst>
          </p:cNvPr>
          <p:cNvSpPr/>
          <p:nvPr/>
        </p:nvSpPr>
        <p:spPr>
          <a:xfrm>
            <a:off x="6623050" y="5305425"/>
            <a:ext cx="2520950" cy="501650"/>
          </a:xfrm>
          <a:prstGeom prst="rect">
            <a:avLst/>
          </a:prstGeom>
          <a:solidFill>
            <a:srgbClr val="ED7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Click to reveal answer</a:t>
            </a: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1B0B8247-DB6B-4D67-9793-0320EA7E1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5913" y="4581525"/>
            <a:ext cx="86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charset="0"/>
                <a:cs typeface="Twink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charset="0"/>
                <a:cs typeface="Twinkl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Twinkl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Twinkl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Twink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Twink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Twink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Twink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Twink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E" altLang="en-US">
                <a:solidFill>
                  <a:schemeClr val="tx1"/>
                </a:solidFill>
              </a:rPr>
              <a:t>o’clock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266" grpId="0"/>
      <p:bldP spid="2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DC885D-6005-46A8-B510-3F87FE1B2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2005013"/>
            <a:ext cx="3937000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CA32832-2B24-44F4-8E98-36A93F45D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338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4400" b="0" dirty="0">
                <a:latin typeface="Emily The Brush Demo" panose="02000506080000020003" pitchFamily="2" charset="0"/>
              </a:rPr>
              <a:t>What time is it?</a:t>
            </a:r>
          </a:p>
        </p:txBody>
      </p:sp>
      <p:sp>
        <p:nvSpPr>
          <p:cNvPr id="8" name="Right Arrow 7">
            <a:hlinkClick r:id="rId3" action="ppaction://hlinksldjump"/>
            <a:extLst>
              <a:ext uri="{FF2B5EF4-FFF2-40B4-BE49-F238E27FC236}">
                <a16:creationId xmlns:a16="http://schemas.microsoft.com/office/drawing/2014/main" id="{AE5C4A26-133D-4695-8891-1878C6A7C0C5}"/>
              </a:ext>
            </a:extLst>
          </p:cNvPr>
          <p:cNvSpPr/>
          <p:nvPr/>
        </p:nvSpPr>
        <p:spPr>
          <a:xfrm>
            <a:off x="7883525" y="5972175"/>
            <a:ext cx="1031875" cy="511175"/>
          </a:xfrm>
          <a:prstGeom prst="rightArrow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EF7071-E101-4DF1-9D89-A1FBE46BE9FD}"/>
              </a:ext>
            </a:extLst>
          </p:cNvPr>
          <p:cNvSpPr/>
          <p:nvPr/>
        </p:nvSpPr>
        <p:spPr>
          <a:xfrm>
            <a:off x="5499100" y="3238500"/>
            <a:ext cx="2808288" cy="1463675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</a:rPr>
              <a:t>It is </a:t>
            </a:r>
            <a:r>
              <a:rPr lang="en-GB" sz="2400" b="1" dirty="0">
                <a:solidFill>
                  <a:schemeClr val="tx1"/>
                </a:solidFill>
              </a:rPr>
              <a:t>a quarter to three</a:t>
            </a:r>
          </a:p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</a:rPr>
              <a:t>(or 2:45)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>
            <a:extLst>
              <a:ext uri="{FF2B5EF4-FFF2-40B4-BE49-F238E27FC236}">
                <a16:creationId xmlns:a16="http://schemas.microsoft.com/office/drawing/2014/main" id="{B34F9894-2D00-43CC-B119-9BD310D89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2005013"/>
            <a:ext cx="3937000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9808788-2E0B-44A7-A6BC-2E35ECF72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338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4400" b="0" dirty="0">
                <a:latin typeface="Emily The Brush Demo" panose="02000506080000020003" pitchFamily="2" charset="0"/>
              </a:rPr>
              <a:t>What time is it?</a:t>
            </a:r>
          </a:p>
        </p:txBody>
      </p:sp>
      <p:sp>
        <p:nvSpPr>
          <p:cNvPr id="8" name="Right Arrow 7">
            <a:hlinkClick r:id="rId3" action="ppaction://hlinksldjump"/>
            <a:extLst>
              <a:ext uri="{FF2B5EF4-FFF2-40B4-BE49-F238E27FC236}">
                <a16:creationId xmlns:a16="http://schemas.microsoft.com/office/drawing/2014/main" id="{B150B423-E6F7-438E-9661-77292667381A}"/>
              </a:ext>
            </a:extLst>
          </p:cNvPr>
          <p:cNvSpPr/>
          <p:nvPr/>
        </p:nvSpPr>
        <p:spPr>
          <a:xfrm>
            <a:off x="7883525" y="5972175"/>
            <a:ext cx="1031875" cy="511175"/>
          </a:xfrm>
          <a:prstGeom prst="rightArrow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C3B446-2DB5-44D2-A4BD-DC35250C9646}"/>
              </a:ext>
            </a:extLst>
          </p:cNvPr>
          <p:cNvSpPr/>
          <p:nvPr/>
        </p:nvSpPr>
        <p:spPr>
          <a:xfrm>
            <a:off x="5499100" y="3238500"/>
            <a:ext cx="2808288" cy="1463675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</a:rPr>
              <a:t>It is </a:t>
            </a:r>
            <a:r>
              <a:rPr lang="en-GB" sz="2400" b="1" dirty="0">
                <a:solidFill>
                  <a:schemeClr val="tx1"/>
                </a:solidFill>
              </a:rPr>
              <a:t>25 minutes to five</a:t>
            </a:r>
          </a:p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</a:rPr>
              <a:t>(or 4:35)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7F6A98D-1D1C-4B46-A7A1-9C5BCA809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2003425"/>
            <a:ext cx="3938587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CCF1E73-116B-45D1-B524-48A96C181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338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4400" b="0" dirty="0">
                <a:latin typeface="Emily The Brush Demo" panose="02000506080000020003" pitchFamily="2" charset="0"/>
              </a:rPr>
              <a:t>What time is it?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02238E-3F6F-4EDB-950C-A19D8120E82A}"/>
              </a:ext>
            </a:extLst>
          </p:cNvPr>
          <p:cNvSpPr/>
          <p:nvPr/>
        </p:nvSpPr>
        <p:spPr>
          <a:xfrm>
            <a:off x="5499100" y="3238500"/>
            <a:ext cx="2808288" cy="1463675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</a:rPr>
              <a:t>It is </a:t>
            </a:r>
            <a:r>
              <a:rPr lang="en-GB" sz="2400" b="1" dirty="0">
                <a:solidFill>
                  <a:schemeClr val="tx1"/>
                </a:solidFill>
              </a:rPr>
              <a:t>20 minutes to one</a:t>
            </a:r>
          </a:p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</a:rPr>
              <a:t>(or 12:40)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7">
            <a:extLst>
              <a:ext uri="{FF2B5EF4-FFF2-40B4-BE49-F238E27FC236}">
                <a16:creationId xmlns:a16="http://schemas.microsoft.com/office/drawing/2014/main" id="{083BF742-C814-4E14-9A49-BBBD4DC8B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075" y="1698625"/>
            <a:ext cx="6154738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lèche : courbe vers la gauche 6">
            <a:extLst>
              <a:ext uri="{FF2B5EF4-FFF2-40B4-BE49-F238E27FC236}">
                <a16:creationId xmlns:a16="http://schemas.microsoft.com/office/drawing/2014/main" id="{601E87A1-9B03-4E9F-9C65-EB573DEB2FF7}"/>
              </a:ext>
            </a:extLst>
          </p:cNvPr>
          <p:cNvSpPr/>
          <p:nvPr/>
        </p:nvSpPr>
        <p:spPr>
          <a:xfrm>
            <a:off x="5942013" y="1908175"/>
            <a:ext cx="1603375" cy="4470400"/>
          </a:xfrm>
          <a:prstGeom prst="curvedLeftArrow">
            <a:avLst/>
          </a:prstGeom>
          <a:solidFill>
            <a:srgbClr val="9BBD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Flèche : courbe vers la gauche 7">
            <a:extLst>
              <a:ext uri="{FF2B5EF4-FFF2-40B4-BE49-F238E27FC236}">
                <a16:creationId xmlns:a16="http://schemas.microsoft.com/office/drawing/2014/main" id="{DC9D8763-A069-45B2-8438-008931B681B2}"/>
              </a:ext>
            </a:extLst>
          </p:cNvPr>
          <p:cNvSpPr/>
          <p:nvPr/>
        </p:nvSpPr>
        <p:spPr>
          <a:xfrm flipH="1" flipV="1">
            <a:off x="1598613" y="1638300"/>
            <a:ext cx="1603375" cy="4470400"/>
          </a:xfrm>
          <a:prstGeom prst="curvedLeftArrow">
            <a:avLst/>
          </a:prstGeom>
          <a:solidFill>
            <a:srgbClr val="EDB9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02678B-7307-436D-98C0-99A5555EE7B8}"/>
              </a:ext>
            </a:extLst>
          </p:cNvPr>
          <p:cNvSpPr/>
          <p:nvPr/>
        </p:nvSpPr>
        <p:spPr>
          <a:xfrm>
            <a:off x="3041650" y="1028700"/>
            <a:ext cx="5602288" cy="949325"/>
          </a:xfrm>
          <a:prstGeom prst="rect">
            <a:avLst/>
          </a:prstGeom>
          <a:solidFill>
            <a:srgbClr val="8EB3D2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E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IE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anglais</a:t>
            </a:r>
            <a:r>
              <a:rPr lang="en-IE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on “coupe” </a:t>
            </a:r>
            <a:r>
              <a:rPr lang="en-IE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l’horloge</a:t>
            </a:r>
            <a:r>
              <a:rPr lang="en-IE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IE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deux. Il y a les minutes </a:t>
            </a:r>
            <a:r>
              <a:rPr lang="en-IE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après</a:t>
            </a:r>
            <a:r>
              <a:rPr lang="en-IE" sz="1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l’heure</a:t>
            </a:r>
            <a:r>
              <a:rPr lang="en-IE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les minutes </a:t>
            </a:r>
            <a:r>
              <a:rPr lang="en-IE" sz="1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avant</a:t>
            </a:r>
            <a:r>
              <a:rPr lang="en-IE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l’heure</a:t>
            </a:r>
            <a:r>
              <a:rPr lang="en-IE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suivante</a:t>
            </a:r>
            <a:r>
              <a:rPr lang="en-IE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35A8CE-D12D-400C-9063-E9784C9DBC6B}"/>
              </a:ext>
            </a:extLst>
          </p:cNvPr>
          <p:cNvSpPr/>
          <p:nvPr/>
        </p:nvSpPr>
        <p:spPr>
          <a:xfrm>
            <a:off x="6396007" y="3212228"/>
            <a:ext cx="2300310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80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18A0DB"/>
                  </a:outerShdw>
                </a:effectLst>
                <a:latin typeface="Karmina Bold" panose="03000500000000020004" pitchFamily="66" charset="0"/>
              </a:rPr>
              <a:t>Past…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A5A752-E2F1-413C-9DE4-2CC57CA3299F}"/>
              </a:ext>
            </a:extLst>
          </p:cNvPr>
          <p:cNvSpPr/>
          <p:nvPr/>
        </p:nvSpPr>
        <p:spPr>
          <a:xfrm>
            <a:off x="833866" y="3212227"/>
            <a:ext cx="1724832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80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1"/>
                  </a:outerShdw>
                </a:effectLst>
                <a:latin typeface="Karmina Bold" panose="03000500000000020004" pitchFamily="66" charset="0"/>
              </a:rPr>
              <a:t>To…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1BCC27-6EE6-4517-B64B-2CD46A344806}"/>
              </a:ext>
            </a:extLst>
          </p:cNvPr>
          <p:cNvSpPr/>
          <p:nvPr/>
        </p:nvSpPr>
        <p:spPr>
          <a:xfrm>
            <a:off x="6389688" y="4745038"/>
            <a:ext cx="2411412" cy="715962"/>
          </a:xfrm>
          <a:prstGeom prst="rect">
            <a:avLst/>
          </a:prstGeom>
          <a:solidFill>
            <a:srgbClr val="8EB3D2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E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IE" sz="1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en-IE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1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côté</a:t>
            </a:r>
            <a:r>
              <a:rPr lang="en-IE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on </a:t>
            </a:r>
            <a:r>
              <a:rPr lang="en-IE" sz="1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compte</a:t>
            </a:r>
            <a:r>
              <a:rPr lang="en-IE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minutes </a:t>
            </a:r>
            <a:r>
              <a:rPr lang="en-IE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après</a:t>
            </a:r>
            <a:r>
              <a:rPr lang="en-IE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1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l’heure</a:t>
            </a:r>
            <a:r>
              <a:rPr lang="en-IE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5BD4A4-D9DE-4D78-9098-BDF7B1316383}"/>
              </a:ext>
            </a:extLst>
          </p:cNvPr>
          <p:cNvSpPr/>
          <p:nvPr/>
        </p:nvSpPr>
        <p:spPr>
          <a:xfrm>
            <a:off x="490538" y="4745038"/>
            <a:ext cx="2411412" cy="715962"/>
          </a:xfrm>
          <a:prstGeom prst="rect">
            <a:avLst/>
          </a:prstGeom>
          <a:solidFill>
            <a:srgbClr val="EDB9D8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E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IE" sz="1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en-IE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1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côté</a:t>
            </a:r>
            <a:r>
              <a:rPr lang="en-IE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on </a:t>
            </a:r>
            <a:r>
              <a:rPr lang="en-IE" sz="1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compte</a:t>
            </a:r>
            <a:r>
              <a:rPr lang="en-IE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minutes </a:t>
            </a:r>
            <a:r>
              <a:rPr lang="en-IE" sz="1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avant</a:t>
            </a:r>
            <a:r>
              <a:rPr lang="en-IE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1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l’heure</a:t>
            </a:r>
            <a:r>
              <a:rPr lang="en-IE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1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suivante</a:t>
            </a:r>
            <a:r>
              <a:rPr lang="en-IE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1754" name="Titre 4">
            <a:extLst>
              <a:ext uri="{FF2B5EF4-FFF2-40B4-BE49-F238E27FC236}">
                <a16:creationId xmlns:a16="http://schemas.microsoft.com/office/drawing/2014/main" id="{64566E05-2D42-4594-817C-650403175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4650"/>
            <a:ext cx="6154738" cy="993775"/>
          </a:xfrm>
        </p:spPr>
        <p:txBody>
          <a:bodyPr/>
          <a:lstStyle/>
          <a:p>
            <a:r>
              <a:rPr lang="fr-FR" altLang="fr-FR" sz="7200" b="0">
                <a:latin typeface="Emily The Brush Demo" panose="02000506080000020003" pitchFamily="2" charset="0"/>
              </a:rPr>
              <a:t>Pour résumer…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DA5F2109-DF17-4DD1-BFBC-596C83833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496888"/>
            <a:ext cx="8220075" cy="1346200"/>
          </a:xfrm>
        </p:spPr>
        <p:txBody>
          <a:bodyPr/>
          <a:lstStyle/>
          <a:p>
            <a:pPr algn="ctr" eaLnBrk="1" hangingPunct="1"/>
            <a:r>
              <a:rPr lang="en-GB" altLang="en-US" b="0">
                <a:latin typeface="Emily The Brush Demo" panose="02000506080000020003" pitchFamily="2" charset="0"/>
              </a:rPr>
              <a:t>When the big hand points to one, it means…</a:t>
            </a:r>
            <a:br>
              <a:rPr lang="en-GB" altLang="en-US" b="0">
                <a:latin typeface="Emily The Brush Demo" panose="02000506080000020003" pitchFamily="2" charset="0"/>
              </a:rPr>
            </a:br>
            <a:r>
              <a:rPr lang="en-GB" altLang="en-US" sz="2400" b="0">
                <a:latin typeface="Garden Gnome" panose="00000500000000000000" pitchFamily="50" charset="0"/>
              </a:rPr>
              <a:t>Quand la grande aiguille pointe le ‘un’, cela signifie…</a:t>
            </a:r>
            <a:endParaRPr lang="en-GB" altLang="en-US" sz="4400" b="0">
              <a:latin typeface="Garden Gnome" panose="00000500000000000000" pitchFamily="50" charset="0"/>
            </a:endParaRPr>
          </a:p>
        </p:txBody>
      </p:sp>
      <p:pic>
        <p:nvPicPr>
          <p:cNvPr id="11267" name="Picture 2">
            <a:extLst>
              <a:ext uri="{FF2B5EF4-FFF2-40B4-BE49-F238E27FC236}">
                <a16:creationId xmlns:a16="http://schemas.microsoft.com/office/drawing/2014/main" id="{C595C27B-C737-4878-B935-0A0DC9C9C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1557338"/>
            <a:ext cx="7312025" cy="51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DAC3F3-98D2-42C0-A722-9A50E494C94C}"/>
              </a:ext>
            </a:extLst>
          </p:cNvPr>
          <p:cNvSpPr/>
          <p:nvPr/>
        </p:nvSpPr>
        <p:spPr>
          <a:xfrm>
            <a:off x="6623050" y="5305425"/>
            <a:ext cx="2520950" cy="501650"/>
          </a:xfrm>
          <a:prstGeom prst="rect">
            <a:avLst/>
          </a:prstGeom>
          <a:solidFill>
            <a:srgbClr val="ED7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Click to reveal answer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2DE4491-E498-4CCC-B5EC-5BA3ECA8B0C4}"/>
              </a:ext>
            </a:extLst>
          </p:cNvPr>
          <p:cNvGrpSpPr>
            <a:grpSpLocks/>
          </p:cNvGrpSpPr>
          <p:nvPr/>
        </p:nvGrpSpPr>
        <p:grpSpPr bwMode="auto">
          <a:xfrm>
            <a:off x="3278188" y="3303588"/>
            <a:ext cx="1068387" cy="1255712"/>
            <a:chOff x="3293987" y="4064783"/>
            <a:chExt cx="1067921" cy="125445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9175E14-A377-41FA-8747-06894B855E6E}"/>
                </a:ext>
              </a:extLst>
            </p:cNvPr>
            <p:cNvSpPr/>
            <p:nvPr/>
          </p:nvSpPr>
          <p:spPr>
            <a:xfrm>
              <a:off x="3527247" y="4064783"/>
              <a:ext cx="607748" cy="607405"/>
            </a:xfrm>
            <a:prstGeom prst="ellipse">
              <a:avLst/>
            </a:prstGeom>
            <a:solidFill>
              <a:srgbClr val="ED7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/>
                <a:t>5</a:t>
              </a:r>
            </a:p>
          </p:txBody>
        </p:sp>
        <p:sp>
          <p:nvSpPr>
            <p:cNvPr id="10248" name="Rectangle 40">
              <a:extLst>
                <a:ext uri="{FF2B5EF4-FFF2-40B4-BE49-F238E27FC236}">
                  <a16:creationId xmlns:a16="http://schemas.microsoft.com/office/drawing/2014/main" id="{598BD316-5212-4B19-B077-576DF4EDED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3987" y="4672911"/>
              <a:ext cx="106792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charset="0"/>
                  <a:cs typeface="Twink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>
                  <a:solidFill>
                    <a:schemeClr val="tx1"/>
                  </a:solidFill>
                </a:rPr>
                <a:t>minutes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 b="1">
                  <a:solidFill>
                    <a:schemeClr val="tx1"/>
                  </a:solidFill>
                </a:rPr>
                <a:t>past</a:t>
              </a:r>
            </a:p>
          </p:txBody>
        </p:sp>
      </p:grpSp>
      <p:sp>
        <p:nvSpPr>
          <p:cNvPr id="3" name="Right Arrow 2">
            <a:hlinkClick r:id="rId3" action="ppaction://hlinksldjump"/>
            <a:extLst>
              <a:ext uri="{FF2B5EF4-FFF2-40B4-BE49-F238E27FC236}">
                <a16:creationId xmlns:a16="http://schemas.microsoft.com/office/drawing/2014/main" id="{1CBA7030-4C83-46FF-BB0B-E3D8BD624D48}"/>
              </a:ext>
            </a:extLst>
          </p:cNvPr>
          <p:cNvSpPr/>
          <p:nvPr/>
        </p:nvSpPr>
        <p:spPr>
          <a:xfrm>
            <a:off x="7883525" y="5972175"/>
            <a:ext cx="1031875" cy="511175"/>
          </a:xfrm>
          <a:prstGeom prst="rightArrow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266" grpId="0"/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4D89E3-1CFF-45C2-9969-4DCEBE61C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1557338"/>
            <a:ext cx="7312025" cy="51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itle 1">
            <a:extLst>
              <a:ext uri="{FF2B5EF4-FFF2-40B4-BE49-F238E27FC236}">
                <a16:creationId xmlns:a16="http://schemas.microsoft.com/office/drawing/2014/main" id="{7CAC8D4E-06D1-4F85-A56F-9F7170DE9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338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b="0">
                <a:latin typeface="Emily The Brush Demo" panose="02000506080000020003" pitchFamily="2" charset="0"/>
              </a:rPr>
              <a:t>When the big hand points to two, it means…</a:t>
            </a:r>
            <a:br>
              <a:rPr lang="en-GB" altLang="en-US" b="0">
                <a:latin typeface="Emily The Brush Demo" panose="02000506080000020003" pitchFamily="2" charset="0"/>
              </a:rPr>
            </a:br>
            <a:r>
              <a:rPr lang="en-GB" altLang="en-US" sz="2400" b="0">
                <a:latin typeface="Garden Gnome" panose="00000500000000000000" pitchFamily="50" charset="0"/>
              </a:rPr>
              <a:t>Quand la grande aiguille pointe le ‘deux’, cela signifie…</a:t>
            </a:r>
            <a:endParaRPr lang="en-GB" altLang="en-US" sz="2400">
              <a:latin typeface="Twink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49A5A8-9B6A-44CB-99D7-C3B044463E6E}"/>
              </a:ext>
            </a:extLst>
          </p:cNvPr>
          <p:cNvSpPr/>
          <p:nvPr/>
        </p:nvSpPr>
        <p:spPr>
          <a:xfrm>
            <a:off x="6623050" y="5305425"/>
            <a:ext cx="2520950" cy="501650"/>
          </a:xfrm>
          <a:prstGeom prst="rect">
            <a:avLst/>
          </a:prstGeom>
          <a:solidFill>
            <a:srgbClr val="ED7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Click to reveal answer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D6DB564-41CF-4C5E-B715-AE98CBA552A5}"/>
              </a:ext>
            </a:extLst>
          </p:cNvPr>
          <p:cNvGrpSpPr>
            <a:grpSpLocks/>
          </p:cNvGrpSpPr>
          <p:nvPr/>
        </p:nvGrpSpPr>
        <p:grpSpPr bwMode="auto">
          <a:xfrm>
            <a:off x="3278188" y="3303588"/>
            <a:ext cx="1068387" cy="1255712"/>
            <a:chOff x="3293987" y="4064783"/>
            <a:chExt cx="1067921" cy="125445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BA11B4E-BCD4-43DF-AD4C-38A689082578}"/>
                </a:ext>
              </a:extLst>
            </p:cNvPr>
            <p:cNvSpPr/>
            <p:nvPr/>
          </p:nvSpPr>
          <p:spPr>
            <a:xfrm>
              <a:off x="3527247" y="4064783"/>
              <a:ext cx="607748" cy="607405"/>
            </a:xfrm>
            <a:prstGeom prst="ellipse">
              <a:avLst/>
            </a:prstGeom>
            <a:solidFill>
              <a:srgbClr val="ED7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/>
                <a:t>10</a:t>
              </a:r>
            </a:p>
          </p:txBody>
        </p:sp>
        <p:sp>
          <p:nvSpPr>
            <p:cNvPr id="11272" name="Rectangle 40">
              <a:extLst>
                <a:ext uri="{FF2B5EF4-FFF2-40B4-BE49-F238E27FC236}">
                  <a16:creationId xmlns:a16="http://schemas.microsoft.com/office/drawing/2014/main" id="{1BE94BA9-AEAD-4277-A47F-62893A97C4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3987" y="4672911"/>
              <a:ext cx="106792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charset="0"/>
                  <a:cs typeface="Twink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>
                  <a:solidFill>
                    <a:schemeClr val="tx1"/>
                  </a:solidFill>
                </a:rPr>
                <a:t>minutes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 b="1">
                  <a:solidFill>
                    <a:schemeClr val="tx1"/>
                  </a:solidFill>
                </a:rPr>
                <a:t>past</a:t>
              </a:r>
            </a:p>
          </p:txBody>
        </p:sp>
      </p:grpSp>
      <p:sp>
        <p:nvSpPr>
          <p:cNvPr id="3" name="Right Arrow 2">
            <a:hlinkClick r:id="rId3" action="ppaction://hlinksldjump"/>
            <a:extLst>
              <a:ext uri="{FF2B5EF4-FFF2-40B4-BE49-F238E27FC236}">
                <a16:creationId xmlns:a16="http://schemas.microsoft.com/office/drawing/2014/main" id="{E5BB163E-A178-4337-8302-824A427F5117}"/>
              </a:ext>
            </a:extLst>
          </p:cNvPr>
          <p:cNvSpPr/>
          <p:nvPr/>
        </p:nvSpPr>
        <p:spPr>
          <a:xfrm>
            <a:off x="7883525" y="5972175"/>
            <a:ext cx="1031875" cy="511175"/>
          </a:xfrm>
          <a:prstGeom prst="rightArrow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266" grpId="0"/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461CBDE-3F61-426F-9236-8458A2A99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1557338"/>
            <a:ext cx="7312025" cy="51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itle 1">
            <a:extLst>
              <a:ext uri="{FF2B5EF4-FFF2-40B4-BE49-F238E27FC236}">
                <a16:creationId xmlns:a16="http://schemas.microsoft.com/office/drawing/2014/main" id="{55BC7C37-5D82-4A6E-8E8C-D561FE73C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338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b="0">
                <a:latin typeface="Emily The Brush Demo" panose="02000506080000020003" pitchFamily="2" charset="0"/>
              </a:rPr>
              <a:t>When the big hand points to three, it means…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555955-7FB1-41E0-AC2B-8523F7912B2E}"/>
              </a:ext>
            </a:extLst>
          </p:cNvPr>
          <p:cNvSpPr/>
          <p:nvPr/>
        </p:nvSpPr>
        <p:spPr>
          <a:xfrm>
            <a:off x="6623050" y="5305425"/>
            <a:ext cx="2520950" cy="501650"/>
          </a:xfrm>
          <a:prstGeom prst="rect">
            <a:avLst/>
          </a:prstGeom>
          <a:solidFill>
            <a:srgbClr val="ED7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Click to reveal answer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665461-1E96-431D-B7BC-6855321AB188}"/>
              </a:ext>
            </a:extLst>
          </p:cNvPr>
          <p:cNvGrpSpPr>
            <a:grpSpLocks/>
          </p:cNvGrpSpPr>
          <p:nvPr/>
        </p:nvGrpSpPr>
        <p:grpSpPr bwMode="auto">
          <a:xfrm>
            <a:off x="3278188" y="3303588"/>
            <a:ext cx="1068387" cy="1255712"/>
            <a:chOff x="3293987" y="4064783"/>
            <a:chExt cx="1067921" cy="125445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8D02D47-5E35-4DA8-B8F6-C5C3C0E8CE0C}"/>
                </a:ext>
              </a:extLst>
            </p:cNvPr>
            <p:cNvSpPr/>
            <p:nvPr/>
          </p:nvSpPr>
          <p:spPr>
            <a:xfrm>
              <a:off x="3527247" y="4064783"/>
              <a:ext cx="607748" cy="607405"/>
            </a:xfrm>
            <a:prstGeom prst="ellipse">
              <a:avLst/>
            </a:prstGeom>
            <a:solidFill>
              <a:srgbClr val="ED7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/>
                <a:t>15</a:t>
              </a:r>
            </a:p>
          </p:txBody>
        </p:sp>
        <p:sp>
          <p:nvSpPr>
            <p:cNvPr id="12296" name="Rectangle 40">
              <a:extLst>
                <a:ext uri="{FF2B5EF4-FFF2-40B4-BE49-F238E27FC236}">
                  <a16:creationId xmlns:a16="http://schemas.microsoft.com/office/drawing/2014/main" id="{E974A91C-7C3E-4BB9-8D99-16C24AE898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3987" y="4672911"/>
              <a:ext cx="106792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charset="0"/>
                  <a:cs typeface="Twink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>
                  <a:solidFill>
                    <a:schemeClr val="tx1"/>
                  </a:solidFill>
                </a:rPr>
                <a:t>minutes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 b="1">
                  <a:solidFill>
                    <a:schemeClr val="tx1"/>
                  </a:solidFill>
                </a:rPr>
                <a:t>past</a:t>
              </a:r>
            </a:p>
          </p:txBody>
        </p:sp>
      </p:grpSp>
      <p:sp>
        <p:nvSpPr>
          <p:cNvPr id="3" name="Right Arrow 2">
            <a:hlinkClick r:id="rId3" action="ppaction://hlinksldjump"/>
            <a:extLst>
              <a:ext uri="{FF2B5EF4-FFF2-40B4-BE49-F238E27FC236}">
                <a16:creationId xmlns:a16="http://schemas.microsoft.com/office/drawing/2014/main" id="{B3EF9420-1009-46F9-A477-F5EE78533A36}"/>
              </a:ext>
            </a:extLst>
          </p:cNvPr>
          <p:cNvSpPr/>
          <p:nvPr/>
        </p:nvSpPr>
        <p:spPr>
          <a:xfrm>
            <a:off x="7883525" y="5972175"/>
            <a:ext cx="1031875" cy="511175"/>
          </a:xfrm>
          <a:prstGeom prst="rightArrow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266" grpId="0"/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9F0905-6FD1-4753-8970-AE44F906E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1557338"/>
            <a:ext cx="7312025" cy="51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itle 1">
            <a:extLst>
              <a:ext uri="{FF2B5EF4-FFF2-40B4-BE49-F238E27FC236}">
                <a16:creationId xmlns:a16="http://schemas.microsoft.com/office/drawing/2014/main" id="{5DAE8BB3-F5B2-4F3A-9AE5-2B136E182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338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4400" b="0">
                <a:latin typeface="Emily The Brush Demo" panose="02000506080000020003" pitchFamily="2" charset="0"/>
              </a:rPr>
              <a:t>When the big hand points to four, it means…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D4FDC5-EA61-464E-86BA-96E89C4F49EC}"/>
              </a:ext>
            </a:extLst>
          </p:cNvPr>
          <p:cNvSpPr/>
          <p:nvPr/>
        </p:nvSpPr>
        <p:spPr>
          <a:xfrm>
            <a:off x="6623050" y="5305425"/>
            <a:ext cx="2520950" cy="501650"/>
          </a:xfrm>
          <a:prstGeom prst="rect">
            <a:avLst/>
          </a:prstGeom>
          <a:solidFill>
            <a:srgbClr val="ED7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Click to reveal answer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B7B0C20-7BD1-44CF-8D44-59170C06B199}"/>
              </a:ext>
            </a:extLst>
          </p:cNvPr>
          <p:cNvGrpSpPr>
            <a:grpSpLocks/>
          </p:cNvGrpSpPr>
          <p:nvPr/>
        </p:nvGrpSpPr>
        <p:grpSpPr bwMode="auto">
          <a:xfrm>
            <a:off x="3278188" y="3303588"/>
            <a:ext cx="1068387" cy="1255712"/>
            <a:chOff x="3293987" y="4064783"/>
            <a:chExt cx="1067921" cy="125445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E10C143-A9D7-48BA-A0D7-44B80CA05F50}"/>
                </a:ext>
              </a:extLst>
            </p:cNvPr>
            <p:cNvSpPr/>
            <p:nvPr/>
          </p:nvSpPr>
          <p:spPr>
            <a:xfrm>
              <a:off x="3527247" y="4064783"/>
              <a:ext cx="607748" cy="607405"/>
            </a:xfrm>
            <a:prstGeom prst="ellipse">
              <a:avLst/>
            </a:prstGeom>
            <a:solidFill>
              <a:srgbClr val="ED7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/>
                <a:t>20</a:t>
              </a:r>
            </a:p>
          </p:txBody>
        </p:sp>
        <p:sp>
          <p:nvSpPr>
            <p:cNvPr id="13320" name="Rectangle 40">
              <a:extLst>
                <a:ext uri="{FF2B5EF4-FFF2-40B4-BE49-F238E27FC236}">
                  <a16:creationId xmlns:a16="http://schemas.microsoft.com/office/drawing/2014/main" id="{6FBD893C-3816-489E-88E1-63BC3270DD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3987" y="4672911"/>
              <a:ext cx="106792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charset="0"/>
                  <a:cs typeface="Twink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>
                  <a:solidFill>
                    <a:schemeClr val="tx1"/>
                  </a:solidFill>
                </a:rPr>
                <a:t>minutes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 b="1">
                  <a:solidFill>
                    <a:schemeClr val="tx1"/>
                  </a:solidFill>
                </a:rPr>
                <a:t>past</a:t>
              </a:r>
            </a:p>
          </p:txBody>
        </p:sp>
      </p:grpSp>
      <p:sp>
        <p:nvSpPr>
          <p:cNvPr id="3" name="Right Arrow 2">
            <a:hlinkClick r:id="rId3" action="ppaction://hlinksldjump"/>
            <a:extLst>
              <a:ext uri="{FF2B5EF4-FFF2-40B4-BE49-F238E27FC236}">
                <a16:creationId xmlns:a16="http://schemas.microsoft.com/office/drawing/2014/main" id="{C2F22A66-9898-48C1-B9EE-FC8242FB8DAA}"/>
              </a:ext>
            </a:extLst>
          </p:cNvPr>
          <p:cNvSpPr/>
          <p:nvPr/>
        </p:nvSpPr>
        <p:spPr>
          <a:xfrm>
            <a:off x="7883525" y="5972175"/>
            <a:ext cx="1031875" cy="511175"/>
          </a:xfrm>
          <a:prstGeom prst="rightArrow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266" grpId="0"/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149502-F9A7-4AD4-A077-626C82E602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1557338"/>
            <a:ext cx="7312025" cy="51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itle 1">
            <a:extLst>
              <a:ext uri="{FF2B5EF4-FFF2-40B4-BE49-F238E27FC236}">
                <a16:creationId xmlns:a16="http://schemas.microsoft.com/office/drawing/2014/main" id="{FEFFF81C-2D23-4584-AB50-065CF4B5A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338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4400" b="0">
                <a:latin typeface="Emily The Brush Demo" panose="02000506080000020003" pitchFamily="2" charset="0"/>
              </a:rPr>
              <a:t>When the big hand points to five, it means…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342AE8-7F3D-4EC1-86B3-2B55A44C895D}"/>
              </a:ext>
            </a:extLst>
          </p:cNvPr>
          <p:cNvSpPr/>
          <p:nvPr/>
        </p:nvSpPr>
        <p:spPr>
          <a:xfrm>
            <a:off x="6623050" y="5305425"/>
            <a:ext cx="2520950" cy="501650"/>
          </a:xfrm>
          <a:prstGeom prst="rect">
            <a:avLst/>
          </a:prstGeom>
          <a:solidFill>
            <a:srgbClr val="ED7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Click to reveal answer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2085CF4-145B-42BF-9538-B63758DDC45D}"/>
              </a:ext>
            </a:extLst>
          </p:cNvPr>
          <p:cNvGrpSpPr>
            <a:grpSpLocks/>
          </p:cNvGrpSpPr>
          <p:nvPr/>
        </p:nvGrpSpPr>
        <p:grpSpPr bwMode="auto">
          <a:xfrm>
            <a:off x="3278188" y="3303588"/>
            <a:ext cx="1068387" cy="1255712"/>
            <a:chOff x="3293987" y="4064783"/>
            <a:chExt cx="1067921" cy="125445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58C80DB-2DA6-4F2D-80D4-B620F3C7CABA}"/>
                </a:ext>
              </a:extLst>
            </p:cNvPr>
            <p:cNvSpPr/>
            <p:nvPr/>
          </p:nvSpPr>
          <p:spPr>
            <a:xfrm>
              <a:off x="3527247" y="4064783"/>
              <a:ext cx="607748" cy="607405"/>
            </a:xfrm>
            <a:prstGeom prst="ellipse">
              <a:avLst/>
            </a:prstGeom>
            <a:solidFill>
              <a:srgbClr val="ED7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/>
                <a:t>25</a:t>
              </a:r>
            </a:p>
          </p:txBody>
        </p:sp>
        <p:sp>
          <p:nvSpPr>
            <p:cNvPr id="14344" name="Rectangle 40">
              <a:extLst>
                <a:ext uri="{FF2B5EF4-FFF2-40B4-BE49-F238E27FC236}">
                  <a16:creationId xmlns:a16="http://schemas.microsoft.com/office/drawing/2014/main" id="{D927DB9F-9FD4-408E-AE54-C385518B2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3987" y="4672911"/>
              <a:ext cx="106792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charset="0"/>
                  <a:cs typeface="Twink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>
                  <a:solidFill>
                    <a:schemeClr val="tx1"/>
                  </a:solidFill>
                </a:rPr>
                <a:t>minutes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 b="1">
                  <a:solidFill>
                    <a:schemeClr val="tx1"/>
                  </a:solidFill>
                </a:rPr>
                <a:t>past</a:t>
              </a:r>
            </a:p>
          </p:txBody>
        </p:sp>
      </p:grpSp>
      <p:sp>
        <p:nvSpPr>
          <p:cNvPr id="3" name="Right Arrow 2">
            <a:hlinkClick r:id="rId3" action="ppaction://hlinksldjump"/>
            <a:extLst>
              <a:ext uri="{FF2B5EF4-FFF2-40B4-BE49-F238E27FC236}">
                <a16:creationId xmlns:a16="http://schemas.microsoft.com/office/drawing/2014/main" id="{A0995948-D0A7-420D-926E-1A1A7847471A}"/>
              </a:ext>
            </a:extLst>
          </p:cNvPr>
          <p:cNvSpPr/>
          <p:nvPr/>
        </p:nvSpPr>
        <p:spPr>
          <a:xfrm>
            <a:off x="7883525" y="5972175"/>
            <a:ext cx="1031875" cy="511175"/>
          </a:xfrm>
          <a:prstGeom prst="rightArrow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266" grpId="0"/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1C7D62-6B1A-48FB-B02E-AF79F8366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1557338"/>
            <a:ext cx="7312025" cy="51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itle 1">
            <a:extLst>
              <a:ext uri="{FF2B5EF4-FFF2-40B4-BE49-F238E27FC236}">
                <a16:creationId xmlns:a16="http://schemas.microsoft.com/office/drawing/2014/main" id="{5BF27441-36FC-4C28-8C2F-CCFF649E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338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4400" b="0">
                <a:latin typeface="Emily The Brush Demo" panose="02000506080000020003" pitchFamily="2" charset="0"/>
              </a:rPr>
              <a:t>When the big hand points to six, it means…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3764FD-AE18-4D9D-B90A-B197C2E61858}"/>
              </a:ext>
            </a:extLst>
          </p:cNvPr>
          <p:cNvSpPr/>
          <p:nvPr/>
        </p:nvSpPr>
        <p:spPr>
          <a:xfrm>
            <a:off x="6623050" y="5305425"/>
            <a:ext cx="2520950" cy="501650"/>
          </a:xfrm>
          <a:prstGeom prst="rect">
            <a:avLst/>
          </a:prstGeom>
          <a:solidFill>
            <a:srgbClr val="ED7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Click to reveal answer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093B237-D197-4EFD-8EFB-1F515F6B7E1C}"/>
              </a:ext>
            </a:extLst>
          </p:cNvPr>
          <p:cNvGrpSpPr>
            <a:grpSpLocks/>
          </p:cNvGrpSpPr>
          <p:nvPr/>
        </p:nvGrpSpPr>
        <p:grpSpPr bwMode="auto">
          <a:xfrm>
            <a:off x="3278188" y="3303588"/>
            <a:ext cx="1068387" cy="1255712"/>
            <a:chOff x="3293987" y="4064783"/>
            <a:chExt cx="1067921" cy="125445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D938677-8C5C-4532-80AF-8D7BF4DB93F9}"/>
                </a:ext>
              </a:extLst>
            </p:cNvPr>
            <p:cNvSpPr/>
            <p:nvPr/>
          </p:nvSpPr>
          <p:spPr>
            <a:xfrm>
              <a:off x="3527247" y="4064783"/>
              <a:ext cx="607748" cy="607405"/>
            </a:xfrm>
            <a:prstGeom prst="ellipse">
              <a:avLst/>
            </a:prstGeom>
            <a:solidFill>
              <a:srgbClr val="ED7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/>
                <a:t>30</a:t>
              </a:r>
            </a:p>
          </p:txBody>
        </p:sp>
        <p:sp>
          <p:nvSpPr>
            <p:cNvPr id="15368" name="Rectangle 40">
              <a:extLst>
                <a:ext uri="{FF2B5EF4-FFF2-40B4-BE49-F238E27FC236}">
                  <a16:creationId xmlns:a16="http://schemas.microsoft.com/office/drawing/2014/main" id="{DF273F76-1BA7-4EBB-8498-2AE31AEE1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3987" y="4672911"/>
              <a:ext cx="106792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charset="0"/>
                  <a:cs typeface="Twink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charset="0"/>
                  <a:cs typeface="Twinkl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>
                  <a:solidFill>
                    <a:schemeClr val="tx1"/>
                  </a:solidFill>
                </a:rPr>
                <a:t>minutes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 b="1">
                  <a:solidFill>
                    <a:schemeClr val="tx1"/>
                  </a:solidFill>
                </a:rPr>
                <a:t>past</a:t>
              </a:r>
            </a:p>
          </p:txBody>
        </p:sp>
      </p:grpSp>
      <p:sp>
        <p:nvSpPr>
          <p:cNvPr id="3" name="Right Arrow 2">
            <a:hlinkClick r:id="rId3" action="ppaction://hlinksldjump"/>
            <a:extLst>
              <a:ext uri="{FF2B5EF4-FFF2-40B4-BE49-F238E27FC236}">
                <a16:creationId xmlns:a16="http://schemas.microsoft.com/office/drawing/2014/main" id="{15D3240B-0DE9-4DE4-AD93-3091604BAF4C}"/>
              </a:ext>
            </a:extLst>
          </p:cNvPr>
          <p:cNvSpPr/>
          <p:nvPr/>
        </p:nvSpPr>
        <p:spPr>
          <a:xfrm>
            <a:off x="7883525" y="5972175"/>
            <a:ext cx="1031875" cy="511175"/>
          </a:xfrm>
          <a:prstGeom prst="rightArrow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266" grpId="0"/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3E6FC90-0AD8-4AB6-97BF-57777C1F1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463" y="1341438"/>
            <a:ext cx="3646487" cy="25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A6850B8-765E-4837-B5D3-7BFAC2467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5" y="1341438"/>
            <a:ext cx="3646488" cy="25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itle 1">
            <a:extLst>
              <a:ext uri="{FF2B5EF4-FFF2-40B4-BE49-F238E27FC236}">
                <a16:creationId xmlns:a16="http://schemas.microsoft.com/office/drawing/2014/main" id="{C4E54993-0194-449C-8DEE-8B805420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sz="5400" b="0">
                <a:latin typeface="Emily The Brush Demo" panose="02000506080000020003" pitchFamily="2" charset="0"/>
              </a:rPr>
              <a:t>Telling the Time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E3A2C0-FC99-42E2-9578-B238EBE03B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1341438"/>
            <a:ext cx="3616325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FC4407F-FDC2-4671-934C-20270BB65025}"/>
              </a:ext>
            </a:extLst>
          </p:cNvPr>
          <p:cNvSpPr/>
          <p:nvPr/>
        </p:nvSpPr>
        <p:spPr>
          <a:xfrm>
            <a:off x="774700" y="3898900"/>
            <a:ext cx="2092325" cy="101123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How many minutes are in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an hour?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E95D483-45CC-436E-8399-980C9624A76C}"/>
              </a:ext>
            </a:extLst>
          </p:cNvPr>
          <p:cNvGrpSpPr>
            <a:grpSpLocks/>
          </p:cNvGrpSpPr>
          <p:nvPr/>
        </p:nvGrpSpPr>
        <p:grpSpPr bwMode="auto">
          <a:xfrm>
            <a:off x="901700" y="5091113"/>
            <a:ext cx="1704975" cy="608012"/>
            <a:chOff x="1387926" y="5140538"/>
            <a:chExt cx="1705582" cy="60801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A96DAFE-E27D-4B84-9AFF-57DCB3598EF5}"/>
                </a:ext>
              </a:extLst>
            </p:cNvPr>
            <p:cNvSpPr/>
            <p:nvPr/>
          </p:nvSpPr>
          <p:spPr>
            <a:xfrm>
              <a:off x="1857993" y="5272300"/>
              <a:ext cx="1235515" cy="361951"/>
            </a:xfrm>
            <a:prstGeom prst="rect">
              <a:avLst/>
            </a:prstGeom>
            <a:solidFill>
              <a:srgbClr val="ED74A9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dirty="0">
                  <a:solidFill>
                    <a:schemeClr val="bg1"/>
                  </a:solidFill>
                </a:rPr>
                <a:t>minutes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88BCF65-C389-453B-81C6-2DFBB0E97D4D}"/>
                </a:ext>
              </a:extLst>
            </p:cNvPr>
            <p:cNvSpPr/>
            <p:nvPr/>
          </p:nvSpPr>
          <p:spPr bwMode="auto">
            <a:xfrm>
              <a:off x="1387926" y="5140538"/>
              <a:ext cx="608229" cy="608013"/>
            </a:xfrm>
            <a:prstGeom prst="ellipse">
              <a:avLst/>
            </a:prstGeom>
            <a:solidFill>
              <a:srgbClr val="ED7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/>
                <a:t>60</a:t>
              </a:r>
            </a:p>
          </p:txBody>
        </p:sp>
      </p:grpSp>
      <p:sp>
        <p:nvSpPr>
          <p:cNvPr id="10" name="Rectangle 40">
            <a:extLst>
              <a:ext uri="{FF2B5EF4-FFF2-40B4-BE49-F238E27FC236}">
                <a16:creationId xmlns:a16="http://schemas.microsoft.com/office/drawing/2014/main" id="{0657806F-C9DB-4D0A-9AD3-91893DBD4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788" y="5897563"/>
            <a:ext cx="22161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charset="0"/>
                <a:cs typeface="Twink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charset="0"/>
                <a:cs typeface="Twinkl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Twinkl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Twinkl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Twink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Twink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Twink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Twink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Twink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E" altLang="en-US" sz="3600">
                <a:solidFill>
                  <a:schemeClr val="tx1"/>
                </a:solidFill>
              </a:rPr>
              <a:t>= an hour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0DC62A-69DA-4A82-A603-41D60AEE57FE}"/>
              </a:ext>
            </a:extLst>
          </p:cNvPr>
          <p:cNvSpPr/>
          <p:nvPr/>
        </p:nvSpPr>
        <p:spPr>
          <a:xfrm>
            <a:off x="3525838" y="3898900"/>
            <a:ext cx="2092325" cy="101123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How do we say 15 minutes?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2F484C9-00AD-4E40-8C7A-86708E1389F4}"/>
              </a:ext>
            </a:extLst>
          </p:cNvPr>
          <p:cNvGrpSpPr>
            <a:grpSpLocks/>
          </p:cNvGrpSpPr>
          <p:nvPr/>
        </p:nvGrpSpPr>
        <p:grpSpPr bwMode="auto">
          <a:xfrm>
            <a:off x="3665538" y="5091113"/>
            <a:ext cx="1704975" cy="608012"/>
            <a:chOff x="1387926" y="5140538"/>
            <a:chExt cx="1705582" cy="60801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D2E3A69-7C97-408A-AEF3-A0E57287F13F}"/>
                </a:ext>
              </a:extLst>
            </p:cNvPr>
            <p:cNvSpPr/>
            <p:nvPr/>
          </p:nvSpPr>
          <p:spPr>
            <a:xfrm>
              <a:off x="1857993" y="5272300"/>
              <a:ext cx="1235515" cy="361951"/>
            </a:xfrm>
            <a:prstGeom prst="rect">
              <a:avLst/>
            </a:prstGeom>
            <a:solidFill>
              <a:srgbClr val="ED74A9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dirty="0">
                  <a:solidFill>
                    <a:schemeClr val="bg1"/>
                  </a:solidFill>
                </a:rPr>
                <a:t>minutes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E3B308C-B9CA-41D8-B4A0-0F1262C10D88}"/>
                </a:ext>
              </a:extLst>
            </p:cNvPr>
            <p:cNvSpPr/>
            <p:nvPr/>
          </p:nvSpPr>
          <p:spPr bwMode="auto">
            <a:xfrm>
              <a:off x="1387926" y="5140538"/>
              <a:ext cx="608228" cy="608013"/>
            </a:xfrm>
            <a:prstGeom prst="ellipse">
              <a:avLst/>
            </a:prstGeom>
            <a:solidFill>
              <a:srgbClr val="ED7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/>
                <a:t>15</a:t>
              </a:r>
            </a:p>
          </p:txBody>
        </p:sp>
      </p:grpSp>
      <p:sp>
        <p:nvSpPr>
          <p:cNvPr id="18" name="Rectangle 40">
            <a:extLst>
              <a:ext uri="{FF2B5EF4-FFF2-40B4-BE49-F238E27FC236}">
                <a16:creationId xmlns:a16="http://schemas.microsoft.com/office/drawing/2014/main" id="{1E191C4F-5202-4A68-8AD5-18BBB53B5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1675" y="5897563"/>
            <a:ext cx="25066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charset="0"/>
                <a:cs typeface="Twink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charset="0"/>
                <a:cs typeface="Twinkl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Twinkl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Twinkl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Twink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Twink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Twink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Twink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Twink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E" altLang="en-US" sz="3600">
                <a:solidFill>
                  <a:schemeClr val="tx1"/>
                </a:solidFill>
              </a:rPr>
              <a:t>= a quarter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0F422F4-7710-43E2-B5EE-D554CE97686F}"/>
              </a:ext>
            </a:extLst>
          </p:cNvPr>
          <p:cNvSpPr/>
          <p:nvPr/>
        </p:nvSpPr>
        <p:spPr>
          <a:xfrm>
            <a:off x="6270625" y="3898900"/>
            <a:ext cx="2092325" cy="101123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How do we say 30 minutes?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CB09103-5DD7-433A-AF75-6299532C0289}"/>
              </a:ext>
            </a:extLst>
          </p:cNvPr>
          <p:cNvGrpSpPr>
            <a:grpSpLocks/>
          </p:cNvGrpSpPr>
          <p:nvPr/>
        </p:nvGrpSpPr>
        <p:grpSpPr bwMode="auto">
          <a:xfrm>
            <a:off x="6410325" y="5091113"/>
            <a:ext cx="1704975" cy="608012"/>
            <a:chOff x="1387926" y="5140538"/>
            <a:chExt cx="1705582" cy="60801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258452D-6E96-4C60-BB3A-D4C80E9C8AD2}"/>
                </a:ext>
              </a:extLst>
            </p:cNvPr>
            <p:cNvSpPr/>
            <p:nvPr/>
          </p:nvSpPr>
          <p:spPr>
            <a:xfrm>
              <a:off x="1857993" y="5272300"/>
              <a:ext cx="1235515" cy="361951"/>
            </a:xfrm>
            <a:prstGeom prst="rect">
              <a:avLst/>
            </a:prstGeom>
            <a:solidFill>
              <a:srgbClr val="ED74A9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dirty="0">
                  <a:solidFill>
                    <a:schemeClr val="bg1"/>
                  </a:solidFill>
                </a:rPr>
                <a:t>minutes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0718AC2-C4DB-4465-BCFF-027E9BF33ED4}"/>
                </a:ext>
              </a:extLst>
            </p:cNvPr>
            <p:cNvSpPr/>
            <p:nvPr/>
          </p:nvSpPr>
          <p:spPr bwMode="auto">
            <a:xfrm>
              <a:off x="1387926" y="5140538"/>
              <a:ext cx="608229" cy="608013"/>
            </a:xfrm>
            <a:prstGeom prst="ellipse">
              <a:avLst/>
            </a:prstGeom>
            <a:solidFill>
              <a:srgbClr val="ED7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/>
                <a:t>30</a:t>
              </a:r>
            </a:p>
          </p:txBody>
        </p:sp>
      </p:grpSp>
      <p:sp>
        <p:nvSpPr>
          <p:cNvPr id="25" name="Rectangle 40">
            <a:extLst>
              <a:ext uri="{FF2B5EF4-FFF2-40B4-BE49-F238E27FC236}">
                <a16:creationId xmlns:a16="http://schemas.microsoft.com/office/drawing/2014/main" id="{D217EAF2-5B94-4375-9771-572E1982F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6675" y="5897563"/>
            <a:ext cx="1800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charset="0"/>
                <a:cs typeface="Twink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charset="0"/>
                <a:cs typeface="Twinkl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Twinkl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Twinkl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Twink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Twink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Twink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Twink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Twink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E" altLang="en-US" sz="3600">
                <a:solidFill>
                  <a:schemeClr val="tx1"/>
                </a:solidFill>
              </a:rPr>
              <a:t>= a half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 animBg="1"/>
      <p:bldP spid="18" grpId="0"/>
      <p:bldP spid="21" grpId="0" animBg="1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DCB5FAEE-CC91-4608-92BD-1007FC9F45E5}" vid="{49F44A1D-5DD0-448D-A9E8-9C9190F1A6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401</TotalTime>
  <Words>569</Words>
  <Application>Microsoft Office PowerPoint</Application>
  <PresentationFormat>Affichage à l'écran (4:3)</PresentationFormat>
  <Paragraphs>142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1" baseType="lpstr">
      <vt:lpstr>Twinkl</vt:lpstr>
      <vt:lpstr>Calibri</vt:lpstr>
      <vt:lpstr>Arial</vt:lpstr>
      <vt:lpstr>Garden Gnome</vt:lpstr>
      <vt:lpstr>Karmina Bold</vt:lpstr>
      <vt:lpstr>Emily The Brush Demo</vt:lpstr>
      <vt:lpstr>Office Theme</vt:lpstr>
      <vt:lpstr>Présentation PowerPoint</vt:lpstr>
      <vt:lpstr>Telling the Time</vt:lpstr>
      <vt:lpstr>When the big hand points to one, it means… Quand la grande aiguille pointe le ‘un’, cela signifie…</vt:lpstr>
      <vt:lpstr>When the big hand points to two, it means… Quand la grande aiguille pointe le ‘deux’, cela signifie…</vt:lpstr>
      <vt:lpstr>When the big hand points to three, it means…</vt:lpstr>
      <vt:lpstr>When the big hand points to four, it means…</vt:lpstr>
      <vt:lpstr>When the big hand points to five, it means…</vt:lpstr>
      <vt:lpstr>When the big hand points to six, it means…</vt:lpstr>
      <vt:lpstr>Telling the Time</vt:lpstr>
      <vt:lpstr>What time is it?</vt:lpstr>
      <vt:lpstr>What time is it?</vt:lpstr>
      <vt:lpstr>What time is it?</vt:lpstr>
      <vt:lpstr>What time is it?</vt:lpstr>
      <vt:lpstr>Telling the Time</vt:lpstr>
      <vt:lpstr>When the big hand points to seven, it means…</vt:lpstr>
      <vt:lpstr>When the big hand points to eight, it means…</vt:lpstr>
      <vt:lpstr>When the big hand points to nine, it means…</vt:lpstr>
      <vt:lpstr>When the big hand points to ten, it means…</vt:lpstr>
      <vt:lpstr>When the big hand points to eleven, it means…</vt:lpstr>
      <vt:lpstr>When the big hand points to twelve, it means…</vt:lpstr>
      <vt:lpstr>What time is it?</vt:lpstr>
      <vt:lpstr>What time is it?</vt:lpstr>
      <vt:lpstr>What time is it?</vt:lpstr>
      <vt:lpstr>Pour résumer…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Fletcher</dc:creator>
  <cp:lastModifiedBy>Yasmin SMYTH</cp:lastModifiedBy>
  <cp:revision>38</cp:revision>
  <dcterms:created xsi:type="dcterms:W3CDTF">2018-10-10T07:25:35Z</dcterms:created>
  <dcterms:modified xsi:type="dcterms:W3CDTF">2021-07-29T04:31:18Z</dcterms:modified>
</cp:coreProperties>
</file>