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309" r:id="rId3"/>
    <p:sldId id="312" r:id="rId4"/>
    <p:sldId id="257" r:id="rId5"/>
    <p:sldId id="263" r:id="rId6"/>
    <p:sldId id="264" r:id="rId7"/>
    <p:sldId id="265" r:id="rId8"/>
    <p:sldId id="313" r:id="rId9"/>
    <p:sldId id="314" r:id="rId10"/>
    <p:sldId id="315" r:id="rId11"/>
    <p:sldId id="291" r:id="rId12"/>
    <p:sldId id="302" r:id="rId13"/>
    <p:sldId id="266" r:id="rId14"/>
    <p:sldId id="303" r:id="rId15"/>
    <p:sldId id="276" r:id="rId16"/>
    <p:sldId id="275" r:id="rId17"/>
    <p:sldId id="274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307" r:id="rId30"/>
    <p:sldId id="311" r:id="rId31"/>
    <p:sldId id="294" r:id="rId32"/>
    <p:sldId id="295" r:id="rId33"/>
    <p:sldId id="306" r:id="rId34"/>
    <p:sldId id="296" r:id="rId35"/>
    <p:sldId id="297" r:id="rId36"/>
    <p:sldId id="310" r:id="rId37"/>
    <p:sldId id="30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006600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4" autoAdjust="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A8E54-3440-4308-8B30-FF9411DDB0B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DD833-E6D4-4869-8DD4-475CE10E4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DD833-E6D4-4869-8DD4-475CE10E4D0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6" r="12600"/>
          <a:stretch>
            <a:fillRect/>
          </a:stretch>
        </p:blipFill>
        <p:spPr bwMode="auto">
          <a:xfrm>
            <a:off x="4572000" y="2012051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8000" contrast="-31000"/>
                    </a14:imgEffect>
                    <a14:imgEffect>
                      <a14:sharpenSoften amoun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93543">
            <a:off x="3642434" y="1713882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8" r="5049"/>
          <a:stretch>
            <a:fillRect/>
          </a:stretch>
        </p:blipFill>
        <p:spPr bwMode="auto">
          <a:xfrm>
            <a:off x="0" y="4365104"/>
            <a:ext cx="9144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 userDrawn="1"/>
        </p:nvSpPr>
        <p:spPr>
          <a:xfrm>
            <a:off x="4918697" y="5478664"/>
            <a:ext cx="4216591" cy="1296144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404665"/>
            <a:ext cx="8221366" cy="108012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8697" y="5478664"/>
            <a:ext cx="4216591" cy="1368152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flip="none" rotWithShape="1">
          <a:gsLst>
            <a:gs pos="0">
              <a:srgbClr val="99FF66"/>
            </a:gs>
            <a:gs pos="57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6" r="12600"/>
          <a:stretch>
            <a:fillRect/>
          </a:stretch>
        </p:blipFill>
        <p:spPr bwMode="auto">
          <a:xfrm rot="2062218">
            <a:off x="7232974" y="4026964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7000" contrast="-28000"/>
                    </a14:imgEffect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6303408" y="3728795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gradFill flip="none" rotWithShape="1">
          <a:gsLst>
            <a:gs pos="0">
              <a:srgbClr val="99FF66"/>
            </a:gs>
            <a:gs pos="28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00200"/>
            <a:ext cx="40427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7000"/>
                    </a14:imgEffect>
                    <a14:imgEffect>
                      <a14:sharpenSoften amoun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8" r="5049"/>
          <a:stretch>
            <a:fillRect/>
          </a:stretch>
        </p:blipFill>
        <p:spPr bwMode="auto">
          <a:xfrm>
            <a:off x="0" y="5229200"/>
            <a:ext cx="9144000" cy="18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455091" y="1700808"/>
            <a:ext cx="3972894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716016" y="1675112"/>
            <a:ext cx="3960440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gradFill flip="none" rotWithShape="1">
          <a:gsLst>
            <a:gs pos="0">
              <a:srgbClr val="99FF66"/>
            </a:gs>
            <a:gs pos="63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7000" contrast="-28000"/>
                    </a14:imgEffect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75604">
            <a:off x="6477953" y="3728794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7000" contrast="-28000"/>
                    </a14:imgEffect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0742" flipH="1">
            <a:off x="-38655" y="3739698"/>
            <a:ext cx="2442392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6" r="12600"/>
          <a:stretch>
            <a:fillRect/>
          </a:stretch>
        </p:blipFill>
        <p:spPr bwMode="auto">
          <a:xfrm>
            <a:off x="3779912" y="5544607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6" r="12600"/>
          <a:stretch>
            <a:fillRect/>
          </a:stretch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/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66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404664"/>
            <a:ext cx="8221366" cy="432048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 образовательное автономное учреждение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«Детский сад №115 «Белочка» комбинированного вида г. Орска»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dirty="0" smtClean="0"/>
              <a:t>     </a:t>
            </a:r>
            <a:br>
              <a:rPr lang="ru-RU" sz="2700" dirty="0" smtClean="0"/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b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театрально-игровой деятельности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речевое развитие дошкольников».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8697" y="5373216"/>
            <a:ext cx="4216591" cy="1368152"/>
          </a:xfrm>
        </p:spPr>
        <p:txBody>
          <a:bodyPr>
            <a:normAutofit lnSpcReduction="10000"/>
          </a:bodyPr>
          <a:lstStyle/>
          <a:p>
            <a:endParaRPr lang="ru-RU" sz="1900" dirty="0" smtClean="0"/>
          </a:p>
          <a:p>
            <a:r>
              <a:rPr lang="ru-RU" sz="1900" dirty="0" smtClean="0"/>
              <a:t>Воспитатель </a:t>
            </a:r>
          </a:p>
          <a:p>
            <a:r>
              <a:rPr lang="ru-RU" sz="1900" dirty="0" smtClean="0"/>
              <a:t>Калужина И.В</a:t>
            </a:r>
          </a:p>
          <a:p>
            <a:r>
              <a:rPr lang="ru-RU" sz="1900" dirty="0"/>
              <a:t>г</a:t>
            </a:r>
            <a:r>
              <a:rPr lang="ru-RU" sz="1900" dirty="0" smtClean="0"/>
              <a:t>. Орск, 2018 г.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Деревянный настольный театр</a:t>
            </a:r>
            <a:endParaRPr lang="ru-RU" sz="4000" dirty="0"/>
          </a:p>
        </p:txBody>
      </p:sp>
      <p:pic>
        <p:nvPicPr>
          <p:cNvPr id="4" name="Объект 4" descr="E:\фото садик\DSC027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8698">
            <a:off x="538139" y="2013951"/>
            <a:ext cx="3354954" cy="313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E:\мой любимый детский сад\DSC033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7984" y="1988840"/>
            <a:ext cx="4176464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 – печатные игры</a:t>
            </a:r>
            <a:endParaRPr lang="ru-RU" dirty="0"/>
          </a:p>
        </p:txBody>
      </p:sp>
      <p:pic>
        <p:nvPicPr>
          <p:cNvPr id="4" name="Объект 8" descr="E:\мой любимый детский сад\DSC0314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6" y="1916832"/>
            <a:ext cx="3672983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E:\мой любимый детский сад\DSC033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672408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/>
              <a:t>                              Любим играть</a:t>
            </a:r>
            <a:endParaRPr lang="ru-RU" sz="3200" dirty="0"/>
          </a:p>
        </p:txBody>
      </p:sp>
      <p:pic>
        <p:nvPicPr>
          <p:cNvPr id="4" name="Объект 3" descr="E:\мой любимый детский сад\DSC031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772816"/>
            <a:ext cx="3449782" cy="337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9" descr="E:\мой любимый детский сад\DSC031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8024" y="2276872"/>
            <a:ext cx="3672408" cy="310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Театр игрушки</a:t>
            </a:r>
            <a:endParaRPr lang="ru-RU" b="1" dirty="0"/>
          </a:p>
        </p:txBody>
      </p:sp>
      <p:pic>
        <p:nvPicPr>
          <p:cNvPr id="1026" name="Picture 2" descr="C:\Users\User\Desktop\проект  папка- 2\DSC03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700808"/>
            <a:ext cx="388843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роект  папка- 2\DSC0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4879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Игры с игрушками</a:t>
            </a:r>
          </a:p>
        </p:txBody>
      </p:sp>
      <p:pic>
        <p:nvPicPr>
          <p:cNvPr id="4" name="Объект 4" descr="E:\мой любимый детский сад\DSC030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1772817"/>
            <a:ext cx="361603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8024" y="2852936"/>
            <a:ext cx="3888431" cy="2953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Д/и «Времена года</a:t>
            </a:r>
            <a:r>
              <a:rPr lang="ru-RU" sz="3200" b="1" dirty="0" smtClean="0"/>
              <a:t>» - сочиняем сказку</a:t>
            </a:r>
            <a:endParaRPr lang="ru-RU" sz="3200" dirty="0"/>
          </a:p>
        </p:txBody>
      </p:sp>
      <p:pic>
        <p:nvPicPr>
          <p:cNvPr id="4" name="Объект 6" descr="E:\мой любимый детский сад\DSC0323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455207" cy="259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7" descr="E:\мой любимый детский сад\DSC031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09429" y="1556792"/>
            <a:ext cx="352839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 descr="E:\мой любимый детский сад\DSC032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99792" y="4077072"/>
            <a:ext cx="3456384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«Сказочный домик»</a:t>
            </a:r>
            <a:endParaRPr lang="ru-RU" dirty="0"/>
          </a:p>
        </p:txBody>
      </p:sp>
      <p:pic>
        <p:nvPicPr>
          <p:cNvPr id="4" name="Объект 4" descr="E:\мой любимый детский сад\DSC030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91156">
            <a:off x="467544" y="2348880"/>
            <a:ext cx="4039985" cy="302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7" descr="E:\мой любимый детский сад\DSC031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2348880"/>
            <a:ext cx="3528391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Наши занятия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740908" cy="309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4439">
            <a:off x="4758336" y="2759942"/>
            <a:ext cx="3744416" cy="312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Д/и «Веселые художники</a:t>
            </a:r>
            <a:r>
              <a:rPr lang="ru-RU" b="1" dirty="0" smtClean="0"/>
              <a:t>»</a:t>
            </a:r>
            <a:endParaRPr lang="ru-RU" dirty="0"/>
          </a:p>
        </p:txBody>
      </p:sp>
      <p:pic>
        <p:nvPicPr>
          <p:cNvPr id="5" name="Объект 3" descr="E:\мой любимый детский сад\DSC032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748100">
            <a:off x="504359" y="2182498"/>
            <a:ext cx="3728258" cy="311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 descr="E:\мой любимый детский сад\DSC032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22322" y="2446179"/>
            <a:ext cx="3890356" cy="338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Д/и «Плоский настольный театр»</a:t>
            </a:r>
            <a:endParaRPr lang="ru-RU" sz="4000" b="1" dirty="0"/>
          </a:p>
        </p:txBody>
      </p:sp>
      <p:pic>
        <p:nvPicPr>
          <p:cNvPr id="4" name="Объект 4" descr="E:\мой любимый детский сад\DSC032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89363">
            <a:off x="649424" y="2571157"/>
            <a:ext cx="3441469" cy="258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E:\мой любимый детский сад\DSC0330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048" y="2492896"/>
            <a:ext cx="3600400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Театр – искусство прекрасное. </a:t>
            </a:r>
            <a:r>
              <a:rPr lang="ru-RU" sz="1800" dirty="0" smtClean="0"/>
              <a:t>Оно </a:t>
            </a:r>
            <a:r>
              <a:rPr lang="ru-RU" sz="1800" dirty="0"/>
              <a:t>облагораживает, воспитывает человека.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Тот</a:t>
            </a:r>
            <a:r>
              <a:rPr lang="ru-RU" sz="1800" dirty="0"/>
              <a:t>, кто любит театр по настоящему, всегда уносит из него запас мудрости и доброты”. </a:t>
            </a:r>
            <a:r>
              <a:rPr lang="ru-RU" sz="1800" dirty="0" smtClean="0"/>
              <a:t>   </a:t>
            </a:r>
            <a:r>
              <a:rPr lang="ru-RU" sz="1800" dirty="0" err="1" smtClean="0"/>
              <a:t>К.С.Станиславский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3970784" cy="4497363"/>
          </a:xfrm>
        </p:spPr>
        <p:txBody>
          <a:bodyPr>
            <a:normAutofit fontScale="55000" lnSpcReduction="20000"/>
          </a:bodyPr>
          <a:lstStyle/>
          <a:p>
            <a:endParaRPr lang="ru-RU" sz="2400" b="1" dirty="0" smtClean="0"/>
          </a:p>
          <a:p>
            <a:endParaRPr lang="ru-RU" sz="4400" b="1" dirty="0" smtClean="0"/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-это…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игра! Это прекрасное средство для интенсивного развития речи детей, обогащения словаря, развития мышления, воображения, творческих способностей.</a:t>
            </a:r>
          </a:p>
          <a:p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3826768" cy="4425355"/>
          </a:xfrm>
        </p:spPr>
        <p:txBody>
          <a:bodyPr>
            <a:normAutofit fontScale="55000" lnSpcReduction="20000"/>
          </a:bodyPr>
          <a:lstStyle/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театрализованной игры на развитие речи ребенка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 Стимулирует активную речь за счет расширения словарного запаса; Ребенок усваивает богатство родного языка, его выразительные средства(динамику, темп, интонацию и др.); Совершенствует артикуляционный аппарат; Формируется диалогическая, эмоционально насыщенная, выразительная речь.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Д/и «Театр конусной игрушки »</a:t>
            </a:r>
            <a:endParaRPr lang="ru-RU" sz="3200" dirty="0"/>
          </a:p>
        </p:txBody>
      </p:sp>
      <p:pic>
        <p:nvPicPr>
          <p:cNvPr id="4" name="Объект 5" descr="E:\мой любимый детский сад\DSC033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2276872"/>
            <a:ext cx="3931920" cy="295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E:\мой любимый детский сад\DSC033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2688">
            <a:off x="452832" y="2219669"/>
            <a:ext cx="3754779" cy="303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«Пальчиковый театр из бумаги»</a:t>
            </a:r>
            <a:endParaRPr lang="ru-RU" sz="4000" b="1" dirty="0"/>
          </a:p>
        </p:txBody>
      </p:sp>
      <p:pic>
        <p:nvPicPr>
          <p:cNvPr id="4" name="Объект 4" descr="E:\мой любимый детский сад\DSC032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1916832"/>
            <a:ext cx="3686695" cy="344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2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51663" y="2587495"/>
            <a:ext cx="4031673" cy="310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«Пальчиковый театр из фетра»</a:t>
            </a:r>
            <a:endParaRPr lang="ru-RU" sz="4000" dirty="0"/>
          </a:p>
        </p:txBody>
      </p:sp>
      <p:pic>
        <p:nvPicPr>
          <p:cNvPr id="4" name="Объект 4" descr="E:\мой любимый детский сад\DSC033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000970">
            <a:off x="565541" y="2281263"/>
            <a:ext cx="3645054" cy="311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3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«Театр на палочках»</a:t>
            </a:r>
            <a:endParaRPr lang="ru-RU" b="1" dirty="0"/>
          </a:p>
        </p:txBody>
      </p:sp>
      <p:pic>
        <p:nvPicPr>
          <p:cNvPr id="4" name="Объект 4" descr="E:\мой любимый детский сад\DSC033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5" y="1916832"/>
            <a:ext cx="3744416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3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2374047"/>
            <a:ext cx="3826768" cy="328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Театр «Спор овощей»</a:t>
            </a:r>
            <a:endParaRPr lang="ru-RU" dirty="0"/>
          </a:p>
        </p:txBody>
      </p:sp>
      <p:pic>
        <p:nvPicPr>
          <p:cNvPr id="4" name="Объект 4" descr="E:\мой любимый детский сад\DSC0336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8280">
            <a:off x="441371" y="2315891"/>
            <a:ext cx="3889041" cy="312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3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2411443"/>
            <a:ext cx="3754760" cy="324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Д/и «Театр настроения»</a:t>
            </a:r>
            <a:endParaRPr lang="ru-RU" dirty="0"/>
          </a:p>
        </p:txBody>
      </p:sp>
      <p:pic>
        <p:nvPicPr>
          <p:cNvPr id="4" name="Объект 4" descr="E:\мой любимый детский сад\DSC033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44824"/>
            <a:ext cx="3600401" cy="317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62588">
            <a:off x="4860032" y="2622824"/>
            <a:ext cx="3825382" cy="302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«Собери сказочного героя»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</a:t>
            </a:r>
            <a:endParaRPr lang="ru-RU" dirty="0"/>
          </a:p>
        </p:txBody>
      </p:sp>
      <p:pic>
        <p:nvPicPr>
          <p:cNvPr id="4" name="Объект 4" descr="E:\мой любимый детский сад\DSC032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193127">
            <a:off x="430097" y="2261335"/>
            <a:ext cx="3807229" cy="325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2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6374" y="2263299"/>
            <a:ext cx="3462251" cy="346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Книжка - малышка</a:t>
            </a:r>
            <a:endParaRPr lang="ru-RU" b="1" dirty="0"/>
          </a:p>
        </p:txBody>
      </p:sp>
      <p:pic>
        <p:nvPicPr>
          <p:cNvPr id="4" name="Объект 4" descr="E:\мой любимый детский сад\DSC0339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1916832"/>
            <a:ext cx="3460901" cy="352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мой любимый детский сад\DSC03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741706">
            <a:off x="4863167" y="2130607"/>
            <a:ext cx="3427591" cy="3764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театра»</a:t>
            </a:r>
            <a:endParaRPr lang="ru-RU" sz="4000" dirty="0"/>
          </a:p>
        </p:txBody>
      </p:sp>
      <p:pic>
        <p:nvPicPr>
          <p:cNvPr id="4" name="Объект 4" descr="E:\лэп\DSC030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5518616">
            <a:off x="447078" y="2543020"/>
            <a:ext cx="3704933" cy="296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E:\лэп\DSC030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Игра- драматизация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другой вид театрализованной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способствует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артистизма,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и речи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игра-драматизация. Самый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«разговорный» вид театрализованной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направлена театрализованная деятельность</a:t>
            </a:r>
            <a:r>
              <a:rPr lang="ru-RU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ее участников ощущений, чувств, эмоций; На развитие мышления, воображения, внимания, памяти;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фантазии; На формирование волевых качеств;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многих навыков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речевых,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организаторских, двигательных </a:t>
            </a:r>
            <a:r>
              <a:rPr lang="ru-RU" dirty="0"/>
              <a:t>и т.д.).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Сказка «Теремок»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User\Desktop\мой любимый детский сад!\DSC03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98848"/>
            <a:ext cx="3888432" cy="32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ой любимый детский сад!\DSC03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448" y="2564904"/>
            <a:ext cx="3168352" cy="27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Сказка «Курочка ряба»</a:t>
            </a:r>
            <a:endParaRPr lang="ru-RU" dirty="0"/>
          </a:p>
        </p:txBody>
      </p:sp>
      <p:pic>
        <p:nvPicPr>
          <p:cNvPr id="4" name="Объект 3" descr="E:\мой любимый детский сад\DSC0317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1700808"/>
            <a:ext cx="3960440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DSC03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730" y="2996952"/>
            <a:ext cx="3600400" cy="289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Сказка «Теремок на новый лад»</a:t>
            </a:r>
            <a:endParaRPr lang="ru-RU" dirty="0"/>
          </a:p>
        </p:txBody>
      </p:sp>
      <p:pic>
        <p:nvPicPr>
          <p:cNvPr id="4" name="Объект 3" descr="E:\мой любимый детский сад\DSC0276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65805" y="1773238"/>
            <a:ext cx="6034616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Сказка «Три поросенка»</a:t>
            </a:r>
            <a:endParaRPr lang="ru-RU" b="1" dirty="0"/>
          </a:p>
        </p:txBody>
      </p:sp>
      <p:pic>
        <p:nvPicPr>
          <p:cNvPr id="1026" name="Picture 2" descr="C:\Users\User\Desktop\мой любимый детский сад!\DSC03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4807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Сценка «Пикничок</a:t>
            </a:r>
            <a:r>
              <a:rPr lang="ru-RU" b="1" dirty="0"/>
              <a:t>»</a:t>
            </a:r>
            <a:endParaRPr lang="ru-RU" dirty="0"/>
          </a:p>
        </p:txBody>
      </p:sp>
      <p:pic>
        <p:nvPicPr>
          <p:cNvPr id="4" name="Picture 2" descr="C:\Users\User\Desktop\фото\DSCN4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1772816"/>
            <a:ext cx="36782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фото\DSCN4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0386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Результаты: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Повысился уровень речевой деятельности детей.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Обогатился и расширился словарный запас детей.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Сформировалась способность сравнивать и объединять предметы по признакам.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Начала совершенствоваться звуковая культура речи детей.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Многие дети стали отвечать краткими и развернутыми предложениями.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 своей речи дети все чаще стали использовать простые формы монологической и диалогической речи.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 родителей проявился повышенный интерес к речи детей.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«</a:t>
            </a:r>
            <a:r>
              <a:rPr lang="ru-RU" sz="1800" b="1" dirty="0"/>
              <a:t>Театр – это волшебный мир,</a:t>
            </a:r>
            <a:br>
              <a:rPr lang="ru-RU" sz="1800" b="1" dirty="0"/>
            </a:br>
            <a:r>
              <a:rPr lang="ru-RU" sz="1800" b="1" dirty="0"/>
              <a:t>в котором ребенок радуется, играя,</a:t>
            </a:r>
            <a:br>
              <a:rPr lang="ru-RU" sz="1800" b="1" dirty="0"/>
            </a:br>
            <a:r>
              <a:rPr lang="ru-RU" sz="1800" b="1" dirty="0"/>
              <a:t>а играя, познает  окружающее…»</a:t>
            </a:r>
            <a:br>
              <a:rPr lang="ru-RU" sz="1800" b="1" dirty="0"/>
            </a:br>
            <a:r>
              <a:rPr lang="ru-RU" sz="1800" b="1" dirty="0"/>
              <a:t>О.П.Радынова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 театрализованной деятельности на развитие речи детей неоспоримо. С помощью  этих игр  можно решать практически все задачи программы развития речи и наряду с основными методами и приемами речевого развития детей можно и нужно использовать этот богатейший материал словесного творчества народа.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работа по развитию речи с использованием театрализованных  игр, позволяет детям к концу дошкольного периода не только научиться играть и совершенствовать речь, но и значительно расширить знания дошкольника об окружающем мире.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Стимулирующим фактором для меня является интерес детей к играм, т.е. дети часто просят поиграть в понравившуюся им игру.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i="1" dirty="0"/>
              <a:t/>
            </a:r>
            <a:br>
              <a:rPr lang="ru-RU" sz="3100" i="1" dirty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4900" b="1" i="1" dirty="0"/>
              <a:t>Спасибо за внимание!  </a:t>
            </a:r>
            <a:r>
              <a:rPr lang="ru-RU" sz="4900" i="1" dirty="0"/>
              <a:t/>
            </a:r>
            <a:br>
              <a:rPr lang="ru-RU" sz="4900" i="1" dirty="0"/>
            </a:br>
            <a:r>
              <a:rPr lang="ru-RU" sz="3100" i="1" dirty="0"/>
              <a:t/>
            </a:r>
            <a:br>
              <a:rPr lang="ru-RU" sz="3100" i="1" dirty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4000" b="1" i="1" dirty="0" smtClean="0"/>
              <a:t>Спасибо </a:t>
            </a:r>
            <a:r>
              <a:rPr lang="ru-RU" sz="4000" b="1" i="1" dirty="0"/>
              <a:t>за внимание!  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1640" y="1700808"/>
            <a:ext cx="5852582" cy="4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/>
              <a:t>   </a:t>
            </a:r>
            <a:r>
              <a:rPr lang="ru-RU" sz="1800" dirty="0" smtClean="0"/>
              <a:t>    </a:t>
            </a:r>
            <a:br>
              <a:rPr lang="ru-RU" sz="1800" dirty="0" smtClean="0"/>
            </a:br>
            <a:r>
              <a:rPr lang="ru-RU" sz="1800" dirty="0" smtClean="0"/>
              <a:t>- Создать </a:t>
            </a:r>
            <a:r>
              <a:rPr lang="ru-RU" sz="1800" dirty="0"/>
              <a:t>условия для успешного развития речи детей младшего </a:t>
            </a:r>
            <a:r>
              <a:rPr lang="ru-RU" sz="1800" dirty="0" smtClean="0"/>
              <a:t> дошкольного  </a:t>
            </a:r>
            <a:r>
              <a:rPr lang="ru-RU" sz="1800" dirty="0"/>
              <a:t>возраста через театрализованную деятельность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41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dirty="0" smtClean="0"/>
              <a:t>1. </a:t>
            </a:r>
            <a:r>
              <a:rPr lang="ru-RU" sz="2000" dirty="0"/>
              <a:t>Развить устойчивый интерес к театрально-игровой деятельности</a:t>
            </a:r>
            <a:r>
              <a:rPr lang="ru-RU" sz="2000" dirty="0" smtClean="0"/>
              <a:t>;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2.  </a:t>
            </a:r>
            <a:r>
              <a:rPr lang="ru-RU" sz="2000" dirty="0"/>
              <a:t>Р</a:t>
            </a:r>
            <a:r>
              <a:rPr lang="ru-RU" sz="2000" dirty="0" smtClean="0"/>
              <a:t>асширить </a:t>
            </a:r>
            <a:r>
              <a:rPr lang="ru-RU" sz="2000" dirty="0"/>
              <a:t>представление детей об окружающем мире;</a:t>
            </a:r>
          </a:p>
          <a:p>
            <a:pPr marL="0" indent="0">
              <a:buNone/>
            </a:pPr>
            <a:r>
              <a:rPr lang="ru-RU" sz="2000" dirty="0" smtClean="0"/>
              <a:t>3.  Пополнять </a:t>
            </a:r>
            <a:r>
              <a:rPr lang="ru-RU" sz="2000" dirty="0"/>
              <a:t>и активизировать словарь;</a:t>
            </a:r>
          </a:p>
          <a:p>
            <a:pPr marL="0" indent="0">
              <a:buNone/>
            </a:pPr>
            <a:r>
              <a:rPr lang="ru-RU" sz="2000" dirty="0" smtClean="0"/>
              <a:t>4. </a:t>
            </a:r>
            <a:r>
              <a:rPr lang="ru-RU" sz="2000" dirty="0"/>
              <a:t>С</a:t>
            </a:r>
            <a:r>
              <a:rPr lang="ru-RU" sz="2000" dirty="0" smtClean="0"/>
              <a:t>овершенствовать </a:t>
            </a:r>
            <a:r>
              <a:rPr lang="ru-RU" sz="2000" dirty="0"/>
              <a:t>умение связно и выразительно пересказывать;</a:t>
            </a:r>
          </a:p>
          <a:p>
            <a:pPr marL="0" indent="0">
              <a:buNone/>
            </a:pPr>
            <a:r>
              <a:rPr lang="ru-RU" sz="2000" dirty="0" smtClean="0"/>
              <a:t>5. </a:t>
            </a:r>
            <a:r>
              <a:rPr lang="ru-RU" sz="2000" dirty="0"/>
              <a:t>Совершенствовать диалогическую и монологическую речь.</a:t>
            </a:r>
          </a:p>
          <a:p>
            <a:pPr marL="0" indent="0">
              <a:buNone/>
            </a:pPr>
            <a:r>
              <a:rPr lang="ru-RU" sz="2000" dirty="0" smtClean="0"/>
              <a:t>6. </a:t>
            </a:r>
            <a:r>
              <a:rPr lang="ru-RU" sz="2000" dirty="0"/>
              <a:t>З</a:t>
            </a:r>
            <a:r>
              <a:rPr lang="ru-RU" sz="2000" dirty="0" smtClean="0"/>
              <a:t>акреплять </a:t>
            </a:r>
            <a:r>
              <a:rPr lang="ru-RU" sz="2000" dirty="0"/>
              <a:t>представления детей о различных видах театра, уметь </a:t>
            </a:r>
            <a:r>
              <a:rPr lang="ru-RU" sz="2000" dirty="0" smtClean="0"/>
              <a:t>   различать </a:t>
            </a:r>
            <a:r>
              <a:rPr lang="ru-RU" sz="2000" dirty="0"/>
              <a:t>и называть их</a:t>
            </a:r>
          </a:p>
          <a:p>
            <a:pPr marL="0" indent="0">
              <a:buNone/>
            </a:pPr>
            <a:r>
              <a:rPr lang="ru-RU" sz="2000" dirty="0" smtClean="0"/>
              <a:t>7.   </a:t>
            </a:r>
            <a:r>
              <a:rPr lang="ru-RU" sz="2000" dirty="0"/>
              <a:t>И</a:t>
            </a:r>
            <a:r>
              <a:rPr lang="ru-RU" sz="2000" dirty="0" smtClean="0"/>
              <a:t>зучить </a:t>
            </a:r>
            <a:r>
              <a:rPr lang="ru-RU" sz="2000" dirty="0"/>
              <a:t>литературу по данной проблеме.</a:t>
            </a:r>
          </a:p>
          <a:p>
            <a:pPr marL="0" indent="0">
              <a:buNone/>
            </a:pPr>
            <a:r>
              <a:rPr lang="ru-RU" sz="2000" dirty="0" smtClean="0"/>
              <a:t>8.  </a:t>
            </a:r>
            <a:r>
              <a:rPr lang="ru-RU" sz="2000" dirty="0"/>
              <a:t>П</a:t>
            </a:r>
            <a:r>
              <a:rPr lang="ru-RU" sz="2000" dirty="0" smtClean="0"/>
              <a:t>одготовить </a:t>
            </a:r>
            <a:r>
              <a:rPr lang="ru-RU" sz="2000" dirty="0"/>
              <a:t>консультации для родителей.</a:t>
            </a:r>
          </a:p>
          <a:p>
            <a:pPr marL="0" indent="0">
              <a:buNone/>
            </a:pPr>
            <a:r>
              <a:rPr lang="ru-RU" sz="2000" dirty="0" smtClean="0"/>
              <a:t>9. </a:t>
            </a:r>
            <a:r>
              <a:rPr lang="ru-RU" sz="2000" dirty="0"/>
              <a:t>П</a:t>
            </a:r>
            <a:r>
              <a:rPr lang="ru-RU" sz="2000" dirty="0" smtClean="0"/>
              <a:t>ополнить </a:t>
            </a:r>
            <a:r>
              <a:rPr lang="ru-RU" sz="2000" dirty="0"/>
              <a:t>игровой центр соответствующими материалами.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Актуальность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огромное место в жизни детей дошкольного возраста. Она совершенно необходима как для общего психического развития ребенка, так и конкретно для становления его самосознания. В настоящее время всё чаще игровую деятельность детей заменяет компьютер и телевидение, и эта тенденция увеличивается с каждым годом.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этого за последние годы, отмечается увеличение количества детей, имеющих нарушения связной речи. А ясная и правильная речь — это залог продуктивного общения, уверенности, успешности.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во всём своем многообразии, является необходимым компонентом общения, в процессе которого она формируется.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Важнейшей предпосылкой совершенствования речевой деятельности является создание эмоционально благополучной ситуации, в которой даже самые необщительные и скованные дети вступают в речевое общение и раскрываются, таким образом, данная тема является всё более значимой и актуальной, чтобы заниматься её изучением.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Новизна опыта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Сформулирована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для активизации речевого развития, особенно на начальном этапе, используются различные виды деятельности: развитие мимики, обучение жестам, развитие пантомимики, игры на развитие речевого дыхания; артикуляционной моторики, фонематического восприятия, правильного звукопроизношения, координации движений, мелкой моторики руки, снятие мышечного напряжения, формирование правильной осанки; задания для совершенствования грамматического строя речи, диалогической и монологической формы речи, игровых навыков и творческой самостоятельности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Театральный уголок</a:t>
            </a:r>
            <a:br>
              <a:rPr lang="ru-RU" b="1" dirty="0" smtClean="0"/>
            </a:br>
            <a:r>
              <a:rPr lang="ru-RU" sz="1800" b="1" i="1" dirty="0"/>
              <a:t>Предметно – развивающая среда</a:t>
            </a:r>
            <a:r>
              <a:rPr lang="ru-RU" sz="1800" dirty="0"/>
              <a:t> </a:t>
            </a:r>
            <a:r>
              <a:rPr lang="ru-RU" sz="1800" b="1" i="1" dirty="0"/>
              <a:t>по театрализованной деятельности в группе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098" name="Picture 2" descr="C:\Users\User\Desktop\проект  папка- 2\DSC03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92296"/>
            <a:ext cx="3672408" cy="34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проект  папка- 2\DSC034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1764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Кукольный театр</a:t>
            </a:r>
            <a:endParaRPr lang="ru-RU" dirty="0"/>
          </a:p>
        </p:txBody>
      </p:sp>
      <p:pic>
        <p:nvPicPr>
          <p:cNvPr id="4" name="Объект 4" descr="E:\фото садик\DSC028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86557">
            <a:off x="649929" y="1948855"/>
            <a:ext cx="3075970" cy="314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User\Desktop\мой любимый детский сад!\DSC03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38479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Театр Би- ба- </a:t>
            </a:r>
            <a:r>
              <a:rPr lang="ru-RU" b="1" dirty="0" err="1"/>
              <a:t>бо</a:t>
            </a:r>
            <a:endParaRPr lang="ru-RU" dirty="0"/>
          </a:p>
        </p:txBody>
      </p:sp>
      <p:pic>
        <p:nvPicPr>
          <p:cNvPr id="4" name="Picture 2" descr="C:\Users\User\Desktop\проект  папка- 2\DSC03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5283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проект  папка- 2\DSC03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369892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348</Words>
  <Application>Microsoft Office PowerPoint</Application>
  <PresentationFormat>Экран (4:3)</PresentationFormat>
  <Paragraphs>71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 Муниципальное дошкольное  образовательное автономное учреждение              «Детский сад №115 «Белочка» комбинированного вида г. Орска»         Обобщение педагогического опыта  «Влияние    театрально-игровой деятельности  на речевое развитие дошкольников».  </vt:lpstr>
      <vt:lpstr>Театр – искусство прекрасное. Оно облагораживает, воспитывает человека.  Тот, кто любит театр по настоящему, всегда уносит из него запас мудрости и доброты”.    К.С.Станиславский </vt:lpstr>
      <vt:lpstr>На что направлена театрализованная деятельность?</vt:lpstr>
      <vt:lpstr> Цель:        - Создать условия для успешного развития речи детей младшего  дошкольного  возраста через театрализованную деятельность </vt:lpstr>
      <vt:lpstr>Актуальность  </vt:lpstr>
      <vt:lpstr>Новизна опыта</vt:lpstr>
      <vt:lpstr>Театральный уголок Предметно – развивающая среда по театрализованной деятельности в группе </vt:lpstr>
      <vt:lpstr>Кукольный театр</vt:lpstr>
      <vt:lpstr>Театр Би- ба- бо</vt:lpstr>
      <vt:lpstr>Деревянный настольный театр</vt:lpstr>
      <vt:lpstr>Настольно – печатные игры</vt:lpstr>
      <vt:lpstr>                              Любим играть</vt:lpstr>
      <vt:lpstr>Театр игрушки</vt:lpstr>
      <vt:lpstr>Игры с игрушками</vt:lpstr>
      <vt:lpstr>Д/и «Времена года» - сочиняем сказку</vt:lpstr>
      <vt:lpstr>Д/и «Сказочный домик»</vt:lpstr>
      <vt:lpstr>Наши занятия</vt:lpstr>
      <vt:lpstr>Д/и «Веселые художники»</vt:lpstr>
      <vt:lpstr>Д/и «Плоский настольный театр»</vt:lpstr>
      <vt:lpstr>Д/и «Театр конусной игрушки »</vt:lpstr>
      <vt:lpstr>«Пальчиковый театр из бумаги»</vt:lpstr>
      <vt:lpstr>«Пальчиковый театр из фетра»</vt:lpstr>
      <vt:lpstr>«Театр на палочках»</vt:lpstr>
      <vt:lpstr>Театр «Спор овощей»</vt:lpstr>
      <vt:lpstr>Д/и «Театр настроения»</vt:lpstr>
      <vt:lpstr>Д/и «Собери сказочного героя» сказки для девочек</vt:lpstr>
      <vt:lpstr>Книжка - малышка</vt:lpstr>
      <vt:lpstr>Лэпбук «Волшебный мир театра»</vt:lpstr>
      <vt:lpstr>  Игра- драматизация </vt:lpstr>
      <vt:lpstr>Сказка «Теремок»</vt:lpstr>
      <vt:lpstr>Сказка «Курочка ряба»</vt:lpstr>
      <vt:lpstr>Сказка «Теремок на новый лад»</vt:lpstr>
      <vt:lpstr>Сказка «Три поросенка»</vt:lpstr>
      <vt:lpstr>Сценка «Пикничок»</vt:lpstr>
      <vt:lpstr>Результаты: </vt:lpstr>
      <vt:lpstr>«Театр – это волшебный мир, в котором ребенок радуется, играя, а играя, познает  окружающее…» О.П.Радынова</vt:lpstr>
      <vt:lpstr>    Спасибо за внимание!     Спасибо за внимание!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</dc:title>
  <dc:creator>Павел Погодаев</dc:creator>
  <cp:lastModifiedBy>satellite</cp:lastModifiedBy>
  <cp:revision>54</cp:revision>
  <dcterms:created xsi:type="dcterms:W3CDTF">2017-01-04T14:26:00Z</dcterms:created>
  <dcterms:modified xsi:type="dcterms:W3CDTF">2019-10-14T15:12:41Z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