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Galindo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font" Target="fonts/Galindo-regular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384500" y="298675"/>
            <a:ext cx="8382000" cy="2052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0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3" name="Google Shape;23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5757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81000" y="136250"/>
            <a:ext cx="83820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uk">
                <a:solidFill>
                  <a:schemeClr val="lt1"/>
                </a:solidFill>
              </a:rPr>
              <a:t>Компанія “</a:t>
            </a:r>
            <a:r>
              <a:rPr lang="uk">
                <a:solidFill>
                  <a:schemeClr val="lt1"/>
                </a:solidFill>
                <a:latin typeface="Galindo"/>
                <a:ea typeface="Galindo"/>
                <a:cs typeface="Galindo"/>
                <a:sym typeface="Galindo"/>
              </a:rPr>
              <a:t>РівнеТермо</a:t>
            </a:r>
            <a:r>
              <a:rPr lang="uk">
                <a:solidFill>
                  <a:schemeClr val="lt1"/>
                </a:solidFill>
              </a:rPr>
              <a:t>”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188850"/>
            <a:ext cx="8520600" cy="1788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uk">
                <a:solidFill>
                  <a:schemeClr val="lt1"/>
                </a:solidFill>
              </a:rPr>
              <a:t>Продаж твердопаливних котлів</a:t>
            </a:r>
            <a:endParaRPr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uk">
                <a:solidFill>
                  <a:schemeClr val="lt1"/>
                </a:solidFill>
              </a:rPr>
              <a:t>Наше гасло:</a:t>
            </a:r>
            <a:endParaRPr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uk">
                <a:solidFill>
                  <a:schemeClr val="lt1"/>
                </a:solidFill>
              </a:rPr>
              <a:t>Дім там, де тепло і затишок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2562" l="22504" r="20738" t="0"/>
          <a:stretch/>
        </p:blipFill>
        <p:spPr>
          <a:xfrm>
            <a:off x="3972800" y="136250"/>
            <a:ext cx="1198399" cy="117565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0"/>
              </a:srgbClr>
            </a:outerShdw>
          </a:effectLst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025" y="3977955"/>
            <a:ext cx="668150" cy="6681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" name="Google Shape;58;p13"/>
          <p:cNvGrpSpPr/>
          <p:nvPr/>
        </p:nvGrpSpPr>
        <p:grpSpPr>
          <a:xfrm>
            <a:off x="596025" y="3604350"/>
            <a:ext cx="8051135" cy="1464194"/>
            <a:chOff x="596025" y="3604350"/>
            <a:chExt cx="8051135" cy="1464194"/>
          </a:xfrm>
        </p:grpSpPr>
        <p:grpSp>
          <p:nvGrpSpPr>
            <p:cNvPr id="59" name="Google Shape;59;p13"/>
            <p:cNvGrpSpPr/>
            <p:nvPr/>
          </p:nvGrpSpPr>
          <p:grpSpPr>
            <a:xfrm>
              <a:off x="6953037" y="3977960"/>
              <a:ext cx="1694123" cy="1090584"/>
              <a:chOff x="2551000" y="658250"/>
              <a:chExt cx="688500" cy="688500"/>
            </a:xfrm>
          </p:grpSpPr>
          <p:sp>
            <p:nvSpPr>
              <p:cNvPr id="60" name="Google Shape;60;p13"/>
              <p:cNvSpPr/>
              <p:nvPr/>
            </p:nvSpPr>
            <p:spPr>
              <a:xfrm rot="-5400000">
                <a:off x="2406325" y="859400"/>
                <a:ext cx="688500" cy="286200"/>
              </a:xfrm>
              <a:prstGeom prst="mathMinus">
                <a:avLst>
                  <a:gd fmla="val 23520" name="adj1"/>
                </a:avLst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3"/>
              <p:cNvSpPr/>
              <p:nvPr/>
            </p:nvSpPr>
            <p:spPr>
              <a:xfrm rot="-5400000">
                <a:off x="2551000" y="859400"/>
                <a:ext cx="688500" cy="286200"/>
              </a:xfrm>
              <a:prstGeom prst="mathMinus">
                <a:avLst>
                  <a:gd fmla="val 23520" name="adj1"/>
                </a:avLst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13"/>
              <p:cNvSpPr/>
              <p:nvPr/>
            </p:nvSpPr>
            <p:spPr>
              <a:xfrm rot="-5400000">
                <a:off x="2692525" y="859400"/>
                <a:ext cx="688500" cy="286200"/>
              </a:xfrm>
              <a:prstGeom prst="mathMinus">
                <a:avLst>
                  <a:gd fmla="val 23520" name="adj1"/>
                </a:avLst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>
                <a:off x="2551000" y="717000"/>
                <a:ext cx="688500" cy="286200"/>
              </a:xfrm>
              <a:prstGeom prst="mathMinus">
                <a:avLst>
                  <a:gd fmla="val 23520" name="adj1"/>
                </a:avLst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" name="Google Shape;64;p13"/>
              <p:cNvSpPr/>
              <p:nvPr/>
            </p:nvSpPr>
            <p:spPr>
              <a:xfrm>
                <a:off x="2551000" y="1003200"/>
                <a:ext cx="688500" cy="286200"/>
              </a:xfrm>
              <a:prstGeom prst="mathMinus">
                <a:avLst>
                  <a:gd fmla="val 23520" name="adj1"/>
                </a:avLst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65" name="Google Shape;65;p13"/>
            <p:cNvSpPr/>
            <p:nvPr/>
          </p:nvSpPr>
          <p:spPr>
            <a:xfrm flipH="1">
              <a:off x="642550" y="3604350"/>
              <a:ext cx="575100" cy="456300"/>
            </a:xfrm>
            <a:prstGeom prst="snip1Rect">
              <a:avLst>
                <a:gd fmla="val 26994" name="adj"/>
              </a:avLst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642550" y="4547925"/>
              <a:ext cx="575100" cy="4194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596025" y="3782400"/>
              <a:ext cx="61800" cy="2241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596025" y="4627150"/>
              <a:ext cx="61800" cy="2241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" name="Google Shape;69;p13"/>
          <p:cNvGrpSpPr/>
          <p:nvPr/>
        </p:nvGrpSpPr>
        <p:grpSpPr>
          <a:xfrm>
            <a:off x="1427775" y="4261273"/>
            <a:ext cx="2844969" cy="101491"/>
            <a:chOff x="1427775" y="4261273"/>
            <a:chExt cx="2844969" cy="101491"/>
          </a:xfrm>
        </p:grpSpPr>
        <p:sp>
          <p:nvSpPr>
            <p:cNvPr id="70" name="Google Shape;70;p13"/>
            <p:cNvSpPr/>
            <p:nvPr/>
          </p:nvSpPr>
          <p:spPr>
            <a:xfrm>
              <a:off x="1427775" y="4261286"/>
              <a:ext cx="513594" cy="101466"/>
            </a:xfrm>
            <a:prstGeom prst="flowChartTerminator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2010613" y="4261298"/>
              <a:ext cx="513594" cy="101466"/>
            </a:xfrm>
            <a:prstGeom prst="flowChartTerminator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3176300" y="4261298"/>
              <a:ext cx="513594" cy="101466"/>
            </a:xfrm>
            <a:prstGeom prst="flowChartTerminator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3759150" y="4261298"/>
              <a:ext cx="513594" cy="101466"/>
            </a:xfrm>
            <a:prstGeom prst="flowChartTerminator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2593450" y="4261273"/>
              <a:ext cx="513594" cy="101466"/>
            </a:xfrm>
            <a:prstGeom prst="flowChartTerminator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5" name="Google Shape;75;p13"/>
          <p:cNvGrpSpPr/>
          <p:nvPr/>
        </p:nvGrpSpPr>
        <p:grpSpPr>
          <a:xfrm>
            <a:off x="4326500" y="3108150"/>
            <a:ext cx="3949838" cy="1254614"/>
            <a:chOff x="4326500" y="3108150"/>
            <a:chExt cx="3949838" cy="1254614"/>
          </a:xfrm>
        </p:grpSpPr>
        <p:pic>
          <p:nvPicPr>
            <p:cNvPr id="76" name="Google Shape;76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7323838" y="3108150"/>
              <a:ext cx="952500" cy="9525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7" name="Google Shape;77;p13"/>
            <p:cNvGrpSpPr/>
            <p:nvPr/>
          </p:nvGrpSpPr>
          <p:grpSpPr>
            <a:xfrm>
              <a:off x="4326500" y="4261273"/>
              <a:ext cx="2782994" cy="101491"/>
              <a:chOff x="4326500" y="4261273"/>
              <a:chExt cx="2782994" cy="101491"/>
            </a:xfrm>
          </p:grpSpPr>
          <p:sp>
            <p:nvSpPr>
              <p:cNvPr id="78" name="Google Shape;78;p13"/>
              <p:cNvSpPr/>
              <p:nvPr/>
            </p:nvSpPr>
            <p:spPr>
              <a:xfrm>
                <a:off x="4326500" y="4261298"/>
                <a:ext cx="513594" cy="101466"/>
              </a:xfrm>
              <a:prstGeom prst="flowChartTerminator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13"/>
              <p:cNvSpPr/>
              <p:nvPr/>
            </p:nvSpPr>
            <p:spPr>
              <a:xfrm>
                <a:off x="4893850" y="4261273"/>
                <a:ext cx="513594" cy="101466"/>
              </a:xfrm>
              <a:prstGeom prst="flowChartTerminator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13"/>
              <p:cNvSpPr/>
              <p:nvPr/>
            </p:nvSpPr>
            <p:spPr>
              <a:xfrm>
                <a:off x="5461200" y="4261298"/>
                <a:ext cx="513594" cy="101466"/>
              </a:xfrm>
              <a:prstGeom prst="flowChartTerminator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13"/>
              <p:cNvSpPr/>
              <p:nvPr/>
            </p:nvSpPr>
            <p:spPr>
              <a:xfrm>
                <a:off x="6028550" y="4261273"/>
                <a:ext cx="513594" cy="101466"/>
              </a:xfrm>
              <a:prstGeom prst="flowChartTerminator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" name="Google Shape;82;p13"/>
              <p:cNvSpPr/>
              <p:nvPr/>
            </p:nvSpPr>
            <p:spPr>
              <a:xfrm>
                <a:off x="6595900" y="4261298"/>
                <a:ext cx="513594" cy="101466"/>
              </a:xfrm>
              <a:prstGeom prst="flowChartTerminator">
                <a:avLst/>
              </a:prstGeom>
              <a:solidFill>
                <a:srgbClr val="000000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3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5757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uk">
                <a:solidFill>
                  <a:schemeClr val="lt1"/>
                </a:solidFill>
              </a:rPr>
              <a:t>Чим займається наша компанія: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311700" y="969925"/>
            <a:ext cx="8520600" cy="32331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uk">
                <a:solidFill>
                  <a:schemeClr val="lt1"/>
                </a:solidFill>
              </a:rPr>
              <a:t>Наша компанія займається продажем та встановленням твердопаливних котлів.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uk">
                <a:solidFill>
                  <a:schemeClr val="lt1"/>
                </a:solidFill>
              </a:rPr>
              <a:t>Ми одні з найкращих на ринку теплогенеруючого обладнання малої потужності через низьку вартість та високу якість.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uk">
                <a:solidFill>
                  <a:schemeClr val="lt1"/>
                </a:solidFill>
              </a:rPr>
              <a:t>Ми надаємо послуги як простим громадянам так і фірмам, компаніям, установам.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uk">
                <a:solidFill>
                  <a:schemeClr val="lt1"/>
                </a:solidFill>
              </a:rPr>
              <a:t>Ми підлаштовуємось під потреби покупця і рекомендуємо оптимальний та вигідний варіант.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5757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title"/>
          </p:nvPr>
        </p:nvSpPr>
        <p:spPr>
          <a:xfrm>
            <a:off x="311700" y="140600"/>
            <a:ext cx="8520600" cy="572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uk">
                <a:solidFill>
                  <a:schemeClr val="lt1"/>
                </a:solidFill>
              </a:rPr>
              <a:t>Переваги твердопаливних котлів: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311700" y="713300"/>
            <a:ext cx="8520600" cy="3855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Так склалося, що переважна більшість домогосподарств в нашій країні опалювалася природним газом. Ще 5 років тому він коштував дуже небагато, і практично кожен мав змогу за нього платити.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Однак, з 2013 року вартість газу різко зросла, приблизно в 3 рази. До того ж таке подорожчання відбувалося на тлі погіршення якості газу. В результаті люди стали отримувати платіжки, які вони просто не могли оплачувати.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І навіть при цінах на газ рівня 2013 року опалення дровами коштувало в 1,5 - 2 рази дешевше, ніж опалення газом, і в 5-7 разів дешевше, ніж опалення електрикою або дизельним паливом.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Після збільшення вартості газу в рази альтернатива газовому опаленню залишилася тільки одна - опалення твердим паливом. На сьогоднішній день це не просто найдешевше джерело тепла, а й джерело, вартість якого в рази відрізняється від інших альтернатив.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Наприклад, опалити будинок площею в 150 метрів квадратних газом вартує в 4 рази дорожче, ніж дровами.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Важливо ще й те, що чим більша площа будинку, тим більша різниця у вартості опалення. Причому ця різниця збільшується в прогресії.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42857"/>
              <a:buNone/>
            </a:pPr>
            <a:r>
              <a:rPr lang="uk">
                <a:solidFill>
                  <a:schemeClr val="lt1"/>
                </a:solidFill>
              </a:rPr>
              <a:t>Звичайно, зі збільшенням попиту на котли на твердому паливі виросла і вартість дров. Однак, збільшення цін на дрова за цей період було не таким істотним, як на світло і газ.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5757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/>
          <p:nvPr>
            <p:ph type="title"/>
          </p:nvPr>
        </p:nvSpPr>
        <p:spPr>
          <a:xfrm>
            <a:off x="49275" y="-178450"/>
            <a:ext cx="2808000" cy="1065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uk">
                <a:solidFill>
                  <a:schemeClr val="lt1"/>
                </a:solidFill>
              </a:rPr>
              <a:t>Асортимент продукції: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0" name="Google Shape;100;p16"/>
          <p:cNvSpPr txBox="1"/>
          <p:nvPr>
            <p:ph idx="1" type="body"/>
          </p:nvPr>
        </p:nvSpPr>
        <p:spPr>
          <a:xfrm>
            <a:off x="311700" y="1347800"/>
            <a:ext cx="2671500" cy="3705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chemeClr val="lt1"/>
                </a:solidFill>
              </a:rPr>
              <a:t>Ціна: від 21900 грн</a:t>
            </a:r>
            <a:endParaRPr sz="4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chemeClr val="lt1"/>
                </a:solidFill>
              </a:rPr>
              <a:t>~Для опалення будинку площею до 100 м. кв.</a:t>
            </a:r>
            <a:endParaRPr sz="4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chemeClr val="lt1"/>
                </a:solidFill>
              </a:rPr>
              <a:t>~Котлова сталь товщиною 5 мм.</a:t>
            </a:r>
            <a:endParaRPr sz="4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rgbClr val="202124"/>
                </a:solidFill>
              </a:rPr>
              <a:t>~Чавунний колосник.</a:t>
            </a:r>
            <a:endParaRPr sz="48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rgbClr val="202124"/>
                </a:solidFill>
              </a:rPr>
              <a:t>~Можливість установки електронного управління (як збоку, так і спереду).</a:t>
            </a:r>
            <a:endParaRPr sz="48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rgbClr val="202124"/>
                </a:solidFill>
              </a:rPr>
              <a:t>~Заводська якість виготовлення.</a:t>
            </a:r>
            <a:endParaRPr sz="48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rgbClr val="202124"/>
                </a:solidFill>
              </a:rPr>
              <a:t>~Клапан безпеки та електронний термометр в комплекті.</a:t>
            </a:r>
            <a:endParaRPr sz="48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uk" sz="4800">
                <a:solidFill>
                  <a:srgbClr val="202124"/>
                </a:solidFill>
              </a:rPr>
              <a:t>~Енергонезалежність.</a:t>
            </a:r>
            <a:endParaRPr sz="48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36752"/>
              <a:buNone/>
            </a:pPr>
            <a:r>
              <a:t/>
            </a:r>
            <a:endParaRPr sz="3509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2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233025" y="813675"/>
            <a:ext cx="2545500" cy="7125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arenR"/>
            </a:pPr>
            <a:r>
              <a:rPr b="0" i="0" lang="uk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Бюджетний котел РТ СА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6"/>
          <p:cNvGrpSpPr/>
          <p:nvPr/>
        </p:nvGrpSpPr>
        <p:grpSpPr>
          <a:xfrm>
            <a:off x="4299175" y="887150"/>
            <a:ext cx="2949375" cy="3083450"/>
            <a:chOff x="4299175" y="887150"/>
            <a:chExt cx="2949375" cy="3083450"/>
          </a:xfrm>
        </p:grpSpPr>
        <p:pic>
          <p:nvPicPr>
            <p:cNvPr id="103" name="Google Shape;103;p16"/>
            <p:cNvPicPr preferRelativeResize="0"/>
            <p:nvPr/>
          </p:nvPicPr>
          <p:blipFill rotWithShape="1">
            <a:blip r:embed="rId3">
              <a:alphaModFix/>
            </a:blip>
            <a:srcRect b="4159" l="0" r="49130" t="0"/>
            <a:stretch/>
          </p:blipFill>
          <p:spPr>
            <a:xfrm>
              <a:off x="4299175" y="887150"/>
              <a:ext cx="2909474" cy="30834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" name="Google Shape;104;p16"/>
            <p:cNvSpPr/>
            <p:nvPr/>
          </p:nvSpPr>
          <p:spPr>
            <a:xfrm>
              <a:off x="4299175" y="887175"/>
              <a:ext cx="39900" cy="30834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6"/>
            <p:cNvSpPr/>
            <p:nvPr/>
          </p:nvSpPr>
          <p:spPr>
            <a:xfrm>
              <a:off x="7208650" y="887175"/>
              <a:ext cx="39900" cy="30834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5757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311700" y="266625"/>
            <a:ext cx="3039000" cy="6966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uk" sz="1800">
                <a:solidFill>
                  <a:schemeClr val="lt1"/>
                </a:solidFill>
              </a:rPr>
              <a:t>2) Котел на вугілля РТ СК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311700" y="982050"/>
            <a:ext cx="2808000" cy="38088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chemeClr val="lt1"/>
                </a:solidFill>
              </a:rPr>
              <a:t>Ціна: від 25000 грн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chemeClr val="lt1"/>
                </a:solidFill>
              </a:rPr>
              <a:t>~</a:t>
            </a:r>
            <a:r>
              <a:rPr lang="uk">
                <a:solidFill>
                  <a:srgbClr val="231F20"/>
                </a:solidFill>
              </a:rPr>
              <a:t>Для опалення будинку площею до 100 м. кв.</a:t>
            </a:r>
            <a:endParaRPr>
              <a:solidFill>
                <a:srgbClr val="231F20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~Котлова сталь товщиною 5 мм.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~Чавунний колосник.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~Можливість установки електронного управління.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~Заводська якість виготовлення.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~Клапан безпеки в комплекті.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~Енергонезалежність.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uk">
                <a:solidFill>
                  <a:srgbClr val="202124"/>
                </a:solidFill>
              </a:rPr>
              <a:t>~Вбудований електронний термометр.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t/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r>
              <a:t/>
            </a:r>
            <a:endParaRPr>
              <a:solidFill>
                <a:srgbClr val="202124"/>
              </a:solidFill>
              <a:highlight>
                <a:srgbClr val="FFFFFF"/>
              </a:highlight>
            </a:endParaRPr>
          </a:p>
        </p:txBody>
      </p:sp>
      <p:grpSp>
        <p:nvGrpSpPr>
          <p:cNvPr id="112" name="Google Shape;112;p17"/>
          <p:cNvGrpSpPr/>
          <p:nvPr/>
        </p:nvGrpSpPr>
        <p:grpSpPr>
          <a:xfrm>
            <a:off x="4317350" y="963225"/>
            <a:ext cx="2887800" cy="3089776"/>
            <a:chOff x="4317350" y="963225"/>
            <a:chExt cx="2887800" cy="3089776"/>
          </a:xfrm>
        </p:grpSpPr>
        <p:pic>
          <p:nvPicPr>
            <p:cNvPr id="113" name="Google Shape;113;p17"/>
            <p:cNvPicPr preferRelativeResize="0"/>
            <p:nvPr/>
          </p:nvPicPr>
          <p:blipFill rotWithShape="1">
            <a:blip r:embed="rId3">
              <a:alphaModFix/>
            </a:blip>
            <a:srcRect b="3956" l="0" r="50905" t="0"/>
            <a:stretch/>
          </p:blipFill>
          <p:spPr>
            <a:xfrm>
              <a:off x="4357250" y="963225"/>
              <a:ext cx="2808000" cy="30897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Google Shape;114;p17"/>
            <p:cNvSpPr/>
            <p:nvPr/>
          </p:nvSpPr>
          <p:spPr>
            <a:xfrm>
              <a:off x="4317350" y="966413"/>
              <a:ext cx="39900" cy="30834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7"/>
            <p:cNvSpPr/>
            <p:nvPr/>
          </p:nvSpPr>
          <p:spPr>
            <a:xfrm>
              <a:off x="7165250" y="966413"/>
              <a:ext cx="39900" cy="30834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5757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311700" y="314175"/>
            <a:ext cx="2808000" cy="755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uk" sz="1800">
                <a:solidFill>
                  <a:schemeClr val="lt1"/>
                </a:solidFill>
              </a:rPr>
              <a:t>3) Котел на дрова РТ СЕ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311700" y="1092000"/>
            <a:ext cx="2808000" cy="3437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chemeClr val="lt1"/>
                </a:solidFill>
              </a:rPr>
              <a:t>Ціна: від 27600 грн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chemeClr val="lt1"/>
                </a:solidFill>
              </a:rPr>
              <a:t>~</a:t>
            </a:r>
            <a:r>
              <a:rPr lang="uk">
                <a:solidFill>
                  <a:srgbClr val="231F20"/>
                </a:solidFill>
              </a:rPr>
              <a:t>Для опалення будинку площею до 100 м. кв.</a:t>
            </a:r>
            <a:endParaRPr>
              <a:solidFill>
                <a:srgbClr val="231F20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rgbClr val="202124"/>
                </a:solidFill>
              </a:rPr>
              <a:t>~ Котлова сталь товщиною 5 мм.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rgbClr val="202124"/>
                </a:solidFill>
              </a:rPr>
              <a:t>~ Глибока топка.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rgbClr val="202124"/>
                </a:solidFill>
              </a:rPr>
              <a:t>~ Великі завантажувальні двері.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rgbClr val="202124"/>
                </a:solidFill>
              </a:rPr>
              <a:t>~ Можливість установки механічного, або електронного управління.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rgbClr val="202124"/>
                </a:solidFill>
              </a:rPr>
              <a:t>~ Клапан безпеки в комплекті.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uk">
                <a:solidFill>
                  <a:srgbClr val="202124"/>
                </a:solidFill>
              </a:rPr>
              <a:t>~ Вбудований електронний термометр.</a:t>
            </a:r>
            <a:endParaRPr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688"/>
              <a:buNone/>
            </a:pPr>
            <a:r>
              <a:t/>
            </a:r>
            <a:endParaRPr>
              <a:solidFill>
                <a:srgbClr val="202124"/>
              </a:solidFill>
              <a:highlight>
                <a:srgbClr val="FFFFFF"/>
              </a:highlight>
            </a:endParaRPr>
          </a:p>
        </p:txBody>
      </p:sp>
      <p:grpSp>
        <p:nvGrpSpPr>
          <p:cNvPr id="122" name="Google Shape;122;p18"/>
          <p:cNvGrpSpPr/>
          <p:nvPr/>
        </p:nvGrpSpPr>
        <p:grpSpPr>
          <a:xfrm>
            <a:off x="4394725" y="915175"/>
            <a:ext cx="2789275" cy="3217224"/>
            <a:chOff x="4394725" y="915175"/>
            <a:chExt cx="2789275" cy="3217224"/>
          </a:xfrm>
        </p:grpSpPr>
        <p:pic>
          <p:nvPicPr>
            <p:cNvPr id="123" name="Google Shape;123;p18"/>
            <p:cNvPicPr preferRelativeResize="0"/>
            <p:nvPr/>
          </p:nvPicPr>
          <p:blipFill rotWithShape="1">
            <a:blip r:embed="rId3">
              <a:alphaModFix/>
            </a:blip>
            <a:srcRect b="3419" l="0" r="51930" t="-3420"/>
            <a:stretch/>
          </p:blipFill>
          <p:spPr>
            <a:xfrm>
              <a:off x="4394726" y="915175"/>
              <a:ext cx="2749375" cy="3217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4" name="Google Shape;124;p18"/>
            <p:cNvSpPr/>
            <p:nvPr/>
          </p:nvSpPr>
          <p:spPr>
            <a:xfrm>
              <a:off x="4394725" y="1030050"/>
              <a:ext cx="39900" cy="31023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8"/>
            <p:cNvSpPr/>
            <p:nvPr/>
          </p:nvSpPr>
          <p:spPr>
            <a:xfrm>
              <a:off x="7144100" y="1030050"/>
              <a:ext cx="39900" cy="31023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