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7559675" cx="10080625"/>
  <p:notesSz cx="7559675" cy="106918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2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3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4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4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6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 over Content" type="objOverTx">
  <p:cSld name="OBJECT_OVER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"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2"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4 Content" type="fourObj">
  <p:cSld name="FOUR_OBJECTS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"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2"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3"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2"/>
          <p:cNvSpPr txBox="1"/>
          <p:nvPr>
            <p:ph idx="4"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6 Content">
  <p:cSld name="Title, 6 Conten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"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2"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3"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4"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5"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3"/>
          <p:cNvSpPr txBox="1"/>
          <p:nvPr>
            <p:ph idx="6"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" type="obj">
  <p:cSld name="OBJEC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Slide" typ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subTitle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" type="twoObj">
  <p:cSld name="TWO_OBJECT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" type="body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2" type="body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entered Text" type="objOnly">
  <p:cSld name="OBJECT_ONL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"/>
          <p:cNvSpPr txBox="1"/>
          <p:nvPr>
            <p:ph idx="1"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and Content" type="twoObjAndObj">
  <p:cSld name="TWO_OBJECTS_AND_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1"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2" type="body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3"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Content and 2 Content" type="objAndTwoObj">
  <p:cSld name="OBJECT_AND_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" type="body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9"/>
          <p:cNvSpPr txBox="1"/>
          <p:nvPr>
            <p:ph idx="2"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3"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over Content" type="twoObjOverTx">
  <p:cSld name="TWO_OBJECTS_OVER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1"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2"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3"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400" u="none" cap="none" strike="noStrike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400" u="none" cap="none" strike="noStrike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400" u="none" cap="none" strike="noStrike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400" u="none" cap="none" strike="noStrike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400" u="none" cap="none" strike="noStrike"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400" u="none" cap="none" strike="noStrike"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400" u="none" cap="none" strike="noStrike"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400" u="none" cap="none" strike="noStrike"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400" u="none" cap="none" strike="noStrike"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4400" u="none" cap="none" strike="noStrike">
                <a:latin typeface="Arial"/>
                <a:ea typeface="Arial"/>
                <a:cs typeface="Arial"/>
                <a:sym typeface="Arial"/>
              </a:rPr>
              <a:t>Voici le restaurant de M. Cook</a:t>
            </a:r>
            <a:endParaRPr b="0" i="0" sz="4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7520" y="1625760"/>
            <a:ext cx="7759440" cy="43686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/>
          <p:nvPr/>
        </p:nvSpPr>
        <p:spPr>
          <a:xfrm>
            <a:off x="5137200" y="2163240"/>
            <a:ext cx="2913120" cy="1370520"/>
          </a:xfrm>
          <a:prstGeom prst="horizontalScroll">
            <a:avLst>
              <a:gd fmla="val 12500" name="adj"/>
            </a:avLst>
          </a:prstGeom>
          <a:solidFill>
            <a:srgbClr val="CFE7F5"/>
          </a:solidFill>
          <a:ln cap="flat" cmpd="sng" w="9525">
            <a:solidFill>
              <a:srgbClr val="434343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800" u="none" cap="none" strike="noStrike">
                <a:latin typeface="Arial"/>
                <a:ea typeface="Arial"/>
                <a:cs typeface="Arial"/>
                <a:sym typeface="Arial"/>
              </a:rPr>
              <a:t>Restaurant de M.COOK</a:t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504000" y="48240"/>
            <a:ext cx="9071640" cy="176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4400" u="none" cap="none" strike="noStrike">
                <a:latin typeface="Arial"/>
                <a:ea typeface="Arial"/>
                <a:cs typeface="Arial"/>
                <a:sym typeface="Arial"/>
              </a:rPr>
              <a:t>La salle du restaurant </a:t>
            </a:r>
            <a:endParaRPr b="0" i="0" sz="4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6842880" y="3892320"/>
            <a:ext cx="2663280" cy="60228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800" u="none" cap="none" strike="noStrike">
                <a:latin typeface="Arial"/>
                <a:ea typeface="Arial"/>
                <a:cs typeface="Arial"/>
                <a:sym typeface="Arial"/>
              </a:rPr>
              <a:t>Plan de la salle et de la cuisine</a:t>
            </a:r>
            <a:endParaRPr b="0" sz="1800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2" name="Google Shape;72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01600" y="1412280"/>
            <a:ext cx="5905800" cy="2275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12160" y="5011200"/>
            <a:ext cx="6791040" cy="213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5339401">
            <a:off x="4739360" y="5817070"/>
            <a:ext cx="406801" cy="5183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4400" strike="noStrike">
                <a:latin typeface="Arial"/>
                <a:ea typeface="Arial"/>
                <a:cs typeface="Arial"/>
                <a:sym typeface="Arial"/>
              </a:rPr>
              <a:t>Le robot m</a:t>
            </a:r>
            <a:r>
              <a:rPr lang="fr-FR" sz="4400"/>
              <a:t>B</a:t>
            </a:r>
            <a:r>
              <a:rPr b="0" lang="fr-FR" sz="4400" strike="noStrike">
                <a:latin typeface="Arial"/>
                <a:ea typeface="Arial"/>
                <a:cs typeface="Arial"/>
                <a:sym typeface="Arial"/>
              </a:rPr>
              <a:t>ot</a:t>
            </a:r>
            <a:endParaRPr b="0" sz="44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6"/>
          <p:cNvSpPr txBox="1"/>
          <p:nvPr/>
        </p:nvSpPr>
        <p:spPr>
          <a:xfrm>
            <a:off x="6723000" y="2021040"/>
            <a:ext cx="2522520" cy="346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1800" strike="noStrike">
                <a:latin typeface="Arial"/>
                <a:ea typeface="Arial"/>
                <a:cs typeface="Arial"/>
                <a:sym typeface="Arial"/>
              </a:rPr>
              <a:t>Il peut se déplacer.</a:t>
            </a:r>
            <a:endParaRPr b="0" sz="18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6"/>
          <p:cNvSpPr txBox="1"/>
          <p:nvPr/>
        </p:nvSpPr>
        <p:spPr>
          <a:xfrm>
            <a:off x="6777720" y="2701440"/>
            <a:ext cx="2522520" cy="858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1800" strike="noStrike">
                <a:latin typeface="Arial"/>
                <a:ea typeface="Arial"/>
                <a:cs typeface="Arial"/>
                <a:sym typeface="Arial"/>
              </a:rPr>
              <a:t>Il peut écrire des messages avec son écran LED</a:t>
            </a:r>
            <a:endParaRPr b="0" sz="18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6"/>
          <p:cNvSpPr txBox="1"/>
          <p:nvPr/>
        </p:nvSpPr>
        <p:spPr>
          <a:xfrm>
            <a:off x="6788880" y="3972960"/>
            <a:ext cx="2522520" cy="858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1800" strike="noStrike">
                <a:latin typeface="Arial"/>
                <a:ea typeface="Arial"/>
                <a:cs typeface="Arial"/>
                <a:sym typeface="Arial"/>
              </a:rPr>
              <a:t>Il peut jouer des mélodies avec son buzzer</a:t>
            </a:r>
            <a:endParaRPr b="0" sz="1800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5401200">
            <a:off x="1314720" y="2235600"/>
            <a:ext cx="5625000" cy="385560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6"/>
          <p:cNvSpPr txBox="1"/>
          <p:nvPr/>
        </p:nvSpPr>
        <p:spPr>
          <a:xfrm>
            <a:off x="6855480" y="5125680"/>
            <a:ext cx="2522520" cy="84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1800" strike="noStrike">
                <a:latin typeface="Arial"/>
                <a:ea typeface="Arial"/>
                <a:cs typeface="Arial"/>
                <a:sym typeface="Arial"/>
              </a:rPr>
              <a:t>Il peut détecter les obstacles à l'avant.</a:t>
            </a:r>
            <a:endParaRPr b="0" sz="18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6838920" y="6125400"/>
            <a:ext cx="2522520" cy="111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1800" strike="noStrike">
                <a:latin typeface="Arial"/>
                <a:ea typeface="Arial"/>
                <a:cs typeface="Arial"/>
                <a:sym typeface="Arial"/>
              </a:rPr>
              <a:t>Il possède deux DEL RGB qui peuvent donner une grande palette de couleurs.</a:t>
            </a:r>
            <a:endParaRPr b="0" sz="180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7"/>
          <p:cNvPicPr preferRelativeResize="0"/>
          <p:nvPr/>
        </p:nvPicPr>
        <p:blipFill rotWithShape="1">
          <a:blip r:embed="rId3">
            <a:alphaModFix/>
          </a:blip>
          <a:srcRect b="4992" l="1817" r="3452" t="3087"/>
          <a:stretch/>
        </p:blipFill>
        <p:spPr>
          <a:xfrm>
            <a:off x="559690" y="3487680"/>
            <a:ext cx="9167041" cy="278352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7"/>
          <p:cNvSpPr txBox="1"/>
          <p:nvPr/>
        </p:nvSpPr>
        <p:spPr>
          <a:xfrm>
            <a:off x="1090620" y="292435"/>
            <a:ext cx="8378400" cy="265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4400" strike="noStrike">
                <a:latin typeface="Arial"/>
                <a:ea typeface="Arial"/>
                <a:cs typeface="Arial"/>
                <a:sym typeface="Arial"/>
              </a:rPr>
              <a:t>Le service des plateaux de la cuisine aux tables dans la salle du restaurant.</a:t>
            </a:r>
            <a:endParaRPr b="0" sz="4400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339400">
            <a:off x="3548160" y="4397400"/>
            <a:ext cx="626040" cy="79776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7"/>
          <p:cNvSpPr txBox="1"/>
          <p:nvPr/>
        </p:nvSpPr>
        <p:spPr>
          <a:xfrm>
            <a:off x="4268880" y="3911040"/>
            <a:ext cx="398880" cy="402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 strike="noStrike">
                <a:latin typeface="Arial"/>
                <a:ea typeface="Arial"/>
                <a:cs typeface="Arial"/>
                <a:sym typeface="Arial"/>
              </a:rPr>
              <a:t>1</a:t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7"/>
          <p:cNvSpPr txBox="1"/>
          <p:nvPr/>
        </p:nvSpPr>
        <p:spPr>
          <a:xfrm>
            <a:off x="6243840" y="3849120"/>
            <a:ext cx="398880" cy="402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 strike="noStrike">
                <a:latin typeface="Arial"/>
                <a:ea typeface="Arial"/>
                <a:cs typeface="Arial"/>
                <a:sym typeface="Arial"/>
              </a:rPr>
              <a:t>2</a:t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7"/>
          <p:cNvSpPr txBox="1"/>
          <p:nvPr/>
        </p:nvSpPr>
        <p:spPr>
          <a:xfrm>
            <a:off x="8515440" y="3859200"/>
            <a:ext cx="398880" cy="402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 strike="noStrike">
                <a:latin typeface="Arial"/>
                <a:ea typeface="Arial"/>
                <a:cs typeface="Arial"/>
                <a:sym typeface="Arial"/>
              </a:rPr>
              <a:t>3</a:t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7"/>
          <p:cNvSpPr txBox="1"/>
          <p:nvPr/>
        </p:nvSpPr>
        <p:spPr>
          <a:xfrm>
            <a:off x="4544640" y="5622120"/>
            <a:ext cx="398880" cy="402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 strike="noStrike">
                <a:latin typeface="Arial"/>
                <a:ea typeface="Arial"/>
                <a:cs typeface="Arial"/>
                <a:sym typeface="Arial"/>
              </a:rPr>
              <a:t>4</a:t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7"/>
          <p:cNvSpPr txBox="1"/>
          <p:nvPr/>
        </p:nvSpPr>
        <p:spPr>
          <a:xfrm>
            <a:off x="6288120" y="5665680"/>
            <a:ext cx="398880" cy="402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 strike="noStrike">
                <a:latin typeface="Arial"/>
                <a:ea typeface="Arial"/>
                <a:cs typeface="Arial"/>
                <a:sym typeface="Arial"/>
              </a:rPr>
              <a:t>5</a:t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7"/>
          <p:cNvSpPr txBox="1"/>
          <p:nvPr/>
        </p:nvSpPr>
        <p:spPr>
          <a:xfrm>
            <a:off x="8429400" y="5713920"/>
            <a:ext cx="398880" cy="402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 strike="noStrike">
                <a:latin typeface="Arial"/>
                <a:ea typeface="Arial"/>
                <a:cs typeface="Arial"/>
                <a:sym typeface="Arial"/>
              </a:rPr>
              <a:t>6</a:t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7"/>
          <p:cNvSpPr txBox="1"/>
          <p:nvPr/>
        </p:nvSpPr>
        <p:spPr>
          <a:xfrm>
            <a:off x="2157840" y="5262480"/>
            <a:ext cx="1186920" cy="829080"/>
          </a:xfrm>
          <a:prstGeom prst="rect">
            <a:avLst/>
          </a:prstGeom>
          <a:noFill/>
          <a:ln cap="flat" cmpd="sng" w="360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56500" lIns="101500" spcFirstLastPara="1" rIns="101500" wrap="square" tIns="565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1800" strike="noStrike">
                <a:latin typeface="Arial"/>
                <a:ea typeface="Arial"/>
                <a:cs typeface="Arial"/>
                <a:sym typeface="Arial"/>
              </a:rPr>
              <a:t>Clavier</a:t>
            </a:r>
            <a:endParaRPr b="0" sz="18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7"/>
          <p:cNvSpPr txBox="1"/>
          <p:nvPr/>
        </p:nvSpPr>
        <p:spPr>
          <a:xfrm>
            <a:off x="2255040" y="5547960"/>
            <a:ext cx="233640" cy="232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000" strike="noStrike">
                <a:latin typeface="Arial"/>
                <a:ea typeface="Arial"/>
                <a:cs typeface="Arial"/>
                <a:sym typeface="Arial"/>
              </a:rPr>
              <a:t>1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7"/>
          <p:cNvSpPr txBox="1"/>
          <p:nvPr/>
        </p:nvSpPr>
        <p:spPr>
          <a:xfrm>
            <a:off x="2621520" y="5538240"/>
            <a:ext cx="236880" cy="232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000" strike="noStrike">
                <a:latin typeface="Arial"/>
                <a:ea typeface="Arial"/>
                <a:cs typeface="Arial"/>
                <a:sym typeface="Arial"/>
              </a:rPr>
              <a:t>2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7"/>
          <p:cNvSpPr txBox="1"/>
          <p:nvPr/>
        </p:nvSpPr>
        <p:spPr>
          <a:xfrm>
            <a:off x="2996280" y="5522400"/>
            <a:ext cx="236880" cy="232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000" strike="noStrike">
                <a:latin typeface="Arial"/>
                <a:ea typeface="Arial"/>
                <a:cs typeface="Arial"/>
                <a:sym typeface="Arial"/>
              </a:rPr>
              <a:t>3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7"/>
          <p:cNvSpPr txBox="1"/>
          <p:nvPr/>
        </p:nvSpPr>
        <p:spPr>
          <a:xfrm>
            <a:off x="2251800" y="5809320"/>
            <a:ext cx="236880" cy="232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000" strike="noStrike">
                <a:latin typeface="Arial"/>
                <a:ea typeface="Arial"/>
                <a:cs typeface="Arial"/>
                <a:sym typeface="Arial"/>
              </a:rPr>
              <a:t>4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7"/>
          <p:cNvSpPr txBox="1"/>
          <p:nvPr/>
        </p:nvSpPr>
        <p:spPr>
          <a:xfrm>
            <a:off x="2608920" y="5816160"/>
            <a:ext cx="236880" cy="232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000" strike="noStrike">
                <a:latin typeface="Arial"/>
                <a:ea typeface="Arial"/>
                <a:cs typeface="Arial"/>
                <a:sym typeface="Arial"/>
              </a:rPr>
              <a:t>5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7"/>
          <p:cNvSpPr txBox="1"/>
          <p:nvPr/>
        </p:nvSpPr>
        <p:spPr>
          <a:xfrm>
            <a:off x="2996280" y="5813640"/>
            <a:ext cx="236880" cy="232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000" strike="noStrike">
                <a:latin typeface="Arial"/>
                <a:ea typeface="Arial"/>
                <a:cs typeface="Arial"/>
                <a:sym typeface="Arial"/>
              </a:rPr>
              <a:t>6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8"/>
          <p:cNvSpPr txBox="1"/>
          <p:nvPr/>
        </p:nvSpPr>
        <p:spPr>
          <a:xfrm>
            <a:off x="789030" y="1496645"/>
            <a:ext cx="8839200" cy="437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3600" strike="noStrike">
                <a:latin typeface="Arial"/>
                <a:ea typeface="Arial"/>
                <a:cs typeface="Arial"/>
                <a:sym typeface="Arial"/>
              </a:rPr>
              <a:t>Pendant le service, Monsieur Cook reste dans sa cuisine. Le robot attend à côté de la porte. Quand le plateau est prêt, M</a:t>
            </a:r>
            <a:r>
              <a:rPr lang="fr-FR" sz="3600"/>
              <a:t>.</a:t>
            </a:r>
            <a:r>
              <a:rPr b="0" lang="fr-FR" sz="3600" strike="noStrike">
                <a:latin typeface="Arial"/>
                <a:ea typeface="Arial"/>
                <a:cs typeface="Arial"/>
                <a:sym typeface="Arial"/>
              </a:rPr>
              <a:t> Cook appuie sur la touche du clavier qui correspond à la table du restaurant. Exemple : touche 6 pour table 6.</a:t>
            </a:r>
            <a:endParaRPr b="0" sz="360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9"/>
          <p:cNvSpPr txBox="1"/>
          <p:nvPr/>
        </p:nvSpPr>
        <p:spPr>
          <a:xfrm>
            <a:off x="788708" y="947520"/>
            <a:ext cx="8503200" cy="500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fr-FR" sz="3600" strike="noStrike">
                <a:latin typeface="Arial"/>
                <a:ea typeface="Arial"/>
                <a:cs typeface="Arial"/>
                <a:sym typeface="Arial"/>
              </a:rPr>
              <a:t>Le robot part ensuite à la bonne table puis il revient en position de départ à la porte de la cuisine. Mr Cook souhaite que le robot puisse circuler sans encombre. La circulation du robot dans la salle du restaurant doit se passer sans incident.</a:t>
            </a:r>
            <a:endParaRPr b="0" sz="360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