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2" r:id="rId4"/>
    <p:sldId id="263" r:id="rId5"/>
    <p:sldId id="265" r:id="rId6"/>
    <p:sldId id="264" r:id="rId7"/>
    <p:sldId id="259" r:id="rId8"/>
    <p:sldId id="261" r:id="rId9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8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5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ementari.net/2011/11/i-popoli-dellitalia-antica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erradeifaraoni.blogspot.com/2012/01/la-grecia-antica.html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t.wikipedia.org/wiki/Urbanistica_greca" TargetMode="Externa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talian.stackexchange.com/questions/5466/cardo-e-decumano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orumlive.net/proposte/Esercitoromano/presentazione_argomento.html" TargetMode="External"/><Relationship Id="rId5" Type="http://schemas.openxmlformats.org/officeDocument/2006/relationships/image" Target="../media/image6.jpg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enanews.it/cultura/eventi/expo-2015-le-terre-di-siena-pronte-a-essere-protagoniste-insieme-alla-toscana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italian.stackexchange.com/questions/5466/cardo-e-decumano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ILTERRITORIO/2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err="1"/>
              <a:t>Prof.ssa</a:t>
            </a:r>
            <a:r>
              <a:rPr lang="en-US"/>
              <a:t> Stefania </a:t>
            </a:r>
            <a:r>
              <a:rPr lang="en-US" err="1"/>
              <a:t>Scamperle</a:t>
            </a:r>
            <a:endParaRPr lang="en-US"/>
          </a:p>
          <a:p>
            <a:r>
              <a:rPr lang="en-US"/>
              <a:t>TECNOLOGIA</a:t>
            </a:r>
          </a:p>
        </p:txBody>
      </p:sp>
    </p:spTree>
    <p:extLst>
      <p:ext uri="{BB962C8B-B14F-4D97-AF65-F5344CB8AC3E}">
        <p14:creationId xmlns:p14="http://schemas.microsoft.com/office/powerpoint/2010/main" val="690163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D2F837C9-D1C7-492A-8AA7-9A1C1937F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7265" y="449540"/>
            <a:ext cx="4887583" cy="364556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82B276F-6C59-4D68-A033-3B9CD85E753F}"/>
              </a:ext>
            </a:extLst>
          </p:cNvPr>
          <p:cNvSpPr txBox="1"/>
          <p:nvPr/>
        </p:nvSpPr>
        <p:spPr>
          <a:xfrm>
            <a:off x="397534" y="423234"/>
            <a:ext cx="488758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dirty="0"/>
              <a:t>L’EVOLUZIONE DELLA CITTA’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8D7C434-7AE7-49F0-A79E-E69A761A9A90}"/>
              </a:ext>
            </a:extLst>
          </p:cNvPr>
          <p:cNvSpPr txBox="1"/>
          <p:nvPr/>
        </p:nvSpPr>
        <p:spPr>
          <a:xfrm>
            <a:off x="6695775" y="449540"/>
            <a:ext cx="464532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dirty="0"/>
              <a:t>L’uomo abbandona le abitudini nomadi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B5AE465-56AD-4E57-9D99-4CC2DCFE4E6B}"/>
              </a:ext>
            </a:extLst>
          </p:cNvPr>
          <p:cNvSpPr txBox="1"/>
          <p:nvPr/>
        </p:nvSpPr>
        <p:spPr>
          <a:xfrm>
            <a:off x="5285117" y="6743700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4133978-71B9-41D9-A1C4-A3A0B4653D3A}"/>
              </a:ext>
            </a:extLst>
          </p:cNvPr>
          <p:cNvSpPr txBox="1"/>
          <p:nvPr/>
        </p:nvSpPr>
        <p:spPr>
          <a:xfrm>
            <a:off x="4724400" y="4457700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/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FD772AEB-8D7F-4B8B-95FA-356E04C77831}"/>
              </a:ext>
            </a:extLst>
          </p:cNvPr>
          <p:cNvCxnSpPr>
            <a:cxnSpLocks/>
          </p:cNvCxnSpPr>
          <p:nvPr/>
        </p:nvCxnSpPr>
        <p:spPr>
          <a:xfrm>
            <a:off x="6837153" y="920148"/>
            <a:ext cx="0" cy="672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48E024E6-A649-4765-B925-700DFC6251E8}"/>
              </a:ext>
            </a:extLst>
          </p:cNvPr>
          <p:cNvCxnSpPr/>
          <p:nvPr/>
        </p:nvCxnSpPr>
        <p:spPr>
          <a:xfrm>
            <a:off x="6837153" y="2423132"/>
            <a:ext cx="0" cy="1005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97FA63F-0FD3-4055-A5A7-DB75D7298A9D}"/>
              </a:ext>
            </a:extLst>
          </p:cNvPr>
          <p:cNvSpPr txBox="1"/>
          <p:nvPr/>
        </p:nvSpPr>
        <p:spPr>
          <a:xfrm>
            <a:off x="6726927" y="1592785"/>
            <a:ext cx="366335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dirty="0"/>
              <a:t>Nuova economia: </a:t>
            </a:r>
          </a:p>
          <a:p>
            <a:r>
              <a:rPr lang="it-IT" sz="2000" dirty="0"/>
              <a:t>agricoltura ed allevamento</a:t>
            </a: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7714BFDC-5DEB-447B-8FCC-A04EA4F4F676}"/>
              </a:ext>
            </a:extLst>
          </p:cNvPr>
          <p:cNvCxnSpPr/>
          <p:nvPr/>
        </p:nvCxnSpPr>
        <p:spPr>
          <a:xfrm>
            <a:off x="8792953" y="2423132"/>
            <a:ext cx="0" cy="1005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FE92662D-688B-4D15-B940-35A81ACADAF3}"/>
              </a:ext>
            </a:extLst>
          </p:cNvPr>
          <p:cNvCxnSpPr/>
          <p:nvPr/>
        </p:nvCxnSpPr>
        <p:spPr>
          <a:xfrm>
            <a:off x="10407530" y="2423132"/>
            <a:ext cx="0" cy="1005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FA2D4194-CFC0-4B4F-A769-75B997468245}"/>
              </a:ext>
            </a:extLst>
          </p:cNvPr>
          <p:cNvSpPr txBox="1"/>
          <p:nvPr/>
        </p:nvSpPr>
        <p:spPr>
          <a:xfrm>
            <a:off x="6096000" y="3407885"/>
            <a:ext cx="163470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dirty="0"/>
              <a:t>Sedentarietà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6878B8E7-DC2E-450F-BD1F-540F3A6F0120}"/>
              </a:ext>
            </a:extLst>
          </p:cNvPr>
          <p:cNvSpPr txBox="1"/>
          <p:nvPr/>
        </p:nvSpPr>
        <p:spPr>
          <a:xfrm>
            <a:off x="9443949" y="3416300"/>
            <a:ext cx="464532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dirty="0"/>
              <a:t>Organizzazione sociale </a:t>
            </a:r>
          </a:p>
          <a:p>
            <a:r>
              <a:rPr lang="it-IT" sz="2000" dirty="0"/>
              <a:t>complessa e strutturata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DDCDCDA-4AA4-479E-B811-5F47702C8FB1}"/>
              </a:ext>
            </a:extLst>
          </p:cNvPr>
          <p:cNvSpPr txBox="1"/>
          <p:nvPr/>
        </p:nvSpPr>
        <p:spPr>
          <a:xfrm>
            <a:off x="8361334" y="3407885"/>
            <a:ext cx="464532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dirty="0"/>
              <a:t>Dimore</a:t>
            </a:r>
          </a:p>
          <a:p>
            <a:r>
              <a:rPr lang="it-IT" sz="2000" dirty="0"/>
              <a:t>solide</a:t>
            </a:r>
          </a:p>
        </p:txBody>
      </p: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C664B0C4-6590-4CB3-8D75-E8DF1B0897AD}"/>
              </a:ext>
            </a:extLst>
          </p:cNvPr>
          <p:cNvCxnSpPr>
            <a:cxnSpLocks/>
          </p:cNvCxnSpPr>
          <p:nvPr/>
        </p:nvCxnSpPr>
        <p:spPr>
          <a:xfrm>
            <a:off x="6913350" y="4298348"/>
            <a:ext cx="0" cy="672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655B58CD-8424-4698-9662-8160A74D1C9A}"/>
              </a:ext>
            </a:extLst>
          </p:cNvPr>
          <p:cNvSpPr txBox="1"/>
          <p:nvPr/>
        </p:nvSpPr>
        <p:spPr>
          <a:xfrm>
            <a:off x="6096000" y="5075792"/>
            <a:ext cx="464532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dirty="0"/>
              <a:t>NASCITA DEI PRIMI INSEDIAMENTI URBANI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3CBFEC66-2181-44C0-8FAF-7B0B9D6EC9DA}"/>
              </a:ext>
            </a:extLst>
          </p:cNvPr>
          <p:cNvSpPr txBox="1"/>
          <p:nvPr/>
        </p:nvSpPr>
        <p:spPr>
          <a:xfrm>
            <a:off x="397534" y="4221250"/>
            <a:ext cx="488111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dirty="0">
                <a:solidFill>
                  <a:srgbClr val="B48900"/>
                </a:solidFill>
              </a:rPr>
              <a:t>Primi Villaggi: </a:t>
            </a:r>
          </a:p>
          <a:p>
            <a:r>
              <a:rPr lang="it-IT" sz="2000" dirty="0"/>
              <a:t>semplici capanne disposte in modo circolare</a:t>
            </a:r>
          </a:p>
          <a:p>
            <a:r>
              <a:rPr lang="it-IT" sz="2000" dirty="0"/>
              <a:t>Per motivi difensivi</a:t>
            </a:r>
          </a:p>
        </p:txBody>
      </p:sp>
    </p:spTree>
    <p:extLst>
      <p:ext uri="{BB962C8B-B14F-4D97-AF65-F5344CB8AC3E}">
        <p14:creationId xmlns:p14="http://schemas.microsoft.com/office/powerpoint/2010/main" val="3292515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B5AE465-56AD-4E57-9D99-4CC2DCFE4E6B}"/>
              </a:ext>
            </a:extLst>
          </p:cNvPr>
          <p:cNvSpPr txBox="1"/>
          <p:nvPr/>
        </p:nvSpPr>
        <p:spPr>
          <a:xfrm>
            <a:off x="5285117" y="6743700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4133978-71B9-41D9-A1C4-A3A0B4653D3A}"/>
              </a:ext>
            </a:extLst>
          </p:cNvPr>
          <p:cNvSpPr txBox="1"/>
          <p:nvPr/>
        </p:nvSpPr>
        <p:spPr>
          <a:xfrm>
            <a:off x="4724400" y="4457700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97FA63F-0FD3-4055-A5A7-DB75D7298A9D}"/>
              </a:ext>
            </a:extLst>
          </p:cNvPr>
          <p:cNvSpPr txBox="1"/>
          <p:nvPr/>
        </p:nvSpPr>
        <p:spPr>
          <a:xfrm>
            <a:off x="6136258" y="4382187"/>
            <a:ext cx="366335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dirty="0"/>
              <a:t>Rete di strade ortogonali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3CBFEC66-2181-44C0-8FAF-7B0B9D6EC9DA}"/>
              </a:ext>
            </a:extLst>
          </p:cNvPr>
          <p:cNvSpPr txBox="1"/>
          <p:nvPr/>
        </p:nvSpPr>
        <p:spPr>
          <a:xfrm>
            <a:off x="6096000" y="3517014"/>
            <a:ext cx="488111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dirty="0">
                <a:solidFill>
                  <a:srgbClr val="B48900"/>
                </a:solidFill>
              </a:rPr>
              <a:t>ANTICA GRECIA</a:t>
            </a:r>
          </a:p>
          <a:p>
            <a:r>
              <a:rPr lang="it-IT" sz="2000" dirty="0"/>
              <a:t>Prima e vera struttura urbana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A0C2B9D9-ABFD-4381-A0B7-BE0F4CC7C6F3}"/>
              </a:ext>
            </a:extLst>
          </p:cNvPr>
          <p:cNvSpPr txBox="1"/>
          <p:nvPr/>
        </p:nvSpPr>
        <p:spPr>
          <a:xfrm>
            <a:off x="6136258" y="4972027"/>
            <a:ext cx="366335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dirty="0"/>
              <a:t>Isolati Ortogonali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3C520355-3528-4927-B49D-2F4A8B917A24}"/>
              </a:ext>
            </a:extLst>
          </p:cNvPr>
          <p:cNvSpPr txBox="1"/>
          <p:nvPr/>
        </p:nvSpPr>
        <p:spPr>
          <a:xfrm>
            <a:off x="6136258" y="5585608"/>
            <a:ext cx="45617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dirty="0"/>
              <a:t>Centro Storico decentrato sulle alture ACROPOLI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1A4734BD-A6AC-4E49-9E92-0D9F1A041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10300" y="0"/>
            <a:ext cx="4978400" cy="3365030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CFB264F5-11E3-4EE9-A3B4-787876B88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3432" y="484509"/>
            <a:ext cx="4451943" cy="570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88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B5AE465-56AD-4E57-9D99-4CC2DCFE4E6B}"/>
              </a:ext>
            </a:extLst>
          </p:cNvPr>
          <p:cNvSpPr txBox="1"/>
          <p:nvPr/>
        </p:nvSpPr>
        <p:spPr>
          <a:xfrm>
            <a:off x="5285117" y="6743700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4133978-71B9-41D9-A1C4-A3A0B4653D3A}"/>
              </a:ext>
            </a:extLst>
          </p:cNvPr>
          <p:cNvSpPr txBox="1"/>
          <p:nvPr/>
        </p:nvSpPr>
        <p:spPr>
          <a:xfrm>
            <a:off x="4724400" y="4457700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97FA63F-0FD3-4055-A5A7-DB75D7298A9D}"/>
              </a:ext>
            </a:extLst>
          </p:cNvPr>
          <p:cNvSpPr txBox="1"/>
          <p:nvPr/>
        </p:nvSpPr>
        <p:spPr>
          <a:xfrm>
            <a:off x="6273800" y="4038987"/>
            <a:ext cx="4230688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dirty="0"/>
              <a:t>Due assi stradali perpendicolari:</a:t>
            </a:r>
          </a:p>
          <a:p>
            <a:r>
              <a:rPr lang="it-IT" sz="2000" dirty="0"/>
              <a:t>CARDO MASSIMO (nord-sud)</a:t>
            </a:r>
          </a:p>
          <a:p>
            <a:r>
              <a:rPr lang="it-IT" sz="2000" dirty="0"/>
              <a:t>DECUMANO MASSIMO (est-ovest)</a:t>
            </a:r>
          </a:p>
          <a:p>
            <a:endParaRPr lang="it-IT" sz="2000" dirty="0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3CBFEC66-2181-44C0-8FAF-7B0B9D6EC9DA}"/>
              </a:ext>
            </a:extLst>
          </p:cNvPr>
          <p:cNvSpPr txBox="1"/>
          <p:nvPr/>
        </p:nvSpPr>
        <p:spPr>
          <a:xfrm>
            <a:off x="6273800" y="387490"/>
            <a:ext cx="488111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dirty="0">
                <a:solidFill>
                  <a:srgbClr val="B48900"/>
                </a:solidFill>
              </a:rPr>
              <a:t>ANTICA ROMA</a:t>
            </a:r>
          </a:p>
          <a:p>
            <a:r>
              <a:rPr lang="it-IT" sz="2000" dirty="0"/>
              <a:t>Svilupparono il modello Greco utilizzato inizialmente per gli accampamenti militari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A0C2B9D9-ABFD-4381-A0B7-BE0F4CC7C6F3}"/>
              </a:ext>
            </a:extLst>
          </p:cNvPr>
          <p:cNvSpPr txBox="1"/>
          <p:nvPr/>
        </p:nvSpPr>
        <p:spPr>
          <a:xfrm>
            <a:off x="6301763" y="5282146"/>
            <a:ext cx="423068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dirty="0"/>
              <a:t>FORO all’incrocio di cardo e decumano</a:t>
            </a:r>
          </a:p>
          <a:p>
            <a:r>
              <a:rPr lang="it-IT" sz="2000" dirty="0"/>
              <a:t>Centro della vita politica e sociale</a:t>
            </a:r>
          </a:p>
          <a:p>
            <a:endParaRPr lang="it-IT" sz="20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12E7C09-2309-4E40-A4D8-EEA46209A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0274" y="498824"/>
            <a:ext cx="5885469" cy="603637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C5472B3-1240-4A4D-A2FB-1C9810F55038}"/>
              </a:ext>
            </a:extLst>
          </p:cNvPr>
          <p:cNvSpPr txBox="1"/>
          <p:nvPr/>
        </p:nvSpPr>
        <p:spPr>
          <a:xfrm>
            <a:off x="2752725" y="6858000"/>
            <a:ext cx="66865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3" tooltip="https://italian.stackexchange.com/questions/5466/cardo-e-decumano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4" tooltip="https://creativecommons.org/licenses/by-sa/3.0/"/>
              </a:rPr>
              <a:t>CC BY-SA</a:t>
            </a:r>
            <a:endParaRPr lang="it-IT" sz="90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02EF029-3FD5-4002-B312-D39BB1629C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329727" y="1575854"/>
            <a:ext cx="4174761" cy="218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43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AEB0E42-485B-4682-8476-D97C00CD9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3976" y="418948"/>
            <a:ext cx="9920224" cy="5647914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B5AE465-56AD-4E57-9D99-4CC2DCFE4E6B}"/>
              </a:ext>
            </a:extLst>
          </p:cNvPr>
          <p:cNvSpPr txBox="1"/>
          <p:nvPr/>
        </p:nvSpPr>
        <p:spPr>
          <a:xfrm>
            <a:off x="5285117" y="6743700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4133978-71B9-41D9-A1C4-A3A0B4653D3A}"/>
              </a:ext>
            </a:extLst>
          </p:cNvPr>
          <p:cNvSpPr txBox="1"/>
          <p:nvPr/>
        </p:nvSpPr>
        <p:spPr>
          <a:xfrm>
            <a:off x="4724400" y="4457700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97FA63F-0FD3-4055-A5A7-DB75D7298A9D}"/>
              </a:ext>
            </a:extLst>
          </p:cNvPr>
          <p:cNvSpPr txBox="1"/>
          <p:nvPr/>
        </p:nvSpPr>
        <p:spPr>
          <a:xfrm>
            <a:off x="4724400" y="3158730"/>
            <a:ext cx="927100" cy="4001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dirty="0"/>
              <a:t>Piazze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3CBFEC66-2181-44C0-8FAF-7B0B9D6EC9DA}"/>
              </a:ext>
            </a:extLst>
          </p:cNvPr>
          <p:cNvSpPr txBox="1"/>
          <p:nvPr/>
        </p:nvSpPr>
        <p:spPr>
          <a:xfrm>
            <a:off x="1009121" y="791138"/>
            <a:ext cx="4230689" cy="132343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dirty="0">
                <a:solidFill>
                  <a:srgbClr val="B48900"/>
                </a:solidFill>
              </a:rPr>
              <a:t>CITTA’ MEDIOEVALE</a:t>
            </a:r>
          </a:p>
          <a:p>
            <a:endParaRPr lang="it-IT" sz="2000" dirty="0">
              <a:solidFill>
                <a:srgbClr val="B48900"/>
              </a:solidFill>
            </a:endParaRPr>
          </a:p>
          <a:p>
            <a:r>
              <a:rPr lang="it-IT" sz="2000" dirty="0"/>
              <a:t>Strade strette con case addossate che prendono luce dai cortili posteriori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C5472B3-1240-4A4D-A2FB-1C9810F55038}"/>
              </a:ext>
            </a:extLst>
          </p:cNvPr>
          <p:cNvSpPr txBox="1"/>
          <p:nvPr/>
        </p:nvSpPr>
        <p:spPr>
          <a:xfrm>
            <a:off x="2752725" y="6858000"/>
            <a:ext cx="66865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4" tooltip="https://italian.stackexchange.com/questions/5466/cardo-e-decumano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5" tooltip="https://creativecommons.org/licenses/by-sa/3.0/"/>
              </a:rPr>
              <a:t>CC BY-SA</a:t>
            </a:r>
            <a:endParaRPr lang="it-IT" sz="90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486CFAED-6D74-447A-97AA-8ECF6F4F15AE}"/>
              </a:ext>
            </a:extLst>
          </p:cNvPr>
          <p:cNvSpPr/>
          <p:nvPr/>
        </p:nvSpPr>
        <p:spPr>
          <a:xfrm>
            <a:off x="4724400" y="4986103"/>
            <a:ext cx="496437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dirty="0"/>
              <a:t>Edifici importanti: Palazzo del Comune e Cattedrale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7F3ECCF5-20BA-41DB-8575-E21B0179448B}"/>
              </a:ext>
            </a:extLst>
          </p:cNvPr>
          <p:cNvSpPr/>
          <p:nvPr/>
        </p:nvSpPr>
        <p:spPr>
          <a:xfrm>
            <a:off x="725228" y="6219606"/>
            <a:ext cx="155042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dirty="0"/>
              <a:t>Esempio: Siena</a:t>
            </a:r>
          </a:p>
        </p:txBody>
      </p:sp>
    </p:spTree>
    <p:extLst>
      <p:ext uri="{BB962C8B-B14F-4D97-AF65-F5344CB8AC3E}">
        <p14:creationId xmlns:p14="http://schemas.microsoft.com/office/powerpoint/2010/main" val="2811778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B5AE465-56AD-4E57-9D99-4CC2DCFE4E6B}"/>
              </a:ext>
            </a:extLst>
          </p:cNvPr>
          <p:cNvSpPr txBox="1"/>
          <p:nvPr/>
        </p:nvSpPr>
        <p:spPr>
          <a:xfrm>
            <a:off x="5285117" y="6743700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4133978-71B9-41D9-A1C4-A3A0B4653D3A}"/>
              </a:ext>
            </a:extLst>
          </p:cNvPr>
          <p:cNvSpPr txBox="1"/>
          <p:nvPr/>
        </p:nvSpPr>
        <p:spPr>
          <a:xfrm>
            <a:off x="4724400" y="4457700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3CBFEC66-2181-44C0-8FAF-7B0B9D6EC9DA}"/>
              </a:ext>
            </a:extLst>
          </p:cNvPr>
          <p:cNvSpPr txBox="1"/>
          <p:nvPr/>
        </p:nvSpPr>
        <p:spPr>
          <a:xfrm>
            <a:off x="6273800" y="387490"/>
            <a:ext cx="4881117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dirty="0">
                <a:solidFill>
                  <a:srgbClr val="B48900"/>
                </a:solidFill>
              </a:rPr>
              <a:t>RINASCIMENTO</a:t>
            </a:r>
          </a:p>
          <a:p>
            <a:endParaRPr lang="it-IT" sz="2000" dirty="0">
              <a:solidFill>
                <a:srgbClr val="B48900"/>
              </a:solidFill>
            </a:endParaRPr>
          </a:p>
          <a:p>
            <a:r>
              <a:rPr lang="it-IT" sz="2000" dirty="0"/>
              <a:t>Idea di città Radiocentrica</a:t>
            </a:r>
          </a:p>
          <a:p>
            <a:endParaRPr lang="it-IT" sz="2000" dirty="0"/>
          </a:p>
          <a:p>
            <a:r>
              <a:rPr lang="it-IT" sz="2000" dirty="0"/>
              <a:t>Razionale e ordinata – su schemi geometrici rigidi</a:t>
            </a:r>
          </a:p>
          <a:p>
            <a:endParaRPr lang="it-IT" sz="2000" dirty="0"/>
          </a:p>
          <a:p>
            <a:r>
              <a:rPr lang="it-IT" sz="2000" dirty="0"/>
              <a:t>Si sviluppa dal centro verso tutte le direzioni</a:t>
            </a:r>
          </a:p>
          <a:p>
            <a:endParaRPr lang="it-IT" sz="2000" dirty="0"/>
          </a:p>
          <a:p>
            <a:r>
              <a:rPr lang="it-IT" sz="2000" dirty="0"/>
              <a:t>Protetta da una cinta perimetrale di mura</a:t>
            </a:r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r>
              <a:rPr lang="it-IT" sz="2000" dirty="0"/>
              <a:t>Palmanova (UD)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2394DFD-C4EB-4384-8AB2-471667558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476390"/>
            <a:ext cx="5565776" cy="556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14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 descr="Immagine che contiene recinto, verde, tavolo, uomo&#10;&#10;Descrizione generata con affidabilità molto elevata">
            <a:extLst>
              <a:ext uri="{FF2B5EF4-FFF2-40B4-BE49-F238E27FC236}">
                <a16:creationId xmlns:a16="http://schemas.microsoft.com/office/drawing/2014/main" id="{7E6AA946-708C-4A03-8471-83C06BBBA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-5762"/>
            <a:ext cx="5287992" cy="686952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82B276F-6C59-4D68-A033-3B9CD85E753F}"/>
              </a:ext>
            </a:extLst>
          </p:cNvPr>
          <p:cNvSpPr txBox="1"/>
          <p:nvPr/>
        </p:nvSpPr>
        <p:spPr>
          <a:xfrm>
            <a:off x="5788323" y="390287"/>
            <a:ext cx="468414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dirty="0">
                <a:solidFill>
                  <a:srgbClr val="B48900"/>
                </a:solidFill>
              </a:rPr>
              <a:t>XIX SECOLO</a:t>
            </a:r>
            <a:endParaRPr lang="it-IT" dirty="0">
              <a:solidFill>
                <a:srgbClr val="B4890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7E565D3-2286-4511-B8EB-A067F16E37A9}"/>
              </a:ext>
            </a:extLst>
          </p:cNvPr>
          <p:cNvSpPr txBox="1"/>
          <p:nvPr/>
        </p:nvSpPr>
        <p:spPr>
          <a:xfrm>
            <a:off x="5788323" y="911109"/>
            <a:ext cx="449723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dirty="0">
                <a:ea typeface="+mn-lt"/>
                <a:cs typeface="+mn-lt"/>
              </a:rPr>
              <a:t>Ulteriore trasformazione della città</a:t>
            </a:r>
            <a:endParaRPr lang="it-IT" sz="200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4FBD21F-CDB2-40F1-95BB-72BEAFCB2800}"/>
              </a:ext>
            </a:extLst>
          </p:cNvPr>
          <p:cNvSpPr txBox="1"/>
          <p:nvPr/>
        </p:nvSpPr>
        <p:spPr>
          <a:xfrm>
            <a:off x="5788322" y="1431931"/>
            <a:ext cx="449723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dirty="0">
                <a:ea typeface="+mn-lt"/>
                <a:cs typeface="+mn-lt"/>
              </a:rPr>
              <a:t>Rivoluzione Industriale </a:t>
            </a:r>
            <a:endParaRPr lang="it-IT" sz="200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487B6C5-796D-4264-AC39-13763A6C15CE}"/>
              </a:ext>
            </a:extLst>
          </p:cNvPr>
          <p:cNvSpPr txBox="1"/>
          <p:nvPr/>
        </p:nvSpPr>
        <p:spPr>
          <a:xfrm>
            <a:off x="5788322" y="1971717"/>
            <a:ext cx="449723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dirty="0">
                <a:ea typeface="+mn-lt"/>
                <a:cs typeface="+mn-lt"/>
              </a:rPr>
              <a:t>NUOVE PERIFERIE </a:t>
            </a:r>
            <a:endParaRPr lang="it-IT" sz="2000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3DCC4FD-01EC-4AA9-9B11-8A017A54C570}"/>
              </a:ext>
            </a:extLst>
          </p:cNvPr>
          <p:cNvSpPr txBox="1"/>
          <p:nvPr/>
        </p:nvSpPr>
        <p:spPr>
          <a:xfrm>
            <a:off x="5788322" y="2575075"/>
            <a:ext cx="449723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dirty="0">
                <a:ea typeface="+mn-lt"/>
                <a:cs typeface="+mn-lt"/>
              </a:rPr>
              <a:t>QUARTIERI DIVERSI PER CETO SOCIALE</a:t>
            </a:r>
            <a:endParaRPr lang="it-IT" sz="2000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1B753DE-1DA3-43BB-80FB-5B6B1F9C5762}"/>
              </a:ext>
            </a:extLst>
          </p:cNvPr>
          <p:cNvSpPr txBox="1"/>
          <p:nvPr/>
        </p:nvSpPr>
        <p:spPr>
          <a:xfrm>
            <a:off x="5788321" y="3210363"/>
            <a:ext cx="528799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dirty="0">
                <a:ea typeface="+mn-lt"/>
                <a:cs typeface="+mn-lt"/>
              </a:rPr>
              <a:t>EDIFICI INDUSTRIALI all’interno degli spazi Urbani</a:t>
            </a:r>
            <a:endParaRPr lang="it-IT" sz="2000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7BDFC64-51FB-4A1C-9930-0E1AD89C8E3D}"/>
              </a:ext>
            </a:extLst>
          </p:cNvPr>
          <p:cNvSpPr txBox="1"/>
          <p:nvPr/>
        </p:nvSpPr>
        <p:spPr>
          <a:xfrm>
            <a:off x="5788321" y="5830384"/>
            <a:ext cx="528799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dirty="0">
                <a:ea typeface="+mn-lt"/>
                <a:cs typeface="+mn-lt"/>
              </a:rPr>
              <a:t>ESEMPI:</a:t>
            </a:r>
          </a:p>
          <a:p>
            <a:r>
              <a:rPr lang="it-IT" sz="2000" dirty="0">
                <a:ea typeface="+mn-lt"/>
                <a:cs typeface="+mn-lt"/>
              </a:rPr>
              <a:t>Barcellona – </a:t>
            </a:r>
            <a:r>
              <a:rPr lang="it-IT" sz="2000" dirty="0" err="1">
                <a:ea typeface="+mn-lt"/>
                <a:cs typeface="+mn-lt"/>
              </a:rPr>
              <a:t>Plane</a:t>
            </a:r>
            <a:r>
              <a:rPr lang="it-IT" sz="2000" dirty="0">
                <a:ea typeface="+mn-lt"/>
                <a:cs typeface="+mn-lt"/>
              </a:rPr>
              <a:t> </a:t>
            </a:r>
            <a:r>
              <a:rPr lang="it-IT" sz="2000" dirty="0" err="1">
                <a:ea typeface="+mn-lt"/>
                <a:cs typeface="+mn-lt"/>
              </a:rPr>
              <a:t>Cardà</a:t>
            </a:r>
            <a:endParaRPr lang="it-IT" sz="2000" dirty="0">
              <a:ea typeface="+mn-lt"/>
              <a:cs typeface="+mn-lt"/>
            </a:endParaRPr>
          </a:p>
          <a:p>
            <a:r>
              <a:rPr lang="it-IT" sz="2000" dirty="0">
                <a:ea typeface="+mn-lt"/>
                <a:cs typeface="+mn-lt"/>
              </a:rPr>
              <a:t>Parigi - </a:t>
            </a:r>
            <a:r>
              <a:rPr lang="it-IT" sz="2000" dirty="0" err="1">
                <a:ea typeface="+mn-lt"/>
                <a:cs typeface="+mn-lt"/>
              </a:rPr>
              <a:t>Haussmann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597893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1D61DB5-B243-4B07-B12B-CF152A85C2C8}"/>
              </a:ext>
            </a:extLst>
          </p:cNvPr>
          <p:cNvSpPr txBox="1"/>
          <p:nvPr/>
        </p:nvSpPr>
        <p:spPr>
          <a:xfrm>
            <a:off x="4724400" y="4262438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EE864D6-32BF-495B-AC3B-C2A63069B87F}"/>
              </a:ext>
            </a:extLst>
          </p:cNvPr>
          <p:cNvSpPr txBox="1"/>
          <p:nvPr/>
        </p:nvSpPr>
        <p:spPr>
          <a:xfrm>
            <a:off x="-20128" y="4802757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3068A3E6-057E-49B5-9CAE-6F0C697CCC7B}"/>
              </a:ext>
            </a:extLst>
          </p:cNvPr>
          <p:cNvSpPr txBox="1"/>
          <p:nvPr/>
        </p:nvSpPr>
        <p:spPr>
          <a:xfrm>
            <a:off x="4925683" y="630590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0A5419B-F9AF-4EB3-A8B2-15D901202832}"/>
              </a:ext>
            </a:extLst>
          </p:cNvPr>
          <p:cNvSpPr txBox="1"/>
          <p:nvPr/>
        </p:nvSpPr>
        <p:spPr>
          <a:xfrm>
            <a:off x="2723072" y="1483632"/>
            <a:ext cx="685272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dirty="0"/>
              <a:t>Ora tocca a te:</a:t>
            </a:r>
          </a:p>
        </p:txBody>
      </p:sp>
    </p:spTree>
    <p:extLst>
      <p:ext uri="{BB962C8B-B14F-4D97-AF65-F5344CB8AC3E}">
        <p14:creationId xmlns:p14="http://schemas.microsoft.com/office/powerpoint/2010/main" val="15644971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77</TotalTime>
  <Words>224</Words>
  <Application>Microsoft Office PowerPoint</Application>
  <PresentationFormat>Widescreen</PresentationFormat>
  <Paragraphs>63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Tw Cen MT</vt:lpstr>
      <vt:lpstr>Tw Cen MT Condensed</vt:lpstr>
      <vt:lpstr>Wingdings 3</vt:lpstr>
      <vt:lpstr>Integral</vt:lpstr>
      <vt:lpstr>ILTERRITORIO/2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/>
  <cp:lastModifiedBy>STEFANIA SCAMPERLE</cp:lastModifiedBy>
  <cp:revision>12</cp:revision>
  <cp:lastPrinted>2019-11-21T04:09:02Z</cp:lastPrinted>
  <dcterms:created xsi:type="dcterms:W3CDTF">2019-11-14T04:42:40Z</dcterms:created>
  <dcterms:modified xsi:type="dcterms:W3CDTF">2019-11-21T05:13:55Z</dcterms:modified>
</cp:coreProperties>
</file>