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2" r:id="rId7"/>
    <p:sldId id="265" r:id="rId8"/>
    <p:sldId id="266" r:id="rId9"/>
    <p:sldId id="263" r:id="rId10"/>
    <p:sldId id="257" r:id="rId11"/>
    <p:sldId id="267" r:id="rId12"/>
    <p:sldId id="258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L’Energia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Fonti e forme di Energia</a:t>
            </a:r>
          </a:p>
        </p:txBody>
      </p:sp>
    </p:spTree>
    <p:extLst>
      <p:ext uri="{BB962C8B-B14F-4D97-AF65-F5344CB8AC3E}">
        <p14:creationId xmlns:p14="http://schemas.microsoft.com/office/powerpoint/2010/main" val="2431133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85"/>
          <p:cNvCxnSpPr/>
          <p:nvPr/>
        </p:nvCxnSpPr>
        <p:spPr>
          <a:xfrm>
            <a:off x="-20532" y="1032516"/>
            <a:ext cx="6913701" cy="9037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Titolo 1"/>
          <p:cNvSpPr txBox="1">
            <a:spLocks/>
          </p:cNvSpPr>
          <p:nvPr/>
        </p:nvSpPr>
        <p:spPr>
          <a:xfrm>
            <a:off x="677334" y="37211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>
                <a:solidFill>
                  <a:srgbClr val="FF0000"/>
                </a:solidFill>
              </a:rPr>
              <a:t>Il Principio di Conservazione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146257" y="110462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i="1" dirty="0">
                <a:solidFill>
                  <a:srgbClr val="FF0000"/>
                </a:solidFill>
              </a:rPr>
              <a:t>(o primo principio della Termodinamica)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28" y="1774063"/>
            <a:ext cx="5017816" cy="508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2901" y="190195"/>
            <a:ext cx="8596668" cy="13208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Le forme dell’ energia</a:t>
            </a:r>
          </a:p>
        </p:txBody>
      </p:sp>
      <p:cxnSp>
        <p:nvCxnSpPr>
          <p:cNvPr id="14" name="Shape 85"/>
          <p:cNvCxnSpPr/>
          <p:nvPr/>
        </p:nvCxnSpPr>
        <p:spPr>
          <a:xfrm>
            <a:off x="-20532" y="891841"/>
            <a:ext cx="5577270" cy="22559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1" name="Immagin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64" y="1642791"/>
            <a:ext cx="10477173" cy="432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9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griporky.it/wp-content/uploads/2013/07/Norah-la-bicicletta-a-reazi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58" y="867508"/>
            <a:ext cx="5399218" cy="439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testo 3"/>
          <p:cNvSpPr txBox="1">
            <a:spLocks/>
          </p:cNvSpPr>
          <p:nvPr/>
        </p:nvSpPr>
        <p:spPr>
          <a:xfrm>
            <a:off x="257908" y="5264917"/>
            <a:ext cx="7329268" cy="3711575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spcBef>
                <a:spcPts val="1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buNone/>
            </a:pPr>
            <a:br>
              <a:rPr lang="it-IT" sz="2000" dirty="0"/>
            </a:br>
            <a:r>
              <a:rPr lang="it-IT" sz="2000" b="1" dirty="0"/>
              <a:t>«</a:t>
            </a:r>
            <a:r>
              <a:rPr lang="it-IT" sz="2000" b="1" i="1" dirty="0"/>
              <a:t>La fantasia è più importante del sapere.»</a:t>
            </a:r>
          </a:p>
          <a:p>
            <a:pPr marL="0" indent="0" algn="r" eaLnBrk="1" hangingPunct="1">
              <a:buNone/>
            </a:pPr>
            <a:r>
              <a:rPr lang="it-IT" sz="2000" i="1" dirty="0"/>
              <a:t>A. Einstein</a:t>
            </a:r>
            <a:endParaRPr lang="it-IT" sz="2000" dirty="0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5497332" y="219274"/>
            <a:ext cx="8596668" cy="13208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L’energia</a:t>
            </a:r>
          </a:p>
        </p:txBody>
      </p:sp>
      <p:cxnSp>
        <p:nvCxnSpPr>
          <p:cNvPr id="11" name="Shape 85"/>
          <p:cNvCxnSpPr/>
          <p:nvPr/>
        </p:nvCxnSpPr>
        <p:spPr>
          <a:xfrm flipV="1">
            <a:off x="-20532" y="867508"/>
            <a:ext cx="7607708" cy="24333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Segnaposto testo 3"/>
          <p:cNvSpPr txBox="1">
            <a:spLocks/>
          </p:cNvSpPr>
          <p:nvPr/>
        </p:nvSpPr>
        <p:spPr>
          <a:xfrm>
            <a:off x="-5258540" y="716045"/>
            <a:ext cx="7329268" cy="3711575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spcBef>
                <a:spcPts val="1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288000" eaLnBrk="1" hangingPunct="1">
              <a:spcBef>
                <a:spcPts val="0"/>
              </a:spcBef>
              <a:buNone/>
            </a:pPr>
            <a:br>
              <a:rPr lang="it-IT" sz="2000" dirty="0"/>
            </a:br>
            <a:r>
              <a:rPr lang="it-IT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Sul libro </a:t>
            </a:r>
          </a:p>
          <a:p>
            <a:pPr marL="0" indent="0" algn="r" defTabSz="288000" eaLnBrk="1" hangingPunct="1">
              <a:spcBef>
                <a:spcPts val="0"/>
              </a:spcBef>
              <a:buNone/>
            </a:pPr>
            <a:r>
              <a:rPr lang="it-IT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pag.332 </a:t>
            </a:r>
          </a:p>
          <a:p>
            <a:pPr marL="0" indent="0" algn="r" defTabSz="288000" eaLnBrk="1" hangingPunct="1">
              <a:spcBef>
                <a:spcPts val="0"/>
              </a:spcBef>
              <a:buNone/>
            </a:pPr>
            <a:r>
              <a:rPr lang="it-IT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pag. 335</a:t>
            </a:r>
            <a:endParaRPr lang="it-IT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6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8601398" y="105775"/>
            <a:ext cx="34515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i="1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 ringrazia</a:t>
            </a:r>
          </a:p>
          <a:p>
            <a:pPr algn="r"/>
            <a:r>
              <a:rPr lang="it-IT" sz="1600" i="1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 il materiale  fornito</a:t>
            </a:r>
          </a:p>
          <a:p>
            <a:pPr algn="r"/>
            <a:r>
              <a:rPr lang="it-IT" sz="1600" i="1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marcotorella.com</a:t>
            </a:r>
          </a:p>
          <a:p>
            <a:pPr algn="r"/>
            <a:r>
              <a:rPr lang="it-IT" sz="1600" i="1" dirty="0" err="1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tecnologiaduepuntozero</a:t>
            </a:r>
            <a:endParaRPr lang="it-IT" sz="1600" i="1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it-IT" sz="1600" i="1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43293D3-A249-46DB-B68D-B5FEA40566E2}"/>
              </a:ext>
            </a:extLst>
          </p:cNvPr>
          <p:cNvSpPr txBox="1"/>
          <p:nvPr/>
        </p:nvSpPr>
        <p:spPr>
          <a:xfrm>
            <a:off x="3021495" y="1012207"/>
            <a:ext cx="5247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RICOPIATE ORA SUL QUADERNO I TRE SCHEMI CHE TROVATE NELLA SEZIONE APPUNTI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BE6EFC-4F9F-46DE-ACDB-6610EA220B47}"/>
              </a:ext>
            </a:extLst>
          </p:cNvPr>
          <p:cNvSpPr txBox="1"/>
          <p:nvPr/>
        </p:nvSpPr>
        <p:spPr>
          <a:xfrm>
            <a:off x="3021495" y="4863687"/>
            <a:ext cx="48237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BUON LAVORO RAGAZZI!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1F66F3-5C8E-4AC3-8B3D-A1BFBE30D419}"/>
              </a:ext>
            </a:extLst>
          </p:cNvPr>
          <p:cNvSpPr txBox="1"/>
          <p:nvPr/>
        </p:nvSpPr>
        <p:spPr>
          <a:xfrm>
            <a:off x="2994990" y="2199283"/>
            <a:ext cx="5300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DOPO AVER RIGUARDATO IL MATERIALE E RIPASSATO LE INFORMAZIONI PRINCIPALI COMPILATE L’ESERCITAZIONE ED INVIATEMELA ENTRO IL PROSSIMO </a:t>
            </a:r>
            <a:r>
              <a:rPr lang="it-IT" dirty="0" err="1"/>
              <a:t>GIOVEDì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27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images.virgilio.it/sg/notizie1024/upload/ele/0008/elefante-soccors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/>
          <a:stretch/>
        </p:blipFill>
        <p:spPr bwMode="auto">
          <a:xfrm>
            <a:off x="677334" y="2160589"/>
            <a:ext cx="5292142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325392"/>
            <a:ext cx="8596668" cy="13208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Cos’è l’energia?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686" y="868201"/>
            <a:ext cx="5682473" cy="5173161"/>
          </a:xfrm>
          <a:prstGeom prst="rect">
            <a:avLst/>
          </a:prstGeom>
        </p:spPr>
      </p:pic>
      <p:cxnSp>
        <p:nvCxnSpPr>
          <p:cNvPr id="19" name="Shape 85"/>
          <p:cNvCxnSpPr/>
          <p:nvPr/>
        </p:nvCxnSpPr>
        <p:spPr>
          <a:xfrm flipV="1">
            <a:off x="-20532" y="985792"/>
            <a:ext cx="4240840" cy="46724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3311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9922" y="278237"/>
            <a:ext cx="8596668" cy="13208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E cos’è il lavoro?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00705" y="1621996"/>
            <a:ext cx="9797142" cy="2795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fisica si definisce</a:t>
            </a:r>
          </a:p>
          <a:p>
            <a:pPr algn="ctr"/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LAVORO </a:t>
            </a:r>
          </a:p>
          <a:p>
            <a:pPr algn="ctr"/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 prodotto di una </a:t>
            </a:r>
            <a:r>
              <a:rPr lang="it-IT" sz="28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forza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per lo spostamento </a:t>
            </a:r>
          </a:p>
          <a:p>
            <a:pPr algn="ctr"/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 suo punto di applicazione. </a:t>
            </a:r>
          </a:p>
        </p:txBody>
      </p:sp>
      <p:pic>
        <p:nvPicPr>
          <p:cNvPr id="7" name="Picture 3" descr="http://us.cdn4.123rf.com/168nwm/tavidom/tavidom1209/tavidom120900182/15103346-3d-uomo-con-la-vali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28" y="3440748"/>
            <a:ext cx="2320926" cy="23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us.cdn2.123rf.com/168nwm/texelart/texelart1106/texelart110600005/9676812-businessman-pulling-a-red-trolley-suitc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73" y="3487753"/>
            <a:ext cx="2320925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318105" y="5870074"/>
            <a:ext cx="478117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NON È LAVORO!</a:t>
            </a:r>
          </a:p>
          <a:p>
            <a:pPr algn="ctr"/>
            <a:r>
              <a:rPr lang="it-IT" sz="1600" dirty="0"/>
              <a:t>(Perché c’è una forza ma non lo spostamento)</a:t>
            </a:r>
            <a:endParaRPr lang="it-IT" sz="1600" b="1" dirty="0">
              <a:solidFill>
                <a:srgbClr val="FF0000"/>
              </a:solidFill>
            </a:endParaRPr>
          </a:p>
          <a:p>
            <a:pPr algn="ctr"/>
            <a:r>
              <a:rPr lang="it-IT" sz="2000" dirty="0"/>
              <a:t>  </a:t>
            </a:r>
          </a:p>
          <a:p>
            <a:pPr algn="ctr"/>
            <a:r>
              <a:rPr lang="it-IT" dirty="0"/>
              <a:t> 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endParaRPr lang="it-IT" sz="1400" i="1" dirty="0"/>
          </a:p>
        </p:txBody>
      </p:sp>
      <p:sp>
        <p:nvSpPr>
          <p:cNvPr id="10" name="Rettangolo 9"/>
          <p:cNvSpPr/>
          <p:nvPr/>
        </p:nvSpPr>
        <p:spPr>
          <a:xfrm>
            <a:off x="4283982" y="5870074"/>
            <a:ext cx="565331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È LAVORO!</a:t>
            </a:r>
          </a:p>
          <a:p>
            <a:pPr algn="ctr"/>
            <a:r>
              <a:rPr lang="it-IT" sz="1600" dirty="0"/>
              <a:t>(Perché c’è sia la forza che lo spostamento)</a:t>
            </a:r>
            <a:endParaRPr lang="it-IT" sz="1600" b="1" dirty="0">
              <a:solidFill>
                <a:srgbClr val="FF0000"/>
              </a:solidFill>
            </a:endParaRPr>
          </a:p>
          <a:p>
            <a:pPr algn="ctr"/>
            <a:r>
              <a:rPr lang="it-IT" sz="2000" dirty="0"/>
              <a:t>  </a:t>
            </a:r>
          </a:p>
          <a:p>
            <a:pPr algn="ctr"/>
            <a:r>
              <a:rPr lang="it-IT" dirty="0"/>
              <a:t> 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endParaRPr lang="it-IT" sz="1400" i="1" dirty="0"/>
          </a:p>
        </p:txBody>
      </p:sp>
      <p:cxnSp>
        <p:nvCxnSpPr>
          <p:cNvPr id="16" name="Shape 85"/>
          <p:cNvCxnSpPr/>
          <p:nvPr/>
        </p:nvCxnSpPr>
        <p:spPr>
          <a:xfrm flipV="1">
            <a:off x="-20532" y="985792"/>
            <a:ext cx="4615978" cy="46724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057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4" y="1407541"/>
            <a:ext cx="7724615" cy="4799723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967" y="116024"/>
            <a:ext cx="7347596" cy="1266068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Da dove viene tutta l’energia presente sulla Terra?</a:t>
            </a:r>
          </a:p>
        </p:txBody>
      </p:sp>
      <p:cxnSp>
        <p:nvCxnSpPr>
          <p:cNvPr id="9" name="Shape 85"/>
          <p:cNvCxnSpPr/>
          <p:nvPr/>
        </p:nvCxnSpPr>
        <p:spPr>
          <a:xfrm>
            <a:off x="0" y="1377976"/>
            <a:ext cx="8534799" cy="4116"/>
          </a:xfrm>
          <a:prstGeom prst="straightConnector1">
            <a:avLst/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622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1266" y="190195"/>
            <a:ext cx="11084919" cy="169962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Tutta l’energia disponibile sulla Terra, </a:t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>eccetto l’energia nucleare </a:t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>e l’energia geotermica, proviene...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8" name="Picture 4" descr="Tramonto, Sera, Romantica, Sun, Afterglow, Crepusc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4" y="1782049"/>
            <a:ext cx="91440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7237636" y="4645355"/>
            <a:ext cx="11084919" cy="16996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…dal SOLE</a:t>
            </a:r>
          </a:p>
        </p:txBody>
      </p:sp>
      <p:cxnSp>
        <p:nvCxnSpPr>
          <p:cNvPr id="13" name="Shape 85"/>
          <p:cNvCxnSpPr/>
          <p:nvPr/>
        </p:nvCxnSpPr>
        <p:spPr>
          <a:xfrm>
            <a:off x="0" y="1752763"/>
            <a:ext cx="9656274" cy="29006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946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6347" y="190195"/>
            <a:ext cx="8596668" cy="13208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Le fonti di energia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45" y="1548335"/>
            <a:ext cx="4713180" cy="416935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75" y="1550580"/>
            <a:ext cx="4728311" cy="4167106"/>
          </a:xfrm>
          <a:prstGeom prst="rect">
            <a:avLst/>
          </a:prstGeom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6167897" y="575502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i="1" dirty="0">
                <a:solidFill>
                  <a:schemeClr val="accent2">
                    <a:lumMod val="50000"/>
                  </a:schemeClr>
                </a:solidFill>
              </a:rPr>
              <a:t>Le Fonti Esauribili</a:t>
            </a: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1146811" y="576574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i="1" dirty="0">
                <a:solidFill>
                  <a:schemeClr val="accent2">
                    <a:lumMod val="50000"/>
                  </a:schemeClr>
                </a:solidFill>
              </a:rPr>
              <a:t>Le Fonti Rinnovabili</a:t>
            </a:r>
          </a:p>
        </p:txBody>
      </p:sp>
      <p:cxnSp>
        <p:nvCxnSpPr>
          <p:cNvPr id="19" name="Shape 85"/>
          <p:cNvCxnSpPr/>
          <p:nvPr/>
        </p:nvCxnSpPr>
        <p:spPr>
          <a:xfrm>
            <a:off x="0" y="848084"/>
            <a:ext cx="4779390" cy="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1634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6347" y="325392"/>
            <a:ext cx="8596668" cy="13208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Le fonti esauribili di energia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47" y="1646192"/>
            <a:ext cx="4713180" cy="4169351"/>
          </a:xfrm>
          <a:prstGeom prst="rect">
            <a:avLst/>
          </a:prstGeom>
        </p:spPr>
      </p:pic>
      <p:sp>
        <p:nvSpPr>
          <p:cNvPr id="18" name="Titolo 1"/>
          <p:cNvSpPr txBox="1">
            <a:spLocks/>
          </p:cNvSpPr>
          <p:nvPr/>
        </p:nvSpPr>
        <p:spPr>
          <a:xfrm>
            <a:off x="5685122" y="1646192"/>
            <a:ext cx="3637893" cy="4556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i="1" dirty="0">
                <a:solidFill>
                  <a:schemeClr val="accent2">
                    <a:lumMod val="50000"/>
                  </a:schemeClr>
                </a:solidFill>
              </a:rPr>
              <a:t>Le fonti esauribili sono limitate nel tempo,  ma  possono  essere  sfruttate facilmente. </a:t>
            </a:r>
          </a:p>
          <a:p>
            <a:endParaRPr lang="it-IT" sz="2800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it-IT" sz="2800" i="1" dirty="0">
                <a:solidFill>
                  <a:schemeClr val="accent2">
                    <a:lumMod val="50000"/>
                  </a:schemeClr>
                </a:solidFill>
              </a:rPr>
              <a:t>Sono spesso causa di inquinamento ambientale.</a:t>
            </a:r>
          </a:p>
        </p:txBody>
      </p:sp>
      <p:cxnSp>
        <p:nvCxnSpPr>
          <p:cNvPr id="11" name="Shape 85"/>
          <p:cNvCxnSpPr/>
          <p:nvPr/>
        </p:nvCxnSpPr>
        <p:spPr>
          <a:xfrm>
            <a:off x="-20532" y="1032516"/>
            <a:ext cx="6913701" cy="9037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3939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3575" y="325392"/>
            <a:ext cx="8596668" cy="13208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Le fonti rinnovabili di energia</a:t>
            </a: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5685122" y="1646192"/>
            <a:ext cx="3637893" cy="4556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i="1" dirty="0">
                <a:solidFill>
                  <a:schemeClr val="accent2">
                    <a:lumMod val="50000"/>
                  </a:schemeClr>
                </a:solidFill>
              </a:rPr>
              <a:t>Le  fonti  rinnovabili  sono  illimitate  nel  tempo ma hanno un flusso incostante e quindi sono trasformabili in energia elettrica con bassi rendimenti e con costi più alti.</a:t>
            </a:r>
          </a:p>
        </p:txBody>
      </p:sp>
      <p:cxnSp>
        <p:nvCxnSpPr>
          <p:cNvPr id="11" name="Shape 85"/>
          <p:cNvCxnSpPr/>
          <p:nvPr/>
        </p:nvCxnSpPr>
        <p:spPr>
          <a:xfrm>
            <a:off x="-20532" y="1032516"/>
            <a:ext cx="6913701" cy="9037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75" y="1550580"/>
            <a:ext cx="4728311" cy="416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2901" y="190195"/>
            <a:ext cx="8596668" cy="13208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Le fonti di energia</a:t>
            </a:r>
          </a:p>
        </p:txBody>
      </p:sp>
      <p:pic>
        <p:nvPicPr>
          <p:cNvPr id="7" name="Segnaposto contenuto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527" y="5831951"/>
            <a:ext cx="1766473" cy="1026049"/>
          </a:xfrm>
          <a:prstGeom prst="rect">
            <a:avLst/>
          </a:prstGeom>
        </p:spPr>
      </p:pic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2387" y="1685468"/>
            <a:ext cx="10386522" cy="3836812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0" y="2234423"/>
            <a:ext cx="4177885" cy="381127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415887" y="2500459"/>
            <a:ext cx="2466011" cy="40011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RINNOVABILI</a:t>
            </a:r>
          </a:p>
        </p:txBody>
      </p:sp>
      <p:sp>
        <p:nvSpPr>
          <p:cNvPr id="12" name="Ovale 11"/>
          <p:cNvSpPr/>
          <p:nvPr/>
        </p:nvSpPr>
        <p:spPr>
          <a:xfrm>
            <a:off x="4355741" y="3501359"/>
            <a:ext cx="3042655" cy="254434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164772" y="5496698"/>
            <a:ext cx="2466011" cy="40011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ESAURIBILI</a:t>
            </a:r>
          </a:p>
        </p:txBody>
      </p:sp>
      <p:cxnSp>
        <p:nvCxnSpPr>
          <p:cNvPr id="14" name="Shape 85"/>
          <p:cNvCxnSpPr/>
          <p:nvPr/>
        </p:nvCxnSpPr>
        <p:spPr>
          <a:xfrm flipV="1">
            <a:off x="-20532" y="867509"/>
            <a:ext cx="4803547" cy="24331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5077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Sfaccettatura">
  <a:themeElements>
    <a:clrScheme name="Rosso arancion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3848</TotalTime>
  <Words>214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 Light</vt:lpstr>
      <vt:lpstr>Trebuchet MS</vt:lpstr>
      <vt:lpstr>Wingdings</vt:lpstr>
      <vt:lpstr>Wingdings 3</vt:lpstr>
      <vt:lpstr>Sfaccettatura</vt:lpstr>
      <vt:lpstr>L’Energia</vt:lpstr>
      <vt:lpstr>Cos’è l’energia?</vt:lpstr>
      <vt:lpstr>E cos’è il lavoro?</vt:lpstr>
      <vt:lpstr>Da dove viene tutta l’energia presente sulla Terra?</vt:lpstr>
      <vt:lpstr>Tutta l’energia disponibile sulla Terra,  eccetto l’energia nucleare  e l’energia geotermica, proviene...</vt:lpstr>
      <vt:lpstr>Le fonti di energia</vt:lpstr>
      <vt:lpstr>Le fonti esauribili di energia</vt:lpstr>
      <vt:lpstr>Le fonti rinnovabili di energia</vt:lpstr>
      <vt:lpstr>Le fonti di energia</vt:lpstr>
      <vt:lpstr>Presentazione standard di PowerPoint</vt:lpstr>
      <vt:lpstr>Le forme dell’ energia</vt:lpstr>
      <vt:lpstr>L’energia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Torella</dc:creator>
  <cp:lastModifiedBy>STEFANIA SCAMPERLE</cp:lastModifiedBy>
  <cp:revision>17</cp:revision>
  <dcterms:created xsi:type="dcterms:W3CDTF">2019-09-22T19:07:42Z</dcterms:created>
  <dcterms:modified xsi:type="dcterms:W3CDTF">2020-03-12T07:09:46Z</dcterms:modified>
</cp:coreProperties>
</file>