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dino" initials="G" lastIdx="14" clrIdx="0">
    <p:extLst>
      <p:ext uri="{19B8F6BF-5375-455C-9EA6-DF929625EA0E}">
        <p15:presenceInfo xmlns:p15="http://schemas.microsoft.com/office/powerpoint/2012/main" userId="S-1-5-21-682003330-152049171-725345543-1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B1F"/>
    <a:srgbClr val="4086C4"/>
    <a:srgbClr val="005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52" autoAdjust="0"/>
  </p:normalViewPr>
  <p:slideViewPr>
    <p:cSldViewPr>
      <p:cViewPr varScale="1">
        <p:scale>
          <a:sx n="74" d="100"/>
          <a:sy n="74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C399A-7B3C-4FE0-859D-88AF69D1D201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351D-53F5-4017-B731-A4AE19734D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033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65620-CED3-45A2-975A-8D719E2F27D0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4FE4B-2972-4C7E-B5FB-766D66EFC4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6978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4FE4B-2972-4C7E-B5FB-766D66EFC463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9628-EA28-4953-8243-8FB5F3DB6EE9}" type="datetime1">
              <a:rPr lang="it-IT" smtClean="0"/>
              <a:pPr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</a:defRPr>
            </a:lvl1pPr>
          </a:lstStyle>
          <a:p>
            <a:r>
              <a:rPr lang="it-IT" dirty="0"/>
              <a:t>© SEI - Società Editrice Internazionale p. a. - Torino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1ED6-948F-416D-B6DA-7DC552556C7D}" type="datetime1">
              <a:rPr lang="it-IT" smtClean="0"/>
              <a:pPr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A9B0-4DE2-4514-A204-6A072EE486B3}" type="datetime1">
              <a:rPr lang="it-IT" smtClean="0"/>
              <a:pPr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B83D-4419-450F-A724-9835A016C26E}" type="datetime1">
              <a:rPr lang="it-IT" smtClean="0"/>
              <a:pPr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Lato Black" pitchFamily="34" charset="0"/>
              </a:defRPr>
            </a:lvl1pPr>
          </a:lstStyle>
          <a:p>
            <a:fld id="{0F6BE95D-56CA-4BCB-A610-3DF56BA1DB5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9D90-49A5-4449-AD59-459E1818663C}" type="datetime1">
              <a:rPr lang="it-IT" smtClean="0"/>
              <a:pPr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FC20-4C68-42C9-B3F2-44D9C924C871}" type="datetime1">
              <a:rPr lang="it-IT" smtClean="0"/>
              <a:pPr/>
              <a:t>06/04/2018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E7F9-3758-4F53-BDDC-5E1762CEF253}" type="datetime1">
              <a:rPr lang="it-IT" smtClean="0"/>
              <a:pPr/>
              <a:t>06/04/2018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F269-15F3-45F9-962B-70ED2AD3746E}" type="datetime1">
              <a:rPr lang="it-IT" smtClean="0"/>
              <a:pPr/>
              <a:t>06/04/2018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9217-14AA-4CE7-9B01-6C11FE90180F}" type="datetime1">
              <a:rPr lang="it-IT" smtClean="0"/>
              <a:pPr/>
              <a:t>06/04/2018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CBEA-7FDE-46F4-B2F5-D8D21A95C2D2}" type="datetime1">
              <a:rPr lang="it-IT" smtClean="0"/>
              <a:pPr/>
              <a:t>06/04/2018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1FC4-7105-4313-89FE-FEDE599493DC}" type="datetime1">
              <a:rPr lang="it-IT" smtClean="0"/>
              <a:pPr/>
              <a:t>06/04/2018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31B9-458B-4ED6-8FDF-594244701B62}" type="datetime1">
              <a:rPr lang="it-IT" smtClean="0"/>
              <a:pPr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3792" y="6492875"/>
            <a:ext cx="3730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latin typeface="Lato" pitchFamily="34" charset="0"/>
                <a:sym typeface="Symbol"/>
              </a:rPr>
              <a:t>© SEI - Società Editrice Internazionale p. a. - Torino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Lao UI" pitchFamily="34" charset="0"/>
              </a:defRPr>
            </a:lvl1pPr>
          </a:lstStyle>
          <a:p>
            <a:fld id="{0F6BE95D-56CA-4BCB-A610-3DF56BA1DB5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2886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4000" b="1" dirty="0">
                <a:solidFill>
                  <a:srgbClr val="0059A5"/>
                </a:solidFill>
              </a:rPr>
              <a:t>LA MOVIMENTAZIONE MANUALE DEI CARICHI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0" rtlCol="0" anchor="ctr"/>
          <a:lstStyle/>
          <a:p>
            <a:pPr algn="r"/>
            <a:r>
              <a:rPr lang="it-IT" sz="1000" dirty="0"/>
              <a:t>© SEI - Società Editrice Internazionale p. a. - Torino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C18E0FB-B7F1-43FD-8F71-531141A5E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22546"/>
            <a:ext cx="7092280" cy="3417558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9F25B7-C8B1-4E08-8D8D-4208CB7A0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040" y="476672"/>
            <a:ext cx="7741368" cy="197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Per </a:t>
            </a:r>
            <a:r>
              <a:rPr lang="it-IT" b="1" dirty="0"/>
              <a:t>movimentazione manuale dei carichi (MMC) </a:t>
            </a:r>
            <a:r>
              <a:rPr lang="it-IT" dirty="0"/>
              <a:t>si intendono le operazioni di trasporto o di sostegno di un carico da parte di uno o più lavoratori, comprese le azioni del sollevare, deporre, spingere, tirare, portare o spostare un carico.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0AE500-BD71-48DF-9B47-BEC9BBF6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68558D-DB28-409D-91EA-A0094478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4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58F2B4-95C8-41F9-989B-184D3EDFA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8" y="779565"/>
            <a:ext cx="3488060" cy="59618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Tali operazioni, per le loro caratteristiche o in conseguenza delle condizioni ergonomiche sfavorevoli, comportano </a:t>
            </a:r>
            <a:r>
              <a:rPr lang="it-IT" b="1" dirty="0"/>
              <a:t>rischi di patologie</a:t>
            </a:r>
            <a:r>
              <a:rPr lang="it-IT" dirty="0"/>
              <a:t> </a:t>
            </a:r>
            <a:r>
              <a:rPr lang="it-IT" b="1" dirty="0"/>
              <a:t>da sovraccarico biomeccanico</a:t>
            </a:r>
            <a:r>
              <a:rPr lang="it-IT" dirty="0"/>
              <a:t>, in particolare dorso-lombari del rachide, ma anche di altri distretti corporei, quali il tratto cervicale del rachide e gli arti superiori.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1D3B6A-324A-4FDD-9781-717111ED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70AE49-E768-4550-805A-85C01E48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A51AF8-4AF7-436E-9C90-42F3595F1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07621"/>
            <a:ext cx="5007583" cy="46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8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04D902-72FB-458D-953A-4A5458463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620689"/>
            <a:ext cx="8325172" cy="2869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Il rischio da sovraccarico per gli </a:t>
            </a:r>
            <a:r>
              <a:rPr lang="it-IT" b="1" dirty="0"/>
              <a:t>arti superiori </a:t>
            </a:r>
            <a:r>
              <a:rPr lang="it-IT" dirty="0"/>
              <a:t>deriva da una modalità di lavoro chiamata “</a:t>
            </a:r>
            <a:r>
              <a:rPr lang="it-IT" b="1" dirty="0"/>
              <a:t>a cicli con movimenti e/o sforzi ripetuti</a:t>
            </a:r>
            <a:r>
              <a:rPr lang="it-IT" dirty="0"/>
              <a:t>”, che diventa pericolosa quando</a:t>
            </a:r>
          </a:p>
          <a:p>
            <a:pPr marL="0" indent="0">
              <a:buNone/>
            </a:pPr>
            <a:r>
              <a:rPr lang="it-IT" dirty="0"/>
              <a:t>è associata a carenza di periodi di recupero, elevata frequenza d’azione, impiego di forza, postura e/o movimenti incongrui (o estremi) degli arti superiori, elevata ripetitività di movimenti uguali.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20A6FD-489E-4B21-9FD1-FFCEA973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78914-21E3-4C4F-BFE2-49A1C973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FDBC331-55DA-4CD3-A44F-1779EC20CD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10626"/>
            <a:ext cx="5760640" cy="30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ABE357-6B97-46E4-80F7-5EA9A5A2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65125"/>
            <a:ext cx="8064896" cy="2783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Altri fattori in grado di amplificare il rischio sono l’utilizzo di strumenti vibranti e di utensili con impugnatura inadeguata, il contatto con il freddo, l’esecuzione di lavori di precisione, l’uso di guanti inadeguati e ritmi di lavoro determinati dalla macchina.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91FF3D-B245-4171-82DC-1DCC6CFA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4D83EE5-34CA-4D87-AE6B-A926EC1E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D634F7-1762-4B27-8B84-F4C577FF70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8155"/>
            <a:ext cx="4974704" cy="33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3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8D0184-42CC-4466-99AC-74B2A7CFD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933" y="401106"/>
            <a:ext cx="7948500" cy="21637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La MMC può costituire un rischio di patologie da sovraccarico biomeccanico, a causa di alcuni fattori, previsti dal </a:t>
            </a:r>
            <a:r>
              <a:rPr lang="it-IT" dirty="0" err="1"/>
              <a:t>D.Lgs.</a:t>
            </a:r>
            <a:r>
              <a:rPr lang="it-IT" dirty="0"/>
              <a:t> 81/08:</a:t>
            </a:r>
          </a:p>
          <a:p>
            <a:pPr marL="180975" indent="-180975"/>
            <a:r>
              <a:rPr lang="it-IT" dirty="0"/>
              <a:t>caratteristiche del carico, sforzo fisico richiesto,</a:t>
            </a:r>
          </a:p>
          <a:p>
            <a:pPr marL="180975" indent="-180975"/>
            <a:r>
              <a:rPr lang="it-IT" dirty="0"/>
              <a:t>caratteristiche dell’ambiente di lavoro,</a:t>
            </a:r>
          </a:p>
          <a:p>
            <a:pPr marL="180975" indent="-180975"/>
            <a:r>
              <a:rPr lang="it-IT" dirty="0"/>
              <a:t>esigenze connesse all’attività.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44A7BD-956C-4C4E-AAD9-D961FC6CB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933" y="5152107"/>
            <a:ext cx="8164523" cy="9570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Le </a:t>
            </a:r>
            <a:r>
              <a:rPr lang="it-IT" b="1" dirty="0"/>
              <a:t>posture</a:t>
            </a:r>
            <a:r>
              <a:rPr lang="it-IT" b="1" i="1" dirty="0"/>
              <a:t> </a:t>
            </a:r>
            <a:r>
              <a:rPr lang="it-IT" dirty="0"/>
              <a:t>adottate durante il lavoro possono comportare un rischio da sovraccarico e usura meccanica delle strutture osteoarticolari e muscolo-tendinee.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0D90D9-6167-4960-B24E-35F759B0D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BF641C-0902-464A-B400-16F70FFB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74E6535-0F77-4981-8D46-1874C02C70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2" y="2204865"/>
            <a:ext cx="6715751" cy="28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9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E5D238-EB3A-4510-9A75-4EAB0708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24482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La MMC come possibile fattore di </a:t>
            </a:r>
            <a:r>
              <a:rPr lang="it-IT" b="1" dirty="0"/>
              <a:t>rischio da sovraccarico biomeccanico del rachide </a:t>
            </a:r>
            <a:r>
              <a:rPr lang="it-IT" dirty="0"/>
              <a:t>è normata dal </a:t>
            </a:r>
            <a:r>
              <a:rPr lang="it-IT" dirty="0" err="1"/>
              <a:t>D.Lgs.</a:t>
            </a:r>
            <a:r>
              <a:rPr lang="it-IT" dirty="0"/>
              <a:t> 81/08, Allegato XXXIII, e dalle norma ISO 11228.</a:t>
            </a:r>
          </a:p>
          <a:p>
            <a:pPr marL="0" indent="0">
              <a:buNone/>
            </a:pPr>
            <a:r>
              <a:rPr lang="it-IT" dirty="0"/>
              <a:t>Per i lavoratori adulti maschi il </a:t>
            </a:r>
            <a:r>
              <a:rPr lang="it-IT" b="1" dirty="0"/>
              <a:t>valore limite per la MMC </a:t>
            </a:r>
            <a:r>
              <a:rPr lang="it-IT" dirty="0"/>
              <a:t>è di 25 kg, per le lavoratrici è invece fissato in 20 kg. La riduzione delle capacità fisiche inizia a essere significativa a partire dai 45 anni d’età e aumenta con l’età.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D53DBE-35A2-471A-B361-45A2A385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9ECA4B-815B-44A2-8630-7E6CDC6C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D41D490-CDE0-4F04-88CB-92E9A4926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33761"/>
            <a:ext cx="6588224" cy="29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2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A23AD0-BF14-442E-B0B7-EBB6FE06E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34" y="664097"/>
            <a:ext cx="8159030" cy="14834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Il datore di lavoro è tenuto alla </a:t>
            </a:r>
            <a:r>
              <a:rPr lang="it-IT" b="1" dirty="0"/>
              <a:t>valutazione del rischio </a:t>
            </a:r>
            <a:r>
              <a:rPr lang="it-IT" dirty="0"/>
              <a:t>sul luogo di lavoro, valutazione che deve essere </a:t>
            </a:r>
            <a:r>
              <a:rPr lang="it-IT" b="1" dirty="0"/>
              <a:t>periodicamente ripetuta </a:t>
            </a:r>
            <a:r>
              <a:rPr lang="it-IT" dirty="0"/>
              <a:t>per garantire il costante miglioramento delle condizioni di lavoro.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94ADA3-A80C-4E8D-80AE-0327099C5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434" y="2108299"/>
            <a:ext cx="2614414" cy="40570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I </a:t>
            </a:r>
            <a:r>
              <a:rPr lang="it-IT" b="1" dirty="0"/>
              <a:t>metodi per la valutazione </a:t>
            </a:r>
            <a:r>
              <a:rPr lang="it-IT" dirty="0"/>
              <a:t>del rischio di sovraccarico del rachide sono il </a:t>
            </a:r>
            <a:r>
              <a:rPr lang="it-IT" b="1" dirty="0"/>
              <a:t>metodo NIOSH </a:t>
            </a:r>
            <a:r>
              <a:rPr lang="it-IT" dirty="0"/>
              <a:t>e il </a:t>
            </a:r>
            <a:r>
              <a:rPr lang="it-IT" b="1" dirty="0"/>
              <a:t>metodo </a:t>
            </a:r>
            <a:r>
              <a:rPr lang="it-IT" b="1" dirty="0" err="1"/>
              <a:t>Snook</a:t>
            </a:r>
            <a:r>
              <a:rPr lang="it-IT" b="1" dirty="0"/>
              <a:t> e Ciriello</a:t>
            </a:r>
            <a:r>
              <a:rPr lang="it-IT" dirty="0"/>
              <a:t>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07D29B-EDC4-4C22-A3ED-916F14AB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97F3A1-F369-4FEE-BB80-FD6ACE48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8F8DD51-E883-4FDA-B79A-E1F5EF57EC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47515"/>
            <a:ext cx="56769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4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A14E33-93D3-4C9B-BC9D-54DE020EA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908720"/>
            <a:ext cx="7461076" cy="13449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Effettuata la valutazione dei rischi, si passa alla </a:t>
            </a:r>
            <a:r>
              <a:rPr lang="it-IT" b="1" dirty="0"/>
              <a:t>prevenzione</a:t>
            </a:r>
            <a:r>
              <a:rPr lang="it-IT" dirty="0"/>
              <a:t>, che deve in sostanza affidarsi a tre diversi strumenti di intervento: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B93385-802E-4294-9FD4-8402B7137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1764661"/>
            <a:ext cx="7200800" cy="1448383"/>
          </a:xfrm>
        </p:spPr>
        <p:txBody>
          <a:bodyPr>
            <a:normAutofit fontScale="77500" lnSpcReduction="20000"/>
          </a:bodyPr>
          <a:lstStyle/>
          <a:p>
            <a:pPr marL="180975" indent="-180975"/>
            <a:r>
              <a:rPr lang="it-IT" dirty="0"/>
              <a:t>modifiche strutturali del posto di lavoro,</a:t>
            </a:r>
          </a:p>
          <a:p>
            <a:pPr marL="180975" indent="-180975"/>
            <a:r>
              <a:rPr lang="it-IT" dirty="0"/>
              <a:t>modifiche dell’organizzazione del lavoro,</a:t>
            </a:r>
          </a:p>
          <a:p>
            <a:pPr marL="180975" indent="-180975"/>
            <a:r>
              <a:rPr lang="it-IT" dirty="0"/>
              <a:t>informazione, formazione, addestramento dei lavoratori.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10B84D-E981-4E4E-A36E-4B89E341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SEI - Società Editrice Internazionale p. a. - Torino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8EB4CE-0D68-4525-B52E-48AD7A51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5D-56CA-4BCB-A610-3DF56BA1DB58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33B28E8-71F0-4E71-9735-F1972174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2960908"/>
            <a:ext cx="7934381" cy="34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71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pt_ST_2015 cop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</a:spPr>
      <a:bodyPr wrap="square" rtlCol="0">
        <a:spAutoFit/>
      </a:bodyPr>
      <a:lstStyle>
        <a:defPPr>
          <a:lnSpc>
            <a:spcPct val="150000"/>
          </a:lnSpc>
          <a:defRPr sz="1600" b="1" dirty="0" smtClean="0">
            <a:latin typeface="Lato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ppt_ST_2015 copia.potx</Template>
  <TotalTime>972</TotalTime>
  <Words>562</Words>
  <Application>Microsoft Office PowerPoint</Application>
  <PresentationFormat>Presentazione su schermo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Lao UI</vt:lpstr>
      <vt:lpstr>Lato</vt:lpstr>
      <vt:lpstr>Lato Black</vt:lpstr>
      <vt:lpstr>Symbol</vt:lpstr>
      <vt:lpstr>ppt_ST_2015 copia</vt:lpstr>
      <vt:lpstr>LA MOVIMENTAZIONE MANUALE DEI CARICHI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DELL’UNITÀ E QUINDI DELLA PRESENTAZIONE</dc:title>
  <dc:creator>Gatto Francesca</dc:creator>
  <cp:lastModifiedBy>Bonanno Egidio</cp:lastModifiedBy>
  <cp:revision>125</cp:revision>
  <dcterms:created xsi:type="dcterms:W3CDTF">2016-05-31T13:40:26Z</dcterms:created>
  <dcterms:modified xsi:type="dcterms:W3CDTF">2018-04-06T11:07:41Z</dcterms:modified>
</cp:coreProperties>
</file>