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10080625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147" autoAdjust="0"/>
    <p:restoredTop sz="94660"/>
  </p:normalViewPr>
  <p:slideViewPr>
    <p:cSldViewPr snapToGrid="0">
      <p:cViewPr varScale="1">
        <p:scale>
          <a:sx n="66" d="100"/>
          <a:sy n="66" d="100"/>
        </p:scale>
        <p:origin x="16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1178222"/>
            <a:ext cx="8568531" cy="2506427"/>
          </a:xfrm>
        </p:spPr>
        <p:txBody>
          <a:bodyPr anchor="b"/>
          <a:lstStyle>
            <a:lvl1pPr algn="ctr">
              <a:defRPr sz="629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781306"/>
            <a:ext cx="7560469" cy="17381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79969" indent="0" algn="ctr">
              <a:buNone/>
              <a:defRPr sz="2100"/>
            </a:lvl2pPr>
            <a:lvl3pPr marL="959937" indent="0" algn="ctr">
              <a:buNone/>
              <a:defRPr sz="1890"/>
            </a:lvl3pPr>
            <a:lvl4pPr marL="1439906" indent="0" algn="ctr">
              <a:buNone/>
              <a:defRPr sz="1680"/>
            </a:lvl4pPr>
            <a:lvl5pPr marL="1919874" indent="0" algn="ctr">
              <a:buNone/>
              <a:defRPr sz="1680"/>
            </a:lvl5pPr>
            <a:lvl6pPr marL="2399843" indent="0" algn="ctr">
              <a:buNone/>
              <a:defRPr sz="1680"/>
            </a:lvl6pPr>
            <a:lvl7pPr marL="2879811" indent="0" algn="ctr">
              <a:buNone/>
              <a:defRPr sz="1680"/>
            </a:lvl7pPr>
            <a:lvl8pPr marL="3359780" indent="0" algn="ctr">
              <a:buNone/>
              <a:defRPr sz="1680"/>
            </a:lvl8pPr>
            <a:lvl9pPr marL="3839748" indent="0" algn="ctr">
              <a:buNone/>
              <a:defRPr sz="168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D8AE-AA14-443F-BF6E-A341B263700C}" type="datetimeFigureOut">
              <a:rPr lang="fr-FR" smtClean="0"/>
              <a:t>25/10/2022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6C3-3C88-4B26-9B18-F0893123D3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1864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D8AE-AA14-443F-BF6E-A341B263700C}" type="datetimeFigureOut">
              <a:rPr lang="fr-FR" smtClean="0"/>
              <a:t>25/10/2022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6C3-3C88-4B26-9B18-F0893123D3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7361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383297"/>
            <a:ext cx="2173635" cy="610108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383297"/>
            <a:ext cx="6394896" cy="610108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D8AE-AA14-443F-BF6E-A341B263700C}" type="datetimeFigureOut">
              <a:rPr lang="fr-FR" smtClean="0"/>
              <a:t>25/10/2022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6C3-3C88-4B26-9B18-F0893123D3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745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D8AE-AA14-443F-BF6E-A341B263700C}" type="datetimeFigureOut">
              <a:rPr lang="fr-FR" smtClean="0"/>
              <a:t>25/10/2022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6C3-3C88-4B26-9B18-F0893123D3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456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793" y="1794831"/>
            <a:ext cx="8694539" cy="2994714"/>
          </a:xfrm>
        </p:spPr>
        <p:txBody>
          <a:bodyPr anchor="b"/>
          <a:lstStyle>
            <a:lvl1pPr>
              <a:defRPr sz="629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4817876"/>
            <a:ext cx="8694539" cy="15748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7996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59937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39906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1987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399843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79811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597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39748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D8AE-AA14-443F-BF6E-A341B263700C}" type="datetimeFigureOut">
              <a:rPr lang="fr-FR" smtClean="0"/>
              <a:t>25/10/2022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6C3-3C88-4B26-9B18-F0893123D3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50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916484"/>
            <a:ext cx="4284266" cy="45678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916484"/>
            <a:ext cx="4284266" cy="45678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D8AE-AA14-443F-BF6E-A341B263700C}" type="datetimeFigureOut">
              <a:rPr lang="fr-FR" smtClean="0"/>
              <a:t>25/10/2022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6C3-3C88-4B26-9B18-F0893123D3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9852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383299"/>
            <a:ext cx="8694539" cy="139153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764832"/>
            <a:ext cx="4264576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2629749"/>
            <a:ext cx="4264576" cy="386796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764832"/>
            <a:ext cx="4285579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2629749"/>
            <a:ext cx="4285579" cy="386796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D8AE-AA14-443F-BF6E-A341B263700C}" type="datetimeFigureOut">
              <a:rPr lang="fr-FR" smtClean="0"/>
              <a:t>25/10/2022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6C3-3C88-4B26-9B18-F0893123D3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46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D8AE-AA14-443F-BF6E-A341B263700C}" type="datetimeFigureOut">
              <a:rPr lang="fr-FR" smtClean="0"/>
              <a:t>25/10/2022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6C3-3C88-4B26-9B18-F0893123D3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217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D8AE-AA14-443F-BF6E-A341B263700C}" type="datetimeFigureOut">
              <a:rPr lang="fr-FR" smtClean="0"/>
              <a:t>25/10/2022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6C3-3C88-4B26-9B18-F0893123D3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554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479954"/>
            <a:ext cx="3251264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36570"/>
            <a:ext cx="5103316" cy="5116178"/>
          </a:xfrm>
        </p:spPr>
        <p:txBody>
          <a:bodyPr/>
          <a:lstStyle>
            <a:lvl1pPr>
              <a:defRPr sz="3359"/>
            </a:lvl1pPr>
            <a:lvl2pPr>
              <a:defRPr sz="2939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159794"/>
            <a:ext cx="3251264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69" indent="0">
              <a:buNone/>
              <a:defRPr sz="1470"/>
            </a:lvl2pPr>
            <a:lvl3pPr marL="959937" indent="0">
              <a:buNone/>
              <a:defRPr sz="1260"/>
            </a:lvl3pPr>
            <a:lvl4pPr marL="1439906" indent="0">
              <a:buNone/>
              <a:defRPr sz="1050"/>
            </a:lvl4pPr>
            <a:lvl5pPr marL="1919874" indent="0">
              <a:buNone/>
              <a:defRPr sz="1050"/>
            </a:lvl5pPr>
            <a:lvl6pPr marL="2399843" indent="0">
              <a:buNone/>
              <a:defRPr sz="1050"/>
            </a:lvl6pPr>
            <a:lvl7pPr marL="2879811" indent="0">
              <a:buNone/>
              <a:defRPr sz="1050"/>
            </a:lvl7pPr>
            <a:lvl8pPr marL="3359780" indent="0">
              <a:buNone/>
              <a:defRPr sz="1050"/>
            </a:lvl8pPr>
            <a:lvl9pPr marL="3839748" indent="0">
              <a:buNone/>
              <a:defRPr sz="10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D8AE-AA14-443F-BF6E-A341B263700C}" type="datetimeFigureOut">
              <a:rPr lang="fr-FR" smtClean="0"/>
              <a:t>25/10/2022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6C3-3C88-4B26-9B18-F0893123D3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35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479954"/>
            <a:ext cx="3251264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85579" y="1036570"/>
            <a:ext cx="5103316" cy="5116178"/>
          </a:xfrm>
        </p:spPr>
        <p:txBody>
          <a:bodyPr anchor="t"/>
          <a:lstStyle>
            <a:lvl1pPr marL="0" indent="0">
              <a:buNone/>
              <a:defRPr sz="3359"/>
            </a:lvl1pPr>
            <a:lvl2pPr marL="479969" indent="0">
              <a:buNone/>
              <a:defRPr sz="2939"/>
            </a:lvl2pPr>
            <a:lvl3pPr marL="959937" indent="0">
              <a:buNone/>
              <a:defRPr sz="2520"/>
            </a:lvl3pPr>
            <a:lvl4pPr marL="1439906" indent="0">
              <a:buNone/>
              <a:defRPr sz="2100"/>
            </a:lvl4pPr>
            <a:lvl5pPr marL="1919874" indent="0">
              <a:buNone/>
              <a:defRPr sz="2100"/>
            </a:lvl5pPr>
            <a:lvl6pPr marL="2399843" indent="0">
              <a:buNone/>
              <a:defRPr sz="2100"/>
            </a:lvl6pPr>
            <a:lvl7pPr marL="2879811" indent="0">
              <a:buNone/>
              <a:defRPr sz="2100"/>
            </a:lvl7pPr>
            <a:lvl8pPr marL="3359780" indent="0">
              <a:buNone/>
              <a:defRPr sz="2100"/>
            </a:lvl8pPr>
            <a:lvl9pPr marL="3839748" indent="0">
              <a:buNone/>
              <a:defRPr sz="21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159794"/>
            <a:ext cx="3251264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69" indent="0">
              <a:buNone/>
              <a:defRPr sz="1470"/>
            </a:lvl2pPr>
            <a:lvl3pPr marL="959937" indent="0">
              <a:buNone/>
              <a:defRPr sz="1260"/>
            </a:lvl3pPr>
            <a:lvl4pPr marL="1439906" indent="0">
              <a:buNone/>
              <a:defRPr sz="1050"/>
            </a:lvl4pPr>
            <a:lvl5pPr marL="1919874" indent="0">
              <a:buNone/>
              <a:defRPr sz="1050"/>
            </a:lvl5pPr>
            <a:lvl6pPr marL="2399843" indent="0">
              <a:buNone/>
              <a:defRPr sz="1050"/>
            </a:lvl6pPr>
            <a:lvl7pPr marL="2879811" indent="0">
              <a:buNone/>
              <a:defRPr sz="1050"/>
            </a:lvl7pPr>
            <a:lvl8pPr marL="3359780" indent="0">
              <a:buNone/>
              <a:defRPr sz="1050"/>
            </a:lvl8pPr>
            <a:lvl9pPr marL="3839748" indent="0">
              <a:buNone/>
              <a:defRPr sz="10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D8AE-AA14-443F-BF6E-A341B263700C}" type="datetimeFigureOut">
              <a:rPr lang="fr-FR" smtClean="0"/>
              <a:t>25/10/2022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6C3-3C88-4B26-9B18-F0893123D3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83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383299"/>
            <a:ext cx="8694539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1916484"/>
            <a:ext cx="8694539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043" y="6672698"/>
            <a:ext cx="2268141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CD8AE-AA14-443F-BF6E-A341B263700C}" type="datetimeFigureOut">
              <a:rPr lang="fr-FR" smtClean="0"/>
              <a:t>25/10/2022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9207" y="6672698"/>
            <a:ext cx="3402211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19441" y="6672698"/>
            <a:ext cx="2268141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836C3-3C88-4B26-9B18-F0893123D3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0229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59937" rtl="0" eaLnBrk="1" latinLnBrk="0" hangingPunct="1">
        <a:lnSpc>
          <a:spcPct val="90000"/>
        </a:lnSpc>
        <a:spcBef>
          <a:spcPct val="0"/>
        </a:spcBef>
        <a:buNone/>
        <a:defRPr sz="46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984" indent="-239984" algn="l" defTabSz="95993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39" kern="1200">
          <a:solidFill>
            <a:schemeClr val="tx1"/>
          </a:solidFill>
          <a:latin typeface="+mn-lt"/>
          <a:ea typeface="+mn-ea"/>
          <a:cs typeface="+mn-cs"/>
        </a:defRPr>
      </a:lvl1pPr>
      <a:lvl2pPr marL="719953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199921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9890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59859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39827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19796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599764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79733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79969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59937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06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19874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399843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79811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59780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39748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Tableau 27">
            <a:extLst>
              <a:ext uri="{FF2B5EF4-FFF2-40B4-BE49-F238E27FC236}">
                <a16:creationId xmlns:a16="http://schemas.microsoft.com/office/drawing/2014/main" id="{BBC14342-AB3D-4BEB-8AE4-7524C4FFC7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366310"/>
              </p:ext>
            </p:extLst>
          </p:nvPr>
        </p:nvGraphicFramePr>
        <p:xfrm>
          <a:off x="73215" y="1684215"/>
          <a:ext cx="3551441" cy="756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1441">
                  <a:extLst>
                    <a:ext uri="{9D8B030D-6E8A-4147-A177-3AD203B41FA5}">
                      <a16:colId xmlns:a16="http://schemas.microsoft.com/office/drawing/2014/main" val="1200290364"/>
                    </a:ext>
                  </a:extLst>
                </a:gridCol>
              </a:tblGrid>
              <a:tr h="231994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latin typeface="Marianne Light" panose="02000000000000000000" pitchFamily="50" charset="0"/>
                        </a:rPr>
                        <a:t>La situation ne relève pas de la MPP</a:t>
                      </a:r>
                      <a:endParaRPr lang="fr-FR" sz="1200" b="1" i="1" dirty="0">
                        <a:solidFill>
                          <a:schemeClr val="tx1"/>
                        </a:solidFill>
                        <a:latin typeface="Marianne Light" panose="02000000000000000000" pitchFamily="50" charset="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120927"/>
                  </a:ext>
                </a:extLst>
              </a:tr>
              <a:tr h="51038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Marianne Light" panose="02000000000000000000" pitchFamily="50" charset="0"/>
                        </a:rPr>
                        <a:t>Intervention psychologue, Information Préoccupante, Equipe Educative, ESS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706793"/>
                  </a:ext>
                </a:extLst>
              </a:tr>
            </a:tbl>
          </a:graphicData>
        </a:graphic>
      </p:graphicFrame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86323460-C7A5-4225-8AA6-29349A3628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142041"/>
              </p:ext>
            </p:extLst>
          </p:nvPr>
        </p:nvGraphicFramePr>
        <p:xfrm>
          <a:off x="504851" y="2549134"/>
          <a:ext cx="9512457" cy="521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12457">
                  <a:extLst>
                    <a:ext uri="{9D8B030D-6E8A-4147-A177-3AD203B41FA5}">
                      <a16:colId xmlns:a16="http://schemas.microsoft.com/office/drawing/2014/main" val="1200290364"/>
                    </a:ext>
                  </a:extLst>
                </a:gridCol>
              </a:tblGrid>
              <a:tr h="25051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latin typeface="Marianne Light" panose="02000000000000000000" pitchFamily="50" charset="0"/>
                        </a:rPr>
                        <a:t>La situation relève de la MPP</a:t>
                      </a:r>
                      <a:endParaRPr lang="fr-FR" sz="1200" b="1" i="1" dirty="0">
                        <a:solidFill>
                          <a:schemeClr val="tx1"/>
                        </a:solidFill>
                        <a:latin typeface="Marianne Light" panose="02000000000000000000" pitchFamily="50" charset="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0120927"/>
                  </a:ext>
                </a:extLst>
              </a:tr>
              <a:tr h="27115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Marianne Light" panose="02000000000000000000" pitchFamily="50" charset="0"/>
                        </a:rPr>
                        <a:t>Intervention d’un ou plusieurs membres de l’équipe ressource </a:t>
                      </a:r>
                      <a:r>
                        <a:rPr lang="fr-FR" sz="1200" dirty="0" err="1" smtClean="0">
                          <a:latin typeface="Marianne Light" panose="02000000000000000000" pitchFamily="50" charset="0"/>
                        </a:rPr>
                        <a:t>pHARe</a:t>
                      </a:r>
                      <a:endParaRPr lang="fr-FR" sz="1200" dirty="0">
                        <a:latin typeface="Marianne Light" panose="02000000000000000000" pitchFamily="50" charset="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706793"/>
                  </a:ext>
                </a:extLst>
              </a:tr>
            </a:tbl>
          </a:graphicData>
        </a:graphic>
      </p:graphicFrame>
      <p:sp>
        <p:nvSpPr>
          <p:cNvPr id="30" name="ZoneTexte 29">
            <a:extLst>
              <a:ext uri="{FF2B5EF4-FFF2-40B4-BE49-F238E27FC236}">
                <a16:creationId xmlns:a16="http://schemas.microsoft.com/office/drawing/2014/main" id="{746066C7-0247-4260-9140-6CDC2EF4AB42}"/>
              </a:ext>
            </a:extLst>
          </p:cNvPr>
          <p:cNvSpPr txBox="1"/>
          <p:nvPr/>
        </p:nvSpPr>
        <p:spPr>
          <a:xfrm>
            <a:off x="574671" y="3133983"/>
            <a:ext cx="2362131" cy="161582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100" b="1" u="sng" dirty="0">
                <a:latin typeface="Marianne Light" panose="02000000000000000000" pitchFamily="50" charset="0"/>
              </a:rPr>
              <a:t>Entretien initial avec la cible 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Créer un lien qui sécurise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Montrer qu’on est un allié.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Faire émerger les inquiétudes, les demandes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Expliquer que la démarche évite les représailles.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échanges toujours menés par le même adulte.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282872B1-0E28-4CEF-BAB1-BA2958C593C8}"/>
              </a:ext>
            </a:extLst>
          </p:cNvPr>
          <p:cNvSpPr txBox="1"/>
          <p:nvPr/>
        </p:nvSpPr>
        <p:spPr>
          <a:xfrm>
            <a:off x="3025238" y="3149114"/>
            <a:ext cx="2890074" cy="161582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100" b="1" u="sng" dirty="0">
                <a:latin typeface="Marianne Light" panose="02000000000000000000" pitchFamily="50" charset="0"/>
              </a:rPr>
              <a:t>Entretien initial avec l’(les) intimidateur(s) 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1 échange de 3 minutes par intimidateur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Faire partager notre préoccupation pour la cible (recherche la préoccupation envers la cible)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Faire émerger des suggestions pour que la victime aille mieux.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5C33EB70-4A28-4C97-91B8-B47EA771D4E6}"/>
              </a:ext>
            </a:extLst>
          </p:cNvPr>
          <p:cNvSpPr txBox="1"/>
          <p:nvPr/>
        </p:nvSpPr>
        <p:spPr>
          <a:xfrm>
            <a:off x="7834664" y="3126421"/>
            <a:ext cx="2164481" cy="161582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100" b="1" u="sng" dirty="0">
                <a:latin typeface="Marianne Light" panose="02000000000000000000" pitchFamily="50" charset="0"/>
              </a:rPr>
              <a:t>Soutien de l’équipe 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Aider à la préparation des entretiens (cible, intimidateur, famille)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Outiller avec des grilles d’entretiens et des éléments de langage.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Aider à l’analyse et au bilan de l’action menée.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4D6F5801-E02B-48D4-891C-B9229C734B62}"/>
              </a:ext>
            </a:extLst>
          </p:cNvPr>
          <p:cNvSpPr txBox="1"/>
          <p:nvPr/>
        </p:nvSpPr>
        <p:spPr>
          <a:xfrm>
            <a:off x="2164735" y="5394740"/>
            <a:ext cx="4646695" cy="2616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100" dirty="0">
                <a:solidFill>
                  <a:schemeClr val="dk1"/>
                </a:solidFill>
                <a:latin typeface="Marianne Light" panose="02000000000000000000" pitchFamily="50" charset="0"/>
              </a:rPr>
              <a:t>Entretien de bilan avec la cible et les intimidateurs : 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AF1FD817-8D9B-4C85-846D-48348738536F}"/>
              </a:ext>
            </a:extLst>
          </p:cNvPr>
          <p:cNvSpPr txBox="1"/>
          <p:nvPr/>
        </p:nvSpPr>
        <p:spPr>
          <a:xfrm>
            <a:off x="38762" y="5712700"/>
            <a:ext cx="4754878" cy="707886"/>
          </a:xfrm>
          <a:prstGeom prst="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latin typeface="Marianne Light" panose="02000000000000000000" pitchFamily="50" charset="0"/>
              </a:rPr>
              <a:t>La situation n’a pas évolué positivement</a:t>
            </a:r>
          </a:p>
          <a:p>
            <a:pPr marL="171450" indent="-171450" algn="just">
              <a:buFont typeface="Symbol" panose="05050102010706020507" pitchFamily="18" charset="2"/>
              <a:buChar char="Þ"/>
            </a:pPr>
            <a:r>
              <a:rPr lang="fr-FR" sz="1000" dirty="0">
                <a:latin typeface="Marianne Light" panose="02000000000000000000" pitchFamily="50" charset="0"/>
              </a:rPr>
              <a:t>Prévenir l’IEN pour </a:t>
            </a:r>
            <a:r>
              <a:rPr lang="fr-FR" sz="1000" dirty="0" smtClean="0">
                <a:latin typeface="Marianne Light" panose="02000000000000000000" pitchFamily="50" charset="0"/>
              </a:rPr>
              <a:t>suites </a:t>
            </a:r>
            <a:r>
              <a:rPr lang="fr-FR" sz="1000" dirty="0">
                <a:latin typeface="Marianne Light" panose="02000000000000000000" pitchFamily="50" charset="0"/>
              </a:rPr>
              <a:t>à donner</a:t>
            </a:r>
          </a:p>
          <a:p>
            <a:pPr marL="171450" indent="-171450" algn="just">
              <a:buFont typeface="Symbol" panose="05050102010706020507" pitchFamily="18" charset="2"/>
              <a:buChar char="Þ"/>
            </a:pPr>
            <a:r>
              <a:rPr lang="fr-FR" sz="1000" dirty="0">
                <a:latin typeface="Marianne Light" panose="02000000000000000000" pitchFamily="50" charset="0"/>
              </a:rPr>
              <a:t>Prise en charge à long terme (psychologue, AS, </a:t>
            </a:r>
            <a:r>
              <a:rPr lang="fr-FR" sz="1000" dirty="0" smtClean="0">
                <a:latin typeface="Marianne Light" panose="02000000000000000000" pitchFamily="50" charset="0"/>
              </a:rPr>
              <a:t>infirmière, …)</a:t>
            </a:r>
            <a:endParaRPr lang="fr-FR" sz="1000" dirty="0">
              <a:latin typeface="Marianne Light" panose="02000000000000000000" pitchFamily="50" charset="0"/>
            </a:endParaRPr>
          </a:p>
          <a:p>
            <a:pPr marL="171450" indent="-171450" algn="just">
              <a:buFont typeface="Symbol" panose="05050102010706020507" pitchFamily="18" charset="2"/>
              <a:buChar char="Þ"/>
            </a:pPr>
            <a:r>
              <a:rPr lang="fr-FR" sz="1000" dirty="0">
                <a:latin typeface="Marianne Light" panose="02000000000000000000" pitchFamily="50" charset="0"/>
              </a:rPr>
              <a:t> 3018, 3020, Net écoute, gendarmerie/police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75B81B0D-5686-461C-B7A2-D1F685B2DFA9}"/>
              </a:ext>
            </a:extLst>
          </p:cNvPr>
          <p:cNvSpPr txBox="1"/>
          <p:nvPr/>
        </p:nvSpPr>
        <p:spPr>
          <a:xfrm>
            <a:off x="5286986" y="5712700"/>
            <a:ext cx="2076412" cy="553998"/>
          </a:xfrm>
          <a:prstGeom prst="rect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latin typeface="Marianne Light" panose="02000000000000000000" pitchFamily="50" charset="0"/>
              </a:rPr>
              <a:t>La situation est résolue : rester </a:t>
            </a:r>
            <a:r>
              <a:rPr lang="fr-FR" sz="1000" dirty="0" smtClean="0">
                <a:latin typeface="Marianne Light" panose="02000000000000000000" pitchFamily="50" charset="0"/>
              </a:rPr>
              <a:t>vigilants </a:t>
            </a:r>
            <a:r>
              <a:rPr lang="fr-FR" sz="1000" dirty="0">
                <a:latin typeface="Marianne Light" panose="02000000000000000000" pitchFamily="50" charset="0"/>
              </a:rPr>
              <a:t>vis-à-vis de la cible et des intimidateurs.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6B2E9A28-B893-4A62-AE6E-6434E55E419D}"/>
              </a:ext>
            </a:extLst>
          </p:cNvPr>
          <p:cNvSpPr txBox="1"/>
          <p:nvPr/>
        </p:nvSpPr>
        <p:spPr>
          <a:xfrm>
            <a:off x="5995429" y="3143261"/>
            <a:ext cx="1759118" cy="9387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100" b="1" u="sng" dirty="0">
                <a:latin typeface="Marianne Light" panose="02000000000000000000" pitchFamily="50" charset="0"/>
              </a:rPr>
              <a:t>Entretien avec le(s) témoin(s) si besoin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1 échange de 3 min pour éclairer la situation</a:t>
            </a:r>
          </a:p>
        </p:txBody>
      </p:sp>
      <p:sp>
        <p:nvSpPr>
          <p:cNvPr id="46" name="Accolade ouvrante 45">
            <a:extLst>
              <a:ext uri="{FF2B5EF4-FFF2-40B4-BE49-F238E27FC236}">
                <a16:creationId xmlns:a16="http://schemas.microsoft.com/office/drawing/2014/main" id="{C10B3AAA-0A1F-4005-BC0C-E816FE15CF48}"/>
              </a:ext>
            </a:extLst>
          </p:cNvPr>
          <p:cNvSpPr/>
          <p:nvPr/>
        </p:nvSpPr>
        <p:spPr>
          <a:xfrm>
            <a:off x="378514" y="2537432"/>
            <a:ext cx="158996" cy="287003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17E025F6-8163-4CC6-B7D4-19762D3BBAB1}"/>
              </a:ext>
            </a:extLst>
          </p:cNvPr>
          <p:cNvSpPr txBox="1"/>
          <p:nvPr/>
        </p:nvSpPr>
        <p:spPr>
          <a:xfrm>
            <a:off x="1352" y="4630351"/>
            <a:ext cx="5035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latin typeface="Marianne Light" panose="02000000000000000000" pitchFamily="50" charset="0"/>
              </a:rPr>
              <a:t>15</a:t>
            </a:r>
          </a:p>
          <a:p>
            <a:pPr algn="ctr"/>
            <a:r>
              <a:rPr lang="fr-FR" sz="1000" dirty="0">
                <a:latin typeface="Marianne Light" panose="02000000000000000000" pitchFamily="50" charset="0"/>
              </a:rPr>
              <a:t> jours</a:t>
            </a:r>
            <a:endParaRPr lang="fr-FR" sz="2400" dirty="0"/>
          </a:p>
        </p:txBody>
      </p:sp>
      <p:sp>
        <p:nvSpPr>
          <p:cNvPr id="49" name="Flèche : bas 48">
            <a:extLst>
              <a:ext uri="{FF2B5EF4-FFF2-40B4-BE49-F238E27FC236}">
                <a16:creationId xmlns:a16="http://schemas.microsoft.com/office/drawing/2014/main" id="{FEF89E6A-99DC-445D-B1EF-F7EF6E4C07D4}"/>
              </a:ext>
            </a:extLst>
          </p:cNvPr>
          <p:cNvSpPr/>
          <p:nvPr/>
        </p:nvSpPr>
        <p:spPr>
          <a:xfrm>
            <a:off x="4371152" y="5202386"/>
            <a:ext cx="230588" cy="1511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57091500-0194-436E-8146-1252A6C66D69}"/>
              </a:ext>
            </a:extLst>
          </p:cNvPr>
          <p:cNvSpPr txBox="1"/>
          <p:nvPr/>
        </p:nvSpPr>
        <p:spPr>
          <a:xfrm>
            <a:off x="36420" y="6435289"/>
            <a:ext cx="4754878" cy="246221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latin typeface="Marianne Light" panose="02000000000000000000" pitchFamily="50" charset="0"/>
              </a:rPr>
              <a:t>R</a:t>
            </a:r>
            <a:r>
              <a:rPr lang="fr-FR" sz="1000" dirty="0" smtClean="0">
                <a:latin typeface="Marianne Light" panose="02000000000000000000" pitchFamily="50" charset="0"/>
              </a:rPr>
              <a:t>éponse </a:t>
            </a:r>
            <a:r>
              <a:rPr lang="fr-FR" sz="1000" dirty="0">
                <a:latin typeface="Marianne Light" panose="02000000000000000000" pitchFamily="50" charset="0"/>
              </a:rPr>
              <a:t>éducative : </a:t>
            </a:r>
            <a:r>
              <a:rPr lang="fr-FR" sz="1000" dirty="0" smtClean="0">
                <a:latin typeface="Marianne Light" panose="02000000000000000000" pitchFamily="50" charset="0"/>
              </a:rPr>
              <a:t>punition</a:t>
            </a:r>
            <a:r>
              <a:rPr lang="fr-FR" sz="1000" dirty="0">
                <a:latin typeface="Marianne Light" panose="02000000000000000000" pitchFamily="50" charset="0"/>
              </a:rPr>
              <a:t>, sanction ou mesure de responsabilisation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894894E4-F119-4E52-A482-2C1D72FB9F56}"/>
              </a:ext>
            </a:extLst>
          </p:cNvPr>
          <p:cNvSpPr txBox="1"/>
          <p:nvPr/>
        </p:nvSpPr>
        <p:spPr>
          <a:xfrm>
            <a:off x="36420" y="6674079"/>
            <a:ext cx="4754878" cy="246221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latin typeface="Marianne Light" panose="02000000000000000000" pitchFamily="50" charset="0"/>
              </a:rPr>
              <a:t>R</a:t>
            </a:r>
            <a:r>
              <a:rPr lang="fr-FR" sz="1000" dirty="0" smtClean="0">
                <a:latin typeface="Marianne Light" panose="02000000000000000000" pitchFamily="50" charset="0"/>
              </a:rPr>
              <a:t>éponse </a:t>
            </a:r>
            <a:r>
              <a:rPr lang="fr-FR" sz="1000" dirty="0">
                <a:latin typeface="Marianne Light" panose="02000000000000000000" pitchFamily="50" charset="0"/>
              </a:rPr>
              <a:t>institutionnelle : la cible peut changer d’école.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B4A1A440-EF60-4D9E-B200-48FAACD6A327}"/>
              </a:ext>
            </a:extLst>
          </p:cNvPr>
          <p:cNvSpPr txBox="1"/>
          <p:nvPr/>
        </p:nvSpPr>
        <p:spPr>
          <a:xfrm>
            <a:off x="1851614" y="4825630"/>
            <a:ext cx="2362131" cy="246221"/>
          </a:xfrm>
          <a:prstGeom prst="rect">
            <a:avLst/>
          </a:prstGeom>
          <a:solidFill>
            <a:srgbClr val="C000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000" b="1" u="sng" dirty="0">
                <a:solidFill>
                  <a:schemeClr val="bg1"/>
                </a:solidFill>
                <a:latin typeface="Marianne Light" panose="02000000000000000000" pitchFamily="50" charset="0"/>
              </a:rPr>
              <a:t>Ni préoccupation ni suggestion</a:t>
            </a:r>
            <a:endParaRPr lang="fr-FR" sz="1000" dirty="0">
              <a:solidFill>
                <a:schemeClr val="bg1"/>
              </a:solidFill>
              <a:latin typeface="Marianne Light" panose="02000000000000000000" pitchFamily="50" charset="0"/>
            </a:endParaRP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1F579C7F-AA45-48A9-B7B5-9C891148F755}"/>
              </a:ext>
            </a:extLst>
          </p:cNvPr>
          <p:cNvSpPr txBox="1"/>
          <p:nvPr/>
        </p:nvSpPr>
        <p:spPr>
          <a:xfrm>
            <a:off x="1851614" y="5089875"/>
            <a:ext cx="2362131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latin typeface="Marianne Light" panose="02000000000000000000" pitchFamily="50" charset="0"/>
              </a:rPr>
              <a:t>Continuer les entretiens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1E4BE3EF-11EC-4D18-865A-8A38B6E6669F}"/>
              </a:ext>
            </a:extLst>
          </p:cNvPr>
          <p:cNvSpPr txBox="1"/>
          <p:nvPr/>
        </p:nvSpPr>
        <p:spPr>
          <a:xfrm>
            <a:off x="4750316" y="4825630"/>
            <a:ext cx="2076412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000" b="1" u="sng" dirty="0">
                <a:latin typeface="Marianne Light" panose="02000000000000000000" pitchFamily="50" charset="0"/>
              </a:rPr>
              <a:t>P</a:t>
            </a:r>
            <a:r>
              <a:rPr lang="fr-FR" sz="1000" b="1" u="sng" smtClean="0">
                <a:latin typeface="Marianne Light" panose="02000000000000000000" pitchFamily="50" charset="0"/>
              </a:rPr>
              <a:t>réoccupation </a:t>
            </a:r>
            <a:r>
              <a:rPr lang="fr-FR" sz="1000" b="1" u="sng" dirty="0">
                <a:latin typeface="Marianne Light" panose="02000000000000000000" pitchFamily="50" charset="0"/>
              </a:rPr>
              <a:t>ou suggestion</a:t>
            </a:r>
            <a:endParaRPr lang="fr-FR" sz="1000" dirty="0">
              <a:latin typeface="Marianne Light" panose="02000000000000000000" pitchFamily="50" charset="0"/>
            </a:endParaRP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FAAF5764-1EAF-40AA-AFEB-D811424E2D72}"/>
              </a:ext>
            </a:extLst>
          </p:cNvPr>
          <p:cNvSpPr txBox="1"/>
          <p:nvPr/>
        </p:nvSpPr>
        <p:spPr>
          <a:xfrm>
            <a:off x="4750315" y="5089874"/>
            <a:ext cx="2674061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latin typeface="Marianne Light" panose="02000000000000000000" pitchFamily="50" charset="0"/>
              </a:rPr>
              <a:t>Entretiens pour s’assurer de leur actions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27960C60-6124-44C5-9126-16C71750441A}"/>
              </a:ext>
            </a:extLst>
          </p:cNvPr>
          <p:cNvSpPr txBox="1"/>
          <p:nvPr/>
        </p:nvSpPr>
        <p:spPr>
          <a:xfrm>
            <a:off x="1470624" y="6966469"/>
            <a:ext cx="6996148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latin typeface="Marianne Light" panose="02000000000000000000" pitchFamily="50" charset="0"/>
              </a:rPr>
              <a:t>Régulation et retour d’expérience entre membres de l’équipe </a:t>
            </a:r>
            <a:r>
              <a:rPr lang="fr-FR" sz="1000" smtClean="0">
                <a:latin typeface="Marianne Light" panose="02000000000000000000" pitchFamily="50" charset="0"/>
              </a:rPr>
              <a:t>pHARe </a:t>
            </a:r>
            <a:r>
              <a:rPr lang="fr-FR" sz="1000" dirty="0">
                <a:latin typeface="Marianne Light" panose="02000000000000000000" pitchFamily="50" charset="0"/>
              </a:rPr>
              <a:t>en lien avec l’IEN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83CA1C3-7575-43C7-8730-D31317BAF493}"/>
              </a:ext>
            </a:extLst>
          </p:cNvPr>
          <p:cNvSpPr/>
          <p:nvPr/>
        </p:nvSpPr>
        <p:spPr>
          <a:xfrm>
            <a:off x="295896" y="11170"/>
            <a:ext cx="9584002" cy="23404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latin typeface="Marianne" panose="02000000000000000000" pitchFamily="50" charset="0"/>
              </a:rPr>
              <a:t>Révélation ou suspicion d’une situation</a:t>
            </a:r>
          </a:p>
        </p:txBody>
      </p:sp>
      <p:sp>
        <p:nvSpPr>
          <p:cNvPr id="63" name="Rectangle : coins arrondis 62">
            <a:extLst>
              <a:ext uri="{FF2B5EF4-FFF2-40B4-BE49-F238E27FC236}">
                <a16:creationId xmlns:a16="http://schemas.microsoft.com/office/drawing/2014/main" id="{1598F39A-7F21-48BF-9A29-E8E68427DAE3}"/>
              </a:ext>
            </a:extLst>
          </p:cNvPr>
          <p:cNvSpPr/>
          <p:nvPr/>
        </p:nvSpPr>
        <p:spPr>
          <a:xfrm>
            <a:off x="36420" y="601003"/>
            <a:ext cx="2644960" cy="36870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  <a:latin typeface="Marianne Light" panose="02000000000000000000" pitchFamily="50" charset="0"/>
              </a:rPr>
              <a:t>Contact téléphonique d’ 1 membre</a:t>
            </a:r>
          </a:p>
        </p:txBody>
      </p:sp>
      <p:sp>
        <p:nvSpPr>
          <p:cNvPr id="66" name="Rectangle : coins arrondis 65">
            <a:extLst>
              <a:ext uri="{FF2B5EF4-FFF2-40B4-BE49-F238E27FC236}">
                <a16:creationId xmlns:a16="http://schemas.microsoft.com/office/drawing/2014/main" id="{D72F7256-FB10-49D9-8376-78A3F4FD0523}"/>
              </a:ext>
            </a:extLst>
          </p:cNvPr>
          <p:cNvSpPr/>
          <p:nvPr/>
        </p:nvSpPr>
        <p:spPr>
          <a:xfrm>
            <a:off x="63313" y="1065894"/>
            <a:ext cx="3469598" cy="52167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Marianne Light" panose="02000000000000000000" pitchFamily="50" charset="0"/>
              </a:rPr>
              <a:t>Simple information de l’équipe </a:t>
            </a:r>
            <a:r>
              <a:rPr lang="fr-FR" sz="1200" dirty="0" err="1" smtClean="0">
                <a:solidFill>
                  <a:schemeClr val="tx1"/>
                </a:solidFill>
                <a:latin typeface="Marianne Light" panose="02000000000000000000" pitchFamily="50" charset="0"/>
              </a:rPr>
              <a:t>pHARe</a:t>
            </a:r>
            <a:endParaRPr lang="fr-FR" sz="1200" dirty="0">
              <a:solidFill>
                <a:schemeClr val="tx1"/>
              </a:solidFill>
              <a:latin typeface="Marianne Light" panose="02000000000000000000" pitchFamily="50" charset="0"/>
            </a:endParaRP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Marianne Light" panose="02000000000000000000" pitchFamily="50" charset="0"/>
                <a:sym typeface="Wingdings" panose="05000000000000000000" pitchFamily="2" charset="2"/>
              </a:rPr>
              <a:t> </a:t>
            </a:r>
            <a:r>
              <a:rPr lang="fr-FR" sz="1200" dirty="0">
                <a:solidFill>
                  <a:schemeClr val="tx1"/>
                </a:solidFill>
                <a:latin typeface="Marianne Light" panose="02000000000000000000" pitchFamily="50" charset="0"/>
              </a:rPr>
              <a:t> gestion  par l’équipe d’école</a:t>
            </a:r>
            <a:endParaRPr lang="fr-FR" sz="1200" b="1" i="1" dirty="0">
              <a:solidFill>
                <a:schemeClr val="tx1"/>
              </a:solidFill>
              <a:latin typeface="Marianne Light" panose="02000000000000000000" pitchFamily="50" charset="0"/>
            </a:endParaRPr>
          </a:p>
        </p:txBody>
      </p:sp>
      <p:grpSp>
        <p:nvGrpSpPr>
          <p:cNvPr id="78" name="Groupe 77">
            <a:extLst>
              <a:ext uri="{FF2B5EF4-FFF2-40B4-BE49-F238E27FC236}">
                <a16:creationId xmlns:a16="http://schemas.microsoft.com/office/drawing/2014/main" id="{104DE792-DAC7-47CE-B6B0-61B97239E509}"/>
              </a:ext>
            </a:extLst>
          </p:cNvPr>
          <p:cNvGrpSpPr/>
          <p:nvPr/>
        </p:nvGrpSpPr>
        <p:grpSpPr>
          <a:xfrm>
            <a:off x="4296359" y="4763698"/>
            <a:ext cx="354768" cy="309791"/>
            <a:chOff x="5539248" y="4180517"/>
            <a:chExt cx="354768" cy="309791"/>
          </a:xfrm>
        </p:grpSpPr>
        <p:sp>
          <p:nvSpPr>
            <p:cNvPr id="76" name="Flèche : angle droit 75">
              <a:extLst>
                <a:ext uri="{FF2B5EF4-FFF2-40B4-BE49-F238E27FC236}">
                  <a16:creationId xmlns:a16="http://schemas.microsoft.com/office/drawing/2014/main" id="{683698A0-B03A-44BB-B41E-B9896F16FA4C}"/>
                </a:ext>
              </a:extLst>
            </p:cNvPr>
            <p:cNvSpPr/>
            <p:nvPr/>
          </p:nvSpPr>
          <p:spPr>
            <a:xfrm rot="5400000">
              <a:off x="5640075" y="4236367"/>
              <a:ext cx="309791" cy="198091"/>
            </a:xfrm>
            <a:prstGeom prst="bent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7" name="Flèche : angle droit 76">
              <a:extLst>
                <a:ext uri="{FF2B5EF4-FFF2-40B4-BE49-F238E27FC236}">
                  <a16:creationId xmlns:a16="http://schemas.microsoft.com/office/drawing/2014/main" id="{85EAF046-F7A0-4709-9B35-ECD00A1CA371}"/>
                </a:ext>
              </a:extLst>
            </p:cNvPr>
            <p:cNvSpPr/>
            <p:nvPr/>
          </p:nvSpPr>
          <p:spPr>
            <a:xfrm rot="5400000" flipV="1">
              <a:off x="5483398" y="4236367"/>
              <a:ext cx="309791" cy="198092"/>
            </a:xfrm>
            <a:prstGeom prst="bent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9" name="Flèche : bas 78">
            <a:extLst>
              <a:ext uri="{FF2B5EF4-FFF2-40B4-BE49-F238E27FC236}">
                <a16:creationId xmlns:a16="http://schemas.microsoft.com/office/drawing/2014/main" id="{20C73933-BD9F-4BEA-987A-ED72C77574A1}"/>
              </a:ext>
            </a:extLst>
          </p:cNvPr>
          <p:cNvSpPr/>
          <p:nvPr/>
        </p:nvSpPr>
        <p:spPr>
          <a:xfrm>
            <a:off x="1718205" y="3026481"/>
            <a:ext cx="75063" cy="1231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Flèche : bas 79">
            <a:extLst>
              <a:ext uri="{FF2B5EF4-FFF2-40B4-BE49-F238E27FC236}">
                <a16:creationId xmlns:a16="http://schemas.microsoft.com/office/drawing/2014/main" id="{92953337-9622-41F0-86B9-E3AF0B6B9AF4}"/>
              </a:ext>
            </a:extLst>
          </p:cNvPr>
          <p:cNvSpPr/>
          <p:nvPr/>
        </p:nvSpPr>
        <p:spPr>
          <a:xfrm>
            <a:off x="4432744" y="3022037"/>
            <a:ext cx="75063" cy="1231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Flèche : bas 80">
            <a:extLst>
              <a:ext uri="{FF2B5EF4-FFF2-40B4-BE49-F238E27FC236}">
                <a16:creationId xmlns:a16="http://schemas.microsoft.com/office/drawing/2014/main" id="{0AF6C977-D3BD-481C-9A80-DA629812AFF6}"/>
              </a:ext>
            </a:extLst>
          </p:cNvPr>
          <p:cNvSpPr/>
          <p:nvPr/>
        </p:nvSpPr>
        <p:spPr>
          <a:xfrm>
            <a:off x="5013945" y="236943"/>
            <a:ext cx="75063" cy="1231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88" name="Groupe 87">
            <a:extLst>
              <a:ext uri="{FF2B5EF4-FFF2-40B4-BE49-F238E27FC236}">
                <a16:creationId xmlns:a16="http://schemas.microsoft.com/office/drawing/2014/main" id="{8CCABCE7-0964-41FE-B2A2-C832CC9CD517}"/>
              </a:ext>
            </a:extLst>
          </p:cNvPr>
          <p:cNvGrpSpPr/>
          <p:nvPr/>
        </p:nvGrpSpPr>
        <p:grpSpPr>
          <a:xfrm>
            <a:off x="3001393" y="469537"/>
            <a:ext cx="1116221" cy="517337"/>
            <a:chOff x="2742082" y="698799"/>
            <a:chExt cx="1116221" cy="576224"/>
          </a:xfrm>
        </p:grpSpPr>
        <p:grpSp>
          <p:nvGrpSpPr>
            <p:cNvPr id="85" name="Groupe 84">
              <a:extLst>
                <a:ext uri="{FF2B5EF4-FFF2-40B4-BE49-F238E27FC236}">
                  <a16:creationId xmlns:a16="http://schemas.microsoft.com/office/drawing/2014/main" id="{8C0C9E96-2DA2-45CC-8D6C-2D292F8843DB}"/>
                </a:ext>
              </a:extLst>
            </p:cNvPr>
            <p:cNvGrpSpPr/>
            <p:nvPr/>
          </p:nvGrpSpPr>
          <p:grpSpPr>
            <a:xfrm>
              <a:off x="2742082" y="698799"/>
              <a:ext cx="1116221" cy="576224"/>
              <a:chOff x="5539248" y="4180517"/>
              <a:chExt cx="354768" cy="309791"/>
            </a:xfrm>
          </p:grpSpPr>
          <p:sp>
            <p:nvSpPr>
              <p:cNvPr id="86" name="Flèche : angle droit 85">
                <a:extLst>
                  <a:ext uri="{FF2B5EF4-FFF2-40B4-BE49-F238E27FC236}">
                    <a16:creationId xmlns:a16="http://schemas.microsoft.com/office/drawing/2014/main" id="{AE7EF585-3957-4656-ADB5-71E74D5C6336}"/>
                  </a:ext>
                </a:extLst>
              </p:cNvPr>
              <p:cNvSpPr/>
              <p:nvPr/>
            </p:nvSpPr>
            <p:spPr>
              <a:xfrm rot="5400000">
                <a:off x="5640075" y="4236367"/>
                <a:ext cx="309791" cy="198091"/>
              </a:xfrm>
              <a:prstGeom prst="bentUp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7" name="Flèche : angle droit 86">
                <a:extLst>
                  <a:ext uri="{FF2B5EF4-FFF2-40B4-BE49-F238E27FC236}">
                    <a16:creationId xmlns:a16="http://schemas.microsoft.com/office/drawing/2014/main" id="{B161B8D0-F678-449C-90E3-653891766BE2}"/>
                  </a:ext>
                </a:extLst>
              </p:cNvPr>
              <p:cNvSpPr/>
              <p:nvPr/>
            </p:nvSpPr>
            <p:spPr>
              <a:xfrm rot="5400000" flipV="1">
                <a:off x="5483398" y="4236367"/>
                <a:ext cx="309791" cy="198092"/>
              </a:xfrm>
              <a:prstGeom prst="bentUp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2F2132E4-84F1-4F4C-8BD8-52DD60C3ABE1}"/>
                </a:ext>
              </a:extLst>
            </p:cNvPr>
            <p:cNvSpPr txBox="1"/>
            <p:nvPr/>
          </p:nvSpPr>
          <p:spPr>
            <a:xfrm>
              <a:off x="3183423" y="889682"/>
              <a:ext cx="221662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fr-FR" sz="1600" dirty="0">
                  <a:solidFill>
                    <a:schemeClr val="bg1"/>
                  </a:solidFill>
                  <a:latin typeface="Marianne Light" panose="02000000000000000000" pitchFamily="50" charset="0"/>
                </a:rPr>
                <a:t>+</a:t>
              </a:r>
            </a:p>
          </p:txBody>
        </p:sp>
      </p:grpSp>
      <p:sp>
        <p:nvSpPr>
          <p:cNvPr id="62" name="Rectangle : coins arrondis 61">
            <a:extLst>
              <a:ext uri="{FF2B5EF4-FFF2-40B4-BE49-F238E27FC236}">
                <a16:creationId xmlns:a16="http://schemas.microsoft.com/office/drawing/2014/main" id="{D21C8D7A-44F0-4AB3-B0E8-9F8D75C6B22D}"/>
              </a:ext>
            </a:extLst>
          </p:cNvPr>
          <p:cNvSpPr/>
          <p:nvPr/>
        </p:nvSpPr>
        <p:spPr>
          <a:xfrm>
            <a:off x="267321" y="362040"/>
            <a:ext cx="9584002" cy="217637"/>
          </a:xfrm>
          <a:prstGeom prst="roundRect">
            <a:avLst/>
          </a:prstGeom>
          <a:solidFill>
            <a:srgbClr val="CC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Marianne Light" panose="02000000000000000000" pitchFamily="50" charset="0"/>
              </a:rPr>
              <a:t>Alerte de l’équipe ressource </a:t>
            </a:r>
            <a:r>
              <a:rPr lang="fr-FR" sz="1400" dirty="0" err="1" smtClean="0">
                <a:latin typeface="Marianne Light" panose="02000000000000000000" pitchFamily="50" charset="0"/>
              </a:rPr>
              <a:t>pHARe</a:t>
            </a:r>
            <a:r>
              <a:rPr lang="fr-FR" sz="1400" dirty="0" smtClean="0">
                <a:latin typeface="Marianne Light" panose="02000000000000000000" pitchFamily="50" charset="0"/>
              </a:rPr>
              <a:t> </a:t>
            </a:r>
            <a:r>
              <a:rPr lang="fr-FR" sz="1400" dirty="0">
                <a:latin typeface="Marianne Light" panose="02000000000000000000" pitchFamily="50" charset="0"/>
              </a:rPr>
              <a:t>par la directrice/ le directeur </a:t>
            </a:r>
            <a:endParaRPr lang="fr-FR" sz="1400" dirty="0"/>
          </a:p>
        </p:txBody>
      </p:sp>
      <p:grpSp>
        <p:nvGrpSpPr>
          <p:cNvPr id="95" name="Groupe 94">
            <a:extLst>
              <a:ext uri="{FF2B5EF4-FFF2-40B4-BE49-F238E27FC236}">
                <a16:creationId xmlns:a16="http://schemas.microsoft.com/office/drawing/2014/main" id="{B61DE787-1BD7-465A-942F-3B0B7C22FE52}"/>
              </a:ext>
            </a:extLst>
          </p:cNvPr>
          <p:cNvGrpSpPr/>
          <p:nvPr/>
        </p:nvGrpSpPr>
        <p:grpSpPr>
          <a:xfrm>
            <a:off x="3993438" y="803105"/>
            <a:ext cx="1749080" cy="625595"/>
            <a:chOff x="5539248" y="4180517"/>
            <a:chExt cx="354768" cy="309791"/>
          </a:xfrm>
        </p:grpSpPr>
        <p:sp>
          <p:nvSpPr>
            <p:cNvPr id="97" name="Flèche : angle droit 96">
              <a:extLst>
                <a:ext uri="{FF2B5EF4-FFF2-40B4-BE49-F238E27FC236}">
                  <a16:creationId xmlns:a16="http://schemas.microsoft.com/office/drawing/2014/main" id="{618E7CB2-14DA-434C-B3B5-B913213ED684}"/>
                </a:ext>
              </a:extLst>
            </p:cNvPr>
            <p:cNvSpPr/>
            <p:nvPr/>
          </p:nvSpPr>
          <p:spPr>
            <a:xfrm rot="5400000">
              <a:off x="5640075" y="4236367"/>
              <a:ext cx="309791" cy="198091"/>
            </a:xfrm>
            <a:prstGeom prst="bentUp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Flèche : angle droit 97">
              <a:extLst>
                <a:ext uri="{FF2B5EF4-FFF2-40B4-BE49-F238E27FC236}">
                  <a16:creationId xmlns:a16="http://schemas.microsoft.com/office/drawing/2014/main" id="{3CC884A0-4E22-4373-AA87-CDED945E79F1}"/>
                </a:ext>
              </a:extLst>
            </p:cNvPr>
            <p:cNvSpPr/>
            <p:nvPr/>
          </p:nvSpPr>
          <p:spPr>
            <a:xfrm rot="5400000" flipV="1">
              <a:off x="5483398" y="4236367"/>
              <a:ext cx="309791" cy="198092"/>
            </a:xfrm>
            <a:prstGeom prst="bentUp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4" name="Flèche : bas 103">
            <a:extLst>
              <a:ext uri="{FF2B5EF4-FFF2-40B4-BE49-F238E27FC236}">
                <a16:creationId xmlns:a16="http://schemas.microsoft.com/office/drawing/2014/main" id="{DA027D6D-EC60-4914-AB62-E0D95E2375BC}"/>
              </a:ext>
            </a:extLst>
          </p:cNvPr>
          <p:cNvSpPr/>
          <p:nvPr/>
        </p:nvSpPr>
        <p:spPr>
          <a:xfrm>
            <a:off x="5977924" y="1921952"/>
            <a:ext cx="376563" cy="6116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5" name="Flèche : angle droit 104">
            <a:extLst>
              <a:ext uri="{FF2B5EF4-FFF2-40B4-BE49-F238E27FC236}">
                <a16:creationId xmlns:a16="http://schemas.microsoft.com/office/drawing/2014/main" id="{860D6A2C-F029-40EB-9A5F-F4376E77D34A}"/>
              </a:ext>
            </a:extLst>
          </p:cNvPr>
          <p:cNvSpPr/>
          <p:nvPr/>
        </p:nvSpPr>
        <p:spPr>
          <a:xfrm rot="5400000" flipV="1">
            <a:off x="4570714" y="521746"/>
            <a:ext cx="795968" cy="2578461"/>
          </a:xfrm>
          <a:prstGeom prst="bent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Rectangle : coins arrondis 66">
            <a:extLst>
              <a:ext uri="{FF2B5EF4-FFF2-40B4-BE49-F238E27FC236}">
                <a16:creationId xmlns:a16="http://schemas.microsoft.com/office/drawing/2014/main" id="{9B424C9A-EE00-402D-9D15-1B369E14E4CD}"/>
              </a:ext>
            </a:extLst>
          </p:cNvPr>
          <p:cNvSpPr/>
          <p:nvPr/>
        </p:nvSpPr>
        <p:spPr>
          <a:xfrm>
            <a:off x="5856494" y="1065894"/>
            <a:ext cx="4023404" cy="32827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Marianne Light" panose="02000000000000000000" pitchFamily="50" charset="0"/>
              </a:rPr>
              <a:t>Réunion de l’équipe </a:t>
            </a:r>
            <a:r>
              <a:rPr lang="fr-FR" sz="1200" dirty="0" err="1" smtClean="0">
                <a:solidFill>
                  <a:schemeClr val="bg1"/>
                </a:solidFill>
                <a:latin typeface="Marianne Light" panose="02000000000000000000" pitchFamily="50" charset="0"/>
              </a:rPr>
              <a:t>pHARe</a:t>
            </a:r>
            <a:r>
              <a:rPr lang="fr-FR" sz="1200" dirty="0" smtClean="0">
                <a:solidFill>
                  <a:schemeClr val="bg1"/>
                </a:solidFill>
                <a:latin typeface="Marianne Light" panose="02000000000000000000" pitchFamily="50" charset="0"/>
              </a:rPr>
              <a:t> </a:t>
            </a:r>
            <a:r>
              <a:rPr lang="fr-FR" sz="1200" dirty="0">
                <a:solidFill>
                  <a:schemeClr val="bg1"/>
                </a:solidFill>
                <a:latin typeface="Marianne Light" panose="02000000000000000000" pitchFamily="50" charset="0"/>
              </a:rPr>
              <a:t>+ prise de décision</a:t>
            </a:r>
            <a:endParaRPr lang="fr-FR" sz="1200" b="1" i="1" dirty="0">
              <a:solidFill>
                <a:schemeClr val="bg1"/>
              </a:solidFill>
              <a:latin typeface="Marianne Light" panose="02000000000000000000" pitchFamily="50" charset="0"/>
            </a:endParaRPr>
          </a:p>
        </p:txBody>
      </p:sp>
      <p:sp>
        <p:nvSpPr>
          <p:cNvPr id="106" name="Flèche : bas 105">
            <a:extLst>
              <a:ext uri="{FF2B5EF4-FFF2-40B4-BE49-F238E27FC236}">
                <a16:creationId xmlns:a16="http://schemas.microsoft.com/office/drawing/2014/main" id="{7080B0F7-14FE-44E0-8D4C-F51931D0E5C0}"/>
              </a:ext>
            </a:extLst>
          </p:cNvPr>
          <p:cNvSpPr/>
          <p:nvPr/>
        </p:nvSpPr>
        <p:spPr>
          <a:xfrm>
            <a:off x="6837457" y="3020150"/>
            <a:ext cx="75063" cy="1231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7" name="Flèche : bas 106">
            <a:extLst>
              <a:ext uri="{FF2B5EF4-FFF2-40B4-BE49-F238E27FC236}">
                <a16:creationId xmlns:a16="http://schemas.microsoft.com/office/drawing/2014/main" id="{5F008FFF-73B5-4E4B-B075-2D5981CFC38A}"/>
              </a:ext>
            </a:extLst>
          </p:cNvPr>
          <p:cNvSpPr/>
          <p:nvPr/>
        </p:nvSpPr>
        <p:spPr>
          <a:xfrm>
            <a:off x="8879373" y="3015706"/>
            <a:ext cx="75063" cy="1231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Rectangle : coins arrondis 64">
            <a:extLst>
              <a:ext uri="{FF2B5EF4-FFF2-40B4-BE49-F238E27FC236}">
                <a16:creationId xmlns:a16="http://schemas.microsoft.com/office/drawing/2014/main" id="{B285B5F5-7B9D-49A8-AC4B-59523EEEFC48}"/>
              </a:ext>
            </a:extLst>
          </p:cNvPr>
          <p:cNvSpPr/>
          <p:nvPr/>
        </p:nvSpPr>
        <p:spPr>
          <a:xfrm>
            <a:off x="4413702" y="621220"/>
            <a:ext cx="5466196" cy="32827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Marianne Light" panose="02000000000000000000" pitchFamily="50" charset="0"/>
              </a:rPr>
              <a:t>Fiche saisine </a:t>
            </a:r>
            <a:r>
              <a:rPr lang="fr-FR" sz="1200" dirty="0" err="1" smtClean="0">
                <a:solidFill>
                  <a:schemeClr val="tx1"/>
                </a:solidFill>
                <a:latin typeface="Marianne Light" panose="02000000000000000000" pitchFamily="50" charset="0"/>
              </a:rPr>
              <a:t>pHARe</a:t>
            </a:r>
            <a:endParaRPr lang="fr-FR" sz="1200" dirty="0">
              <a:solidFill>
                <a:schemeClr val="tx1"/>
              </a:solidFill>
              <a:latin typeface="Marianne Light" panose="02000000000000000000" pitchFamily="50" charset="0"/>
            </a:endParaRPr>
          </a:p>
        </p:txBody>
      </p:sp>
      <p:grpSp>
        <p:nvGrpSpPr>
          <p:cNvPr id="109" name="Groupe 108">
            <a:extLst>
              <a:ext uri="{FF2B5EF4-FFF2-40B4-BE49-F238E27FC236}">
                <a16:creationId xmlns:a16="http://schemas.microsoft.com/office/drawing/2014/main" id="{5ED2B38D-C8FF-474F-B756-A28FFE9911B7}"/>
              </a:ext>
            </a:extLst>
          </p:cNvPr>
          <p:cNvGrpSpPr/>
          <p:nvPr/>
        </p:nvGrpSpPr>
        <p:grpSpPr>
          <a:xfrm>
            <a:off x="4846439" y="5660858"/>
            <a:ext cx="383343" cy="309791"/>
            <a:chOff x="5539248" y="4180517"/>
            <a:chExt cx="383343" cy="309791"/>
          </a:xfrm>
        </p:grpSpPr>
        <p:sp>
          <p:nvSpPr>
            <p:cNvPr id="110" name="Flèche : angle droit 109">
              <a:extLst>
                <a:ext uri="{FF2B5EF4-FFF2-40B4-BE49-F238E27FC236}">
                  <a16:creationId xmlns:a16="http://schemas.microsoft.com/office/drawing/2014/main" id="{4703E27C-4358-4D34-A9E5-E836CB517F21}"/>
                </a:ext>
              </a:extLst>
            </p:cNvPr>
            <p:cNvSpPr/>
            <p:nvPr/>
          </p:nvSpPr>
          <p:spPr>
            <a:xfrm rot="5400000">
              <a:off x="5668650" y="4236367"/>
              <a:ext cx="309791" cy="198091"/>
            </a:xfrm>
            <a:prstGeom prst="bentUp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Flèche : angle droit 110">
              <a:extLst>
                <a:ext uri="{FF2B5EF4-FFF2-40B4-BE49-F238E27FC236}">
                  <a16:creationId xmlns:a16="http://schemas.microsoft.com/office/drawing/2014/main" id="{EDEB0BC8-ED4C-4AF3-B5DF-752198B231A1}"/>
                </a:ext>
              </a:extLst>
            </p:cNvPr>
            <p:cNvSpPr/>
            <p:nvPr/>
          </p:nvSpPr>
          <p:spPr>
            <a:xfrm rot="5400000" flipV="1">
              <a:off x="5483398" y="4236367"/>
              <a:ext cx="309791" cy="198092"/>
            </a:xfrm>
            <a:prstGeom prst="bent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891890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Tableau 27">
            <a:extLst>
              <a:ext uri="{FF2B5EF4-FFF2-40B4-BE49-F238E27FC236}">
                <a16:creationId xmlns:a16="http://schemas.microsoft.com/office/drawing/2014/main" id="{BBC14342-AB3D-4BEB-8AE4-7524C4FFC7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366310"/>
              </p:ext>
            </p:extLst>
          </p:nvPr>
        </p:nvGraphicFramePr>
        <p:xfrm>
          <a:off x="73215" y="1684215"/>
          <a:ext cx="3551441" cy="756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1441">
                  <a:extLst>
                    <a:ext uri="{9D8B030D-6E8A-4147-A177-3AD203B41FA5}">
                      <a16:colId xmlns:a16="http://schemas.microsoft.com/office/drawing/2014/main" val="1200290364"/>
                    </a:ext>
                  </a:extLst>
                </a:gridCol>
              </a:tblGrid>
              <a:tr h="231994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latin typeface="Marianne Light" panose="02000000000000000000" pitchFamily="50" charset="0"/>
                        </a:rPr>
                        <a:t>La situation ne relève pas de la MPP</a:t>
                      </a:r>
                      <a:endParaRPr lang="fr-FR" sz="1200" b="1" i="1" dirty="0">
                        <a:solidFill>
                          <a:schemeClr val="tx1"/>
                        </a:solidFill>
                        <a:latin typeface="Marianne Light" panose="02000000000000000000" pitchFamily="50" charset="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120927"/>
                  </a:ext>
                </a:extLst>
              </a:tr>
              <a:tr h="51038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Marianne Light" panose="02000000000000000000" pitchFamily="50" charset="0"/>
                        </a:rPr>
                        <a:t>Intervention psychologue, Information Préoccupante, Equipe Educative, ESS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706793"/>
                  </a:ext>
                </a:extLst>
              </a:tr>
            </a:tbl>
          </a:graphicData>
        </a:graphic>
      </p:graphicFrame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86323460-C7A5-4225-8AA6-29349A3628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142041"/>
              </p:ext>
            </p:extLst>
          </p:nvPr>
        </p:nvGraphicFramePr>
        <p:xfrm>
          <a:off x="504851" y="2549134"/>
          <a:ext cx="9512457" cy="521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12457">
                  <a:extLst>
                    <a:ext uri="{9D8B030D-6E8A-4147-A177-3AD203B41FA5}">
                      <a16:colId xmlns:a16="http://schemas.microsoft.com/office/drawing/2014/main" val="1200290364"/>
                    </a:ext>
                  </a:extLst>
                </a:gridCol>
              </a:tblGrid>
              <a:tr h="25051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latin typeface="Marianne Light" panose="02000000000000000000" pitchFamily="50" charset="0"/>
                        </a:rPr>
                        <a:t>La situation relève de la MPP</a:t>
                      </a:r>
                      <a:endParaRPr lang="fr-FR" sz="1200" b="1" i="1" dirty="0">
                        <a:solidFill>
                          <a:schemeClr val="tx1"/>
                        </a:solidFill>
                        <a:latin typeface="Marianne Light" panose="02000000000000000000" pitchFamily="50" charset="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0120927"/>
                  </a:ext>
                </a:extLst>
              </a:tr>
              <a:tr h="27115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Marianne Light" panose="02000000000000000000" pitchFamily="50" charset="0"/>
                        </a:rPr>
                        <a:t>Intervention d’un ou plusieurs membres de l’équipe ressource </a:t>
                      </a:r>
                      <a:r>
                        <a:rPr lang="fr-FR" sz="1200" dirty="0" err="1" smtClean="0">
                          <a:latin typeface="Marianne Light" panose="02000000000000000000" pitchFamily="50" charset="0"/>
                        </a:rPr>
                        <a:t>pHARe</a:t>
                      </a:r>
                      <a:endParaRPr lang="fr-FR" sz="1200" dirty="0">
                        <a:latin typeface="Marianne Light" panose="02000000000000000000" pitchFamily="50" charset="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706793"/>
                  </a:ext>
                </a:extLst>
              </a:tr>
            </a:tbl>
          </a:graphicData>
        </a:graphic>
      </p:graphicFrame>
      <p:sp>
        <p:nvSpPr>
          <p:cNvPr id="30" name="ZoneTexte 29">
            <a:extLst>
              <a:ext uri="{FF2B5EF4-FFF2-40B4-BE49-F238E27FC236}">
                <a16:creationId xmlns:a16="http://schemas.microsoft.com/office/drawing/2014/main" id="{746066C7-0247-4260-9140-6CDC2EF4AB42}"/>
              </a:ext>
            </a:extLst>
          </p:cNvPr>
          <p:cNvSpPr txBox="1"/>
          <p:nvPr/>
        </p:nvSpPr>
        <p:spPr>
          <a:xfrm>
            <a:off x="574671" y="3133983"/>
            <a:ext cx="2362131" cy="161582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100" b="1" u="sng" dirty="0">
                <a:latin typeface="Marianne Light" panose="02000000000000000000" pitchFamily="50" charset="0"/>
              </a:rPr>
              <a:t>Entretien initial avec la cible 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Créer un lien qui sécurise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Montrer qu’on est un allié.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Faire émerger les inquiétudes, les demandes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Expliquer que la démarche évite les représailles.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échanges toujours menés par le même adulte.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282872B1-0E28-4CEF-BAB1-BA2958C593C8}"/>
              </a:ext>
            </a:extLst>
          </p:cNvPr>
          <p:cNvSpPr txBox="1"/>
          <p:nvPr/>
        </p:nvSpPr>
        <p:spPr>
          <a:xfrm>
            <a:off x="3025238" y="3149114"/>
            <a:ext cx="2890074" cy="161582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100" b="1" u="sng" dirty="0">
                <a:latin typeface="Marianne Light" panose="02000000000000000000" pitchFamily="50" charset="0"/>
              </a:rPr>
              <a:t>Entretien initial avec l’(les) intimidateur(s) 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1 échange de 3 minutes par intimidateur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Faire partager notre préoccupation pour la cible (recherche la préoccupation envers la cible)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Faire émerger des suggestions pour que la victime aille mieux.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5C33EB70-4A28-4C97-91B8-B47EA771D4E6}"/>
              </a:ext>
            </a:extLst>
          </p:cNvPr>
          <p:cNvSpPr txBox="1"/>
          <p:nvPr/>
        </p:nvSpPr>
        <p:spPr>
          <a:xfrm>
            <a:off x="7834664" y="3126421"/>
            <a:ext cx="2164481" cy="161582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100" b="1" u="sng" dirty="0">
                <a:latin typeface="Marianne Light" panose="02000000000000000000" pitchFamily="50" charset="0"/>
              </a:rPr>
              <a:t>Soutien de l’équipe 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Aider à la préparation des entretiens (cible, intimidateur, famille)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Outiller avec des grilles d’entretiens et des éléments de langage.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Aider à l’analyse et au bilan de l’action menée.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4D6F5801-E02B-48D4-891C-B9229C734B62}"/>
              </a:ext>
            </a:extLst>
          </p:cNvPr>
          <p:cNvSpPr txBox="1"/>
          <p:nvPr/>
        </p:nvSpPr>
        <p:spPr>
          <a:xfrm>
            <a:off x="2164735" y="5394740"/>
            <a:ext cx="4646695" cy="2616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100" dirty="0">
                <a:solidFill>
                  <a:schemeClr val="dk1"/>
                </a:solidFill>
                <a:latin typeface="Marianne Light" panose="02000000000000000000" pitchFamily="50" charset="0"/>
              </a:rPr>
              <a:t>Entretien de bilan avec la cible et les intimidateurs : 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AF1FD817-8D9B-4C85-846D-48348738536F}"/>
              </a:ext>
            </a:extLst>
          </p:cNvPr>
          <p:cNvSpPr txBox="1"/>
          <p:nvPr/>
        </p:nvSpPr>
        <p:spPr>
          <a:xfrm>
            <a:off x="38762" y="5712700"/>
            <a:ext cx="4754878" cy="707886"/>
          </a:xfrm>
          <a:prstGeom prst="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latin typeface="Marianne Light" panose="02000000000000000000" pitchFamily="50" charset="0"/>
              </a:rPr>
              <a:t>La situation n’a pas évolué positivement</a:t>
            </a:r>
          </a:p>
          <a:p>
            <a:pPr marL="171450" indent="-171450" algn="just">
              <a:buFont typeface="Symbol" panose="05050102010706020507" pitchFamily="18" charset="2"/>
              <a:buChar char="Þ"/>
            </a:pPr>
            <a:r>
              <a:rPr lang="fr-FR" sz="1000" dirty="0">
                <a:latin typeface="Marianne Light" panose="02000000000000000000" pitchFamily="50" charset="0"/>
              </a:rPr>
              <a:t>Prévenir l’IEN pour </a:t>
            </a:r>
            <a:r>
              <a:rPr lang="fr-FR" sz="1000" dirty="0" smtClean="0">
                <a:latin typeface="Marianne Light" panose="02000000000000000000" pitchFamily="50" charset="0"/>
              </a:rPr>
              <a:t>suites </a:t>
            </a:r>
            <a:r>
              <a:rPr lang="fr-FR" sz="1000" dirty="0">
                <a:latin typeface="Marianne Light" panose="02000000000000000000" pitchFamily="50" charset="0"/>
              </a:rPr>
              <a:t>à donner</a:t>
            </a:r>
          </a:p>
          <a:p>
            <a:pPr marL="171450" indent="-171450" algn="just">
              <a:buFont typeface="Symbol" panose="05050102010706020507" pitchFamily="18" charset="2"/>
              <a:buChar char="Þ"/>
            </a:pPr>
            <a:r>
              <a:rPr lang="fr-FR" sz="1000" dirty="0">
                <a:latin typeface="Marianne Light" panose="02000000000000000000" pitchFamily="50" charset="0"/>
              </a:rPr>
              <a:t>Prise en charge à long terme (psychologue, AS, </a:t>
            </a:r>
            <a:r>
              <a:rPr lang="fr-FR" sz="1000" dirty="0" smtClean="0">
                <a:latin typeface="Marianne Light" panose="02000000000000000000" pitchFamily="50" charset="0"/>
              </a:rPr>
              <a:t>infirmière, …)</a:t>
            </a:r>
            <a:endParaRPr lang="fr-FR" sz="1000" dirty="0">
              <a:latin typeface="Marianne Light" panose="02000000000000000000" pitchFamily="50" charset="0"/>
            </a:endParaRPr>
          </a:p>
          <a:p>
            <a:pPr marL="171450" indent="-171450" algn="just">
              <a:buFont typeface="Symbol" panose="05050102010706020507" pitchFamily="18" charset="2"/>
              <a:buChar char="Þ"/>
            </a:pPr>
            <a:r>
              <a:rPr lang="fr-FR" sz="1000" dirty="0">
                <a:latin typeface="Marianne Light" panose="02000000000000000000" pitchFamily="50" charset="0"/>
              </a:rPr>
              <a:t> 3018, 3020, Net écoute, gendarmerie/police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75B81B0D-5686-461C-B7A2-D1F685B2DFA9}"/>
              </a:ext>
            </a:extLst>
          </p:cNvPr>
          <p:cNvSpPr txBox="1"/>
          <p:nvPr/>
        </p:nvSpPr>
        <p:spPr>
          <a:xfrm>
            <a:off x="5286986" y="5712700"/>
            <a:ext cx="2076412" cy="553998"/>
          </a:xfrm>
          <a:prstGeom prst="rect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latin typeface="Marianne Light" panose="02000000000000000000" pitchFamily="50" charset="0"/>
              </a:rPr>
              <a:t>La situation est résolue : rester </a:t>
            </a:r>
            <a:r>
              <a:rPr lang="fr-FR" sz="1000" dirty="0" smtClean="0">
                <a:latin typeface="Marianne Light" panose="02000000000000000000" pitchFamily="50" charset="0"/>
              </a:rPr>
              <a:t>vigilants </a:t>
            </a:r>
            <a:r>
              <a:rPr lang="fr-FR" sz="1000" dirty="0">
                <a:latin typeface="Marianne Light" panose="02000000000000000000" pitchFamily="50" charset="0"/>
              </a:rPr>
              <a:t>vis-à-vis de la cible et des intimidateurs.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6B2E9A28-B893-4A62-AE6E-6434E55E419D}"/>
              </a:ext>
            </a:extLst>
          </p:cNvPr>
          <p:cNvSpPr txBox="1"/>
          <p:nvPr/>
        </p:nvSpPr>
        <p:spPr>
          <a:xfrm>
            <a:off x="5995429" y="3143261"/>
            <a:ext cx="1759118" cy="9387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100" b="1" u="sng" dirty="0">
                <a:latin typeface="Marianne Light" panose="02000000000000000000" pitchFamily="50" charset="0"/>
              </a:rPr>
              <a:t>Entretien avec le(s) témoin(s) si besoin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arianne Light" panose="02000000000000000000" pitchFamily="50" charset="0"/>
              </a:rPr>
              <a:t>1 échange de 3 min pour éclairer la situation</a:t>
            </a:r>
          </a:p>
        </p:txBody>
      </p:sp>
      <p:sp>
        <p:nvSpPr>
          <p:cNvPr id="46" name="Accolade ouvrante 45">
            <a:extLst>
              <a:ext uri="{FF2B5EF4-FFF2-40B4-BE49-F238E27FC236}">
                <a16:creationId xmlns:a16="http://schemas.microsoft.com/office/drawing/2014/main" id="{C10B3AAA-0A1F-4005-BC0C-E816FE15CF48}"/>
              </a:ext>
            </a:extLst>
          </p:cNvPr>
          <p:cNvSpPr/>
          <p:nvPr/>
        </p:nvSpPr>
        <p:spPr>
          <a:xfrm>
            <a:off x="378514" y="2537432"/>
            <a:ext cx="158996" cy="287003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17E025F6-8163-4CC6-B7D4-19762D3BBAB1}"/>
              </a:ext>
            </a:extLst>
          </p:cNvPr>
          <p:cNvSpPr txBox="1"/>
          <p:nvPr/>
        </p:nvSpPr>
        <p:spPr>
          <a:xfrm>
            <a:off x="1352" y="4630351"/>
            <a:ext cx="5035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latin typeface="Marianne Light" panose="02000000000000000000" pitchFamily="50" charset="0"/>
              </a:rPr>
              <a:t>15</a:t>
            </a:r>
          </a:p>
          <a:p>
            <a:pPr algn="ctr"/>
            <a:r>
              <a:rPr lang="fr-FR" sz="1000" dirty="0">
                <a:latin typeface="Marianne Light" panose="02000000000000000000" pitchFamily="50" charset="0"/>
              </a:rPr>
              <a:t> jours</a:t>
            </a:r>
            <a:endParaRPr lang="fr-FR" sz="2400" dirty="0"/>
          </a:p>
        </p:txBody>
      </p:sp>
      <p:sp>
        <p:nvSpPr>
          <p:cNvPr id="49" name="Flèche : bas 48">
            <a:extLst>
              <a:ext uri="{FF2B5EF4-FFF2-40B4-BE49-F238E27FC236}">
                <a16:creationId xmlns:a16="http://schemas.microsoft.com/office/drawing/2014/main" id="{FEF89E6A-99DC-445D-B1EF-F7EF6E4C07D4}"/>
              </a:ext>
            </a:extLst>
          </p:cNvPr>
          <p:cNvSpPr/>
          <p:nvPr/>
        </p:nvSpPr>
        <p:spPr>
          <a:xfrm>
            <a:off x="4371152" y="5202386"/>
            <a:ext cx="230588" cy="1511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57091500-0194-436E-8146-1252A6C66D69}"/>
              </a:ext>
            </a:extLst>
          </p:cNvPr>
          <p:cNvSpPr txBox="1"/>
          <p:nvPr/>
        </p:nvSpPr>
        <p:spPr>
          <a:xfrm>
            <a:off x="36420" y="6435289"/>
            <a:ext cx="4754878" cy="246221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latin typeface="Marianne Light" panose="02000000000000000000" pitchFamily="50" charset="0"/>
              </a:rPr>
              <a:t>R</a:t>
            </a:r>
            <a:r>
              <a:rPr lang="fr-FR" sz="1000" dirty="0" smtClean="0">
                <a:latin typeface="Marianne Light" panose="02000000000000000000" pitchFamily="50" charset="0"/>
              </a:rPr>
              <a:t>éponse </a:t>
            </a:r>
            <a:r>
              <a:rPr lang="fr-FR" sz="1000" dirty="0">
                <a:latin typeface="Marianne Light" panose="02000000000000000000" pitchFamily="50" charset="0"/>
              </a:rPr>
              <a:t>éducative : </a:t>
            </a:r>
            <a:r>
              <a:rPr lang="fr-FR" sz="1000" dirty="0" smtClean="0">
                <a:latin typeface="Marianne Light" panose="02000000000000000000" pitchFamily="50" charset="0"/>
              </a:rPr>
              <a:t>punition</a:t>
            </a:r>
            <a:r>
              <a:rPr lang="fr-FR" sz="1000" dirty="0">
                <a:latin typeface="Marianne Light" panose="02000000000000000000" pitchFamily="50" charset="0"/>
              </a:rPr>
              <a:t>, sanction ou mesure de responsabilisation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894894E4-F119-4E52-A482-2C1D72FB9F56}"/>
              </a:ext>
            </a:extLst>
          </p:cNvPr>
          <p:cNvSpPr txBox="1"/>
          <p:nvPr/>
        </p:nvSpPr>
        <p:spPr>
          <a:xfrm>
            <a:off x="36420" y="6674079"/>
            <a:ext cx="4754878" cy="246221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latin typeface="Marianne Light" panose="02000000000000000000" pitchFamily="50" charset="0"/>
              </a:rPr>
              <a:t>R</a:t>
            </a:r>
            <a:r>
              <a:rPr lang="fr-FR" sz="1000" dirty="0" smtClean="0">
                <a:latin typeface="Marianne Light" panose="02000000000000000000" pitchFamily="50" charset="0"/>
              </a:rPr>
              <a:t>éponse </a:t>
            </a:r>
            <a:r>
              <a:rPr lang="fr-FR" sz="1000" dirty="0">
                <a:latin typeface="Marianne Light" panose="02000000000000000000" pitchFamily="50" charset="0"/>
              </a:rPr>
              <a:t>institutionnelle : la cible peut changer d’école.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B4A1A440-EF60-4D9E-B200-48FAACD6A327}"/>
              </a:ext>
            </a:extLst>
          </p:cNvPr>
          <p:cNvSpPr txBox="1"/>
          <p:nvPr/>
        </p:nvSpPr>
        <p:spPr>
          <a:xfrm>
            <a:off x="1851614" y="4825630"/>
            <a:ext cx="2362131" cy="246221"/>
          </a:xfrm>
          <a:prstGeom prst="rect">
            <a:avLst/>
          </a:prstGeom>
          <a:solidFill>
            <a:srgbClr val="C000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000" b="1" u="sng" dirty="0">
                <a:solidFill>
                  <a:schemeClr val="bg1"/>
                </a:solidFill>
                <a:latin typeface="Marianne Light" panose="02000000000000000000" pitchFamily="50" charset="0"/>
              </a:rPr>
              <a:t>Ni préoccupation ni suggestion</a:t>
            </a:r>
            <a:endParaRPr lang="fr-FR" sz="1000" dirty="0">
              <a:solidFill>
                <a:schemeClr val="bg1"/>
              </a:solidFill>
              <a:latin typeface="Marianne Light" panose="02000000000000000000" pitchFamily="50" charset="0"/>
            </a:endParaRP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1F579C7F-AA45-48A9-B7B5-9C891148F755}"/>
              </a:ext>
            </a:extLst>
          </p:cNvPr>
          <p:cNvSpPr txBox="1"/>
          <p:nvPr/>
        </p:nvSpPr>
        <p:spPr>
          <a:xfrm>
            <a:off x="1851614" y="5089875"/>
            <a:ext cx="2362131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latin typeface="Marianne Light" panose="02000000000000000000" pitchFamily="50" charset="0"/>
              </a:rPr>
              <a:t>Continuer les entretiens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1E4BE3EF-11EC-4D18-865A-8A38B6E6669F}"/>
              </a:ext>
            </a:extLst>
          </p:cNvPr>
          <p:cNvSpPr txBox="1"/>
          <p:nvPr/>
        </p:nvSpPr>
        <p:spPr>
          <a:xfrm>
            <a:off x="4750316" y="4825630"/>
            <a:ext cx="2076412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000" b="1" u="sng" dirty="0">
                <a:latin typeface="Marianne Light" panose="02000000000000000000" pitchFamily="50" charset="0"/>
              </a:rPr>
              <a:t>P</a:t>
            </a:r>
            <a:r>
              <a:rPr lang="fr-FR" sz="1000" b="1" u="sng" smtClean="0">
                <a:latin typeface="Marianne Light" panose="02000000000000000000" pitchFamily="50" charset="0"/>
              </a:rPr>
              <a:t>réoccupation </a:t>
            </a:r>
            <a:r>
              <a:rPr lang="fr-FR" sz="1000" b="1" u="sng" dirty="0">
                <a:latin typeface="Marianne Light" panose="02000000000000000000" pitchFamily="50" charset="0"/>
              </a:rPr>
              <a:t>ou suggestion</a:t>
            </a:r>
            <a:endParaRPr lang="fr-FR" sz="1000" dirty="0">
              <a:latin typeface="Marianne Light" panose="02000000000000000000" pitchFamily="50" charset="0"/>
            </a:endParaRP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FAAF5764-1EAF-40AA-AFEB-D811424E2D72}"/>
              </a:ext>
            </a:extLst>
          </p:cNvPr>
          <p:cNvSpPr txBox="1"/>
          <p:nvPr/>
        </p:nvSpPr>
        <p:spPr>
          <a:xfrm>
            <a:off x="4750315" y="5089874"/>
            <a:ext cx="2674061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latin typeface="Marianne Light" panose="02000000000000000000" pitchFamily="50" charset="0"/>
              </a:rPr>
              <a:t>Entretiens pour s’assurer de leur actions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27960C60-6124-44C5-9126-16C71750441A}"/>
              </a:ext>
            </a:extLst>
          </p:cNvPr>
          <p:cNvSpPr txBox="1"/>
          <p:nvPr/>
        </p:nvSpPr>
        <p:spPr>
          <a:xfrm>
            <a:off x="1470624" y="6966469"/>
            <a:ext cx="6996148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latin typeface="Marianne Light" panose="02000000000000000000" pitchFamily="50" charset="0"/>
              </a:rPr>
              <a:t>Régulation et retour d’expérience entre membres de l’équipe </a:t>
            </a:r>
            <a:r>
              <a:rPr lang="fr-FR" sz="1000" smtClean="0">
                <a:latin typeface="Marianne Light" panose="02000000000000000000" pitchFamily="50" charset="0"/>
              </a:rPr>
              <a:t>pHARe </a:t>
            </a:r>
            <a:r>
              <a:rPr lang="fr-FR" sz="1000" dirty="0">
                <a:latin typeface="Marianne Light" panose="02000000000000000000" pitchFamily="50" charset="0"/>
              </a:rPr>
              <a:t>en lien avec l’IEN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83CA1C3-7575-43C7-8730-D31317BAF493}"/>
              </a:ext>
            </a:extLst>
          </p:cNvPr>
          <p:cNvSpPr/>
          <p:nvPr/>
        </p:nvSpPr>
        <p:spPr>
          <a:xfrm>
            <a:off x="295896" y="11170"/>
            <a:ext cx="9584002" cy="23404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latin typeface="Marianne" panose="02000000000000000000" pitchFamily="50" charset="0"/>
              </a:rPr>
              <a:t>Révélation ou suspicion d’une situation</a:t>
            </a:r>
          </a:p>
        </p:txBody>
      </p:sp>
      <p:sp>
        <p:nvSpPr>
          <p:cNvPr id="63" name="Rectangle : coins arrondis 62">
            <a:extLst>
              <a:ext uri="{FF2B5EF4-FFF2-40B4-BE49-F238E27FC236}">
                <a16:creationId xmlns:a16="http://schemas.microsoft.com/office/drawing/2014/main" id="{1598F39A-7F21-48BF-9A29-E8E68427DAE3}"/>
              </a:ext>
            </a:extLst>
          </p:cNvPr>
          <p:cNvSpPr/>
          <p:nvPr/>
        </p:nvSpPr>
        <p:spPr>
          <a:xfrm>
            <a:off x="36420" y="601003"/>
            <a:ext cx="2644960" cy="36870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  <a:latin typeface="Marianne Light" panose="02000000000000000000" pitchFamily="50" charset="0"/>
              </a:rPr>
              <a:t>Contact téléphonique d’ 1 membre</a:t>
            </a:r>
          </a:p>
        </p:txBody>
      </p:sp>
      <p:sp>
        <p:nvSpPr>
          <p:cNvPr id="66" name="Rectangle : coins arrondis 65">
            <a:extLst>
              <a:ext uri="{FF2B5EF4-FFF2-40B4-BE49-F238E27FC236}">
                <a16:creationId xmlns:a16="http://schemas.microsoft.com/office/drawing/2014/main" id="{D72F7256-FB10-49D9-8376-78A3F4FD0523}"/>
              </a:ext>
            </a:extLst>
          </p:cNvPr>
          <p:cNvSpPr/>
          <p:nvPr/>
        </p:nvSpPr>
        <p:spPr>
          <a:xfrm>
            <a:off x="63313" y="1065894"/>
            <a:ext cx="3469598" cy="52167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Marianne Light" panose="02000000000000000000" pitchFamily="50" charset="0"/>
              </a:rPr>
              <a:t>Simple information de l’équipe </a:t>
            </a:r>
            <a:r>
              <a:rPr lang="fr-FR" sz="1200" dirty="0" err="1" smtClean="0">
                <a:solidFill>
                  <a:schemeClr val="tx1"/>
                </a:solidFill>
                <a:latin typeface="Marianne Light" panose="02000000000000000000" pitchFamily="50" charset="0"/>
              </a:rPr>
              <a:t>pHARe</a:t>
            </a:r>
            <a:endParaRPr lang="fr-FR" sz="1200" dirty="0">
              <a:solidFill>
                <a:schemeClr val="tx1"/>
              </a:solidFill>
              <a:latin typeface="Marianne Light" panose="02000000000000000000" pitchFamily="50" charset="0"/>
            </a:endParaRP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Marianne Light" panose="02000000000000000000" pitchFamily="50" charset="0"/>
                <a:sym typeface="Wingdings" panose="05000000000000000000" pitchFamily="2" charset="2"/>
              </a:rPr>
              <a:t> </a:t>
            </a:r>
            <a:r>
              <a:rPr lang="fr-FR" sz="1200" dirty="0">
                <a:solidFill>
                  <a:schemeClr val="tx1"/>
                </a:solidFill>
                <a:latin typeface="Marianne Light" panose="02000000000000000000" pitchFamily="50" charset="0"/>
              </a:rPr>
              <a:t> gestion  par l’équipe d’école</a:t>
            </a:r>
            <a:endParaRPr lang="fr-FR" sz="1200" b="1" i="1" dirty="0">
              <a:solidFill>
                <a:schemeClr val="tx1"/>
              </a:solidFill>
              <a:latin typeface="Marianne Light" panose="02000000000000000000" pitchFamily="50" charset="0"/>
            </a:endParaRPr>
          </a:p>
        </p:txBody>
      </p:sp>
      <p:grpSp>
        <p:nvGrpSpPr>
          <p:cNvPr id="78" name="Groupe 77">
            <a:extLst>
              <a:ext uri="{FF2B5EF4-FFF2-40B4-BE49-F238E27FC236}">
                <a16:creationId xmlns:a16="http://schemas.microsoft.com/office/drawing/2014/main" id="{104DE792-DAC7-47CE-B6B0-61B97239E509}"/>
              </a:ext>
            </a:extLst>
          </p:cNvPr>
          <p:cNvGrpSpPr/>
          <p:nvPr/>
        </p:nvGrpSpPr>
        <p:grpSpPr>
          <a:xfrm>
            <a:off x="4296359" y="4763698"/>
            <a:ext cx="354768" cy="309791"/>
            <a:chOff x="5539248" y="4180517"/>
            <a:chExt cx="354768" cy="309791"/>
          </a:xfrm>
        </p:grpSpPr>
        <p:sp>
          <p:nvSpPr>
            <p:cNvPr id="76" name="Flèche : angle droit 75">
              <a:extLst>
                <a:ext uri="{FF2B5EF4-FFF2-40B4-BE49-F238E27FC236}">
                  <a16:creationId xmlns:a16="http://schemas.microsoft.com/office/drawing/2014/main" id="{683698A0-B03A-44BB-B41E-B9896F16FA4C}"/>
                </a:ext>
              </a:extLst>
            </p:cNvPr>
            <p:cNvSpPr/>
            <p:nvPr/>
          </p:nvSpPr>
          <p:spPr>
            <a:xfrm rot="5400000">
              <a:off x="5640075" y="4236367"/>
              <a:ext cx="309791" cy="198091"/>
            </a:xfrm>
            <a:prstGeom prst="bent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7" name="Flèche : angle droit 76">
              <a:extLst>
                <a:ext uri="{FF2B5EF4-FFF2-40B4-BE49-F238E27FC236}">
                  <a16:creationId xmlns:a16="http://schemas.microsoft.com/office/drawing/2014/main" id="{85EAF046-F7A0-4709-9B35-ECD00A1CA371}"/>
                </a:ext>
              </a:extLst>
            </p:cNvPr>
            <p:cNvSpPr/>
            <p:nvPr/>
          </p:nvSpPr>
          <p:spPr>
            <a:xfrm rot="5400000" flipV="1">
              <a:off x="5483398" y="4236367"/>
              <a:ext cx="309791" cy="198092"/>
            </a:xfrm>
            <a:prstGeom prst="bent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9" name="Flèche : bas 78">
            <a:extLst>
              <a:ext uri="{FF2B5EF4-FFF2-40B4-BE49-F238E27FC236}">
                <a16:creationId xmlns:a16="http://schemas.microsoft.com/office/drawing/2014/main" id="{20C73933-BD9F-4BEA-987A-ED72C77574A1}"/>
              </a:ext>
            </a:extLst>
          </p:cNvPr>
          <p:cNvSpPr/>
          <p:nvPr/>
        </p:nvSpPr>
        <p:spPr>
          <a:xfrm>
            <a:off x="1718205" y="3026481"/>
            <a:ext cx="75063" cy="1231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Flèche : bas 79">
            <a:extLst>
              <a:ext uri="{FF2B5EF4-FFF2-40B4-BE49-F238E27FC236}">
                <a16:creationId xmlns:a16="http://schemas.microsoft.com/office/drawing/2014/main" id="{92953337-9622-41F0-86B9-E3AF0B6B9AF4}"/>
              </a:ext>
            </a:extLst>
          </p:cNvPr>
          <p:cNvSpPr/>
          <p:nvPr/>
        </p:nvSpPr>
        <p:spPr>
          <a:xfrm>
            <a:off x="4432744" y="3022037"/>
            <a:ext cx="75063" cy="1231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Flèche : bas 80">
            <a:extLst>
              <a:ext uri="{FF2B5EF4-FFF2-40B4-BE49-F238E27FC236}">
                <a16:creationId xmlns:a16="http://schemas.microsoft.com/office/drawing/2014/main" id="{0AF6C977-D3BD-481C-9A80-DA629812AFF6}"/>
              </a:ext>
            </a:extLst>
          </p:cNvPr>
          <p:cNvSpPr/>
          <p:nvPr/>
        </p:nvSpPr>
        <p:spPr>
          <a:xfrm>
            <a:off x="5013945" y="236943"/>
            <a:ext cx="75063" cy="1231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88" name="Groupe 87">
            <a:extLst>
              <a:ext uri="{FF2B5EF4-FFF2-40B4-BE49-F238E27FC236}">
                <a16:creationId xmlns:a16="http://schemas.microsoft.com/office/drawing/2014/main" id="{8CCABCE7-0964-41FE-B2A2-C832CC9CD517}"/>
              </a:ext>
            </a:extLst>
          </p:cNvPr>
          <p:cNvGrpSpPr/>
          <p:nvPr/>
        </p:nvGrpSpPr>
        <p:grpSpPr>
          <a:xfrm>
            <a:off x="3001393" y="469537"/>
            <a:ext cx="1116221" cy="517337"/>
            <a:chOff x="2742082" y="698799"/>
            <a:chExt cx="1116221" cy="576224"/>
          </a:xfrm>
        </p:grpSpPr>
        <p:grpSp>
          <p:nvGrpSpPr>
            <p:cNvPr id="85" name="Groupe 84">
              <a:extLst>
                <a:ext uri="{FF2B5EF4-FFF2-40B4-BE49-F238E27FC236}">
                  <a16:creationId xmlns:a16="http://schemas.microsoft.com/office/drawing/2014/main" id="{8C0C9E96-2DA2-45CC-8D6C-2D292F8843DB}"/>
                </a:ext>
              </a:extLst>
            </p:cNvPr>
            <p:cNvGrpSpPr/>
            <p:nvPr/>
          </p:nvGrpSpPr>
          <p:grpSpPr>
            <a:xfrm>
              <a:off x="2742082" y="698799"/>
              <a:ext cx="1116221" cy="576224"/>
              <a:chOff x="5539248" y="4180517"/>
              <a:chExt cx="354768" cy="309791"/>
            </a:xfrm>
          </p:grpSpPr>
          <p:sp>
            <p:nvSpPr>
              <p:cNvPr id="86" name="Flèche : angle droit 85">
                <a:extLst>
                  <a:ext uri="{FF2B5EF4-FFF2-40B4-BE49-F238E27FC236}">
                    <a16:creationId xmlns:a16="http://schemas.microsoft.com/office/drawing/2014/main" id="{AE7EF585-3957-4656-ADB5-71E74D5C6336}"/>
                  </a:ext>
                </a:extLst>
              </p:cNvPr>
              <p:cNvSpPr/>
              <p:nvPr/>
            </p:nvSpPr>
            <p:spPr>
              <a:xfrm rot="5400000">
                <a:off x="5640075" y="4236367"/>
                <a:ext cx="309791" cy="198091"/>
              </a:xfrm>
              <a:prstGeom prst="bentUp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7" name="Flèche : angle droit 86">
                <a:extLst>
                  <a:ext uri="{FF2B5EF4-FFF2-40B4-BE49-F238E27FC236}">
                    <a16:creationId xmlns:a16="http://schemas.microsoft.com/office/drawing/2014/main" id="{B161B8D0-F678-449C-90E3-653891766BE2}"/>
                  </a:ext>
                </a:extLst>
              </p:cNvPr>
              <p:cNvSpPr/>
              <p:nvPr/>
            </p:nvSpPr>
            <p:spPr>
              <a:xfrm rot="5400000" flipV="1">
                <a:off x="5483398" y="4236367"/>
                <a:ext cx="309791" cy="198092"/>
              </a:xfrm>
              <a:prstGeom prst="bentUp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2F2132E4-84F1-4F4C-8BD8-52DD60C3ABE1}"/>
                </a:ext>
              </a:extLst>
            </p:cNvPr>
            <p:cNvSpPr txBox="1"/>
            <p:nvPr/>
          </p:nvSpPr>
          <p:spPr>
            <a:xfrm>
              <a:off x="3183423" y="889682"/>
              <a:ext cx="221662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fr-FR" sz="1600" dirty="0">
                  <a:solidFill>
                    <a:schemeClr val="bg1"/>
                  </a:solidFill>
                  <a:latin typeface="Marianne Light" panose="02000000000000000000" pitchFamily="50" charset="0"/>
                </a:rPr>
                <a:t>+</a:t>
              </a:r>
            </a:p>
          </p:txBody>
        </p:sp>
      </p:grpSp>
      <p:sp>
        <p:nvSpPr>
          <p:cNvPr id="62" name="Rectangle : coins arrondis 61">
            <a:extLst>
              <a:ext uri="{FF2B5EF4-FFF2-40B4-BE49-F238E27FC236}">
                <a16:creationId xmlns:a16="http://schemas.microsoft.com/office/drawing/2014/main" id="{D21C8D7A-44F0-4AB3-B0E8-9F8D75C6B22D}"/>
              </a:ext>
            </a:extLst>
          </p:cNvPr>
          <p:cNvSpPr/>
          <p:nvPr/>
        </p:nvSpPr>
        <p:spPr>
          <a:xfrm>
            <a:off x="267321" y="362040"/>
            <a:ext cx="9584002" cy="217637"/>
          </a:xfrm>
          <a:prstGeom prst="roundRect">
            <a:avLst/>
          </a:prstGeom>
          <a:solidFill>
            <a:srgbClr val="CC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Marianne Light" panose="02000000000000000000" pitchFamily="50" charset="0"/>
              </a:rPr>
              <a:t>Alerte de l’équipe ressource </a:t>
            </a:r>
            <a:r>
              <a:rPr lang="fr-FR" sz="1400" dirty="0" err="1" smtClean="0">
                <a:latin typeface="Marianne Light" panose="02000000000000000000" pitchFamily="50" charset="0"/>
              </a:rPr>
              <a:t>pHARe</a:t>
            </a:r>
            <a:r>
              <a:rPr lang="fr-FR" sz="1400" dirty="0" smtClean="0">
                <a:latin typeface="Marianne Light" panose="02000000000000000000" pitchFamily="50" charset="0"/>
              </a:rPr>
              <a:t> </a:t>
            </a:r>
            <a:r>
              <a:rPr lang="fr-FR" sz="1400" dirty="0">
                <a:latin typeface="Marianne Light" panose="02000000000000000000" pitchFamily="50" charset="0"/>
              </a:rPr>
              <a:t>par la directrice/ le directeur </a:t>
            </a:r>
            <a:endParaRPr lang="fr-FR" sz="1400" dirty="0"/>
          </a:p>
        </p:txBody>
      </p:sp>
      <p:grpSp>
        <p:nvGrpSpPr>
          <p:cNvPr id="95" name="Groupe 94">
            <a:extLst>
              <a:ext uri="{FF2B5EF4-FFF2-40B4-BE49-F238E27FC236}">
                <a16:creationId xmlns:a16="http://schemas.microsoft.com/office/drawing/2014/main" id="{B61DE787-1BD7-465A-942F-3B0B7C22FE52}"/>
              </a:ext>
            </a:extLst>
          </p:cNvPr>
          <p:cNvGrpSpPr/>
          <p:nvPr/>
        </p:nvGrpSpPr>
        <p:grpSpPr>
          <a:xfrm>
            <a:off x="3993438" y="803105"/>
            <a:ext cx="1749080" cy="625595"/>
            <a:chOff x="5539248" y="4180517"/>
            <a:chExt cx="354768" cy="309791"/>
          </a:xfrm>
        </p:grpSpPr>
        <p:sp>
          <p:nvSpPr>
            <p:cNvPr id="97" name="Flèche : angle droit 96">
              <a:extLst>
                <a:ext uri="{FF2B5EF4-FFF2-40B4-BE49-F238E27FC236}">
                  <a16:creationId xmlns:a16="http://schemas.microsoft.com/office/drawing/2014/main" id="{618E7CB2-14DA-434C-B3B5-B913213ED684}"/>
                </a:ext>
              </a:extLst>
            </p:cNvPr>
            <p:cNvSpPr/>
            <p:nvPr/>
          </p:nvSpPr>
          <p:spPr>
            <a:xfrm rot="5400000">
              <a:off x="5640075" y="4236367"/>
              <a:ext cx="309791" cy="198091"/>
            </a:xfrm>
            <a:prstGeom prst="bentUp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Flèche : angle droit 97">
              <a:extLst>
                <a:ext uri="{FF2B5EF4-FFF2-40B4-BE49-F238E27FC236}">
                  <a16:creationId xmlns:a16="http://schemas.microsoft.com/office/drawing/2014/main" id="{3CC884A0-4E22-4373-AA87-CDED945E79F1}"/>
                </a:ext>
              </a:extLst>
            </p:cNvPr>
            <p:cNvSpPr/>
            <p:nvPr/>
          </p:nvSpPr>
          <p:spPr>
            <a:xfrm rot="5400000" flipV="1">
              <a:off x="5483398" y="4236367"/>
              <a:ext cx="309791" cy="198092"/>
            </a:xfrm>
            <a:prstGeom prst="bentUp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4" name="Flèche : bas 103">
            <a:extLst>
              <a:ext uri="{FF2B5EF4-FFF2-40B4-BE49-F238E27FC236}">
                <a16:creationId xmlns:a16="http://schemas.microsoft.com/office/drawing/2014/main" id="{DA027D6D-EC60-4914-AB62-E0D95E2375BC}"/>
              </a:ext>
            </a:extLst>
          </p:cNvPr>
          <p:cNvSpPr/>
          <p:nvPr/>
        </p:nvSpPr>
        <p:spPr>
          <a:xfrm>
            <a:off x="5977924" y="1921952"/>
            <a:ext cx="376563" cy="6116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5" name="Flèche : angle droit 104">
            <a:extLst>
              <a:ext uri="{FF2B5EF4-FFF2-40B4-BE49-F238E27FC236}">
                <a16:creationId xmlns:a16="http://schemas.microsoft.com/office/drawing/2014/main" id="{860D6A2C-F029-40EB-9A5F-F4376E77D34A}"/>
              </a:ext>
            </a:extLst>
          </p:cNvPr>
          <p:cNvSpPr/>
          <p:nvPr/>
        </p:nvSpPr>
        <p:spPr>
          <a:xfrm rot="5400000" flipV="1">
            <a:off x="4570714" y="521746"/>
            <a:ext cx="795968" cy="2578461"/>
          </a:xfrm>
          <a:prstGeom prst="bent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Rectangle : coins arrondis 66">
            <a:extLst>
              <a:ext uri="{FF2B5EF4-FFF2-40B4-BE49-F238E27FC236}">
                <a16:creationId xmlns:a16="http://schemas.microsoft.com/office/drawing/2014/main" id="{9B424C9A-EE00-402D-9D15-1B369E14E4CD}"/>
              </a:ext>
            </a:extLst>
          </p:cNvPr>
          <p:cNvSpPr/>
          <p:nvPr/>
        </p:nvSpPr>
        <p:spPr>
          <a:xfrm>
            <a:off x="5856494" y="1065894"/>
            <a:ext cx="4023404" cy="32827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Marianne Light" panose="02000000000000000000" pitchFamily="50" charset="0"/>
              </a:rPr>
              <a:t>Réunion de l’équipe </a:t>
            </a:r>
            <a:r>
              <a:rPr lang="fr-FR" sz="1200" dirty="0" err="1" smtClean="0">
                <a:solidFill>
                  <a:schemeClr val="bg1"/>
                </a:solidFill>
                <a:latin typeface="Marianne Light" panose="02000000000000000000" pitchFamily="50" charset="0"/>
              </a:rPr>
              <a:t>pHARe</a:t>
            </a:r>
            <a:r>
              <a:rPr lang="fr-FR" sz="1200" dirty="0" smtClean="0">
                <a:solidFill>
                  <a:schemeClr val="bg1"/>
                </a:solidFill>
                <a:latin typeface="Marianne Light" panose="02000000000000000000" pitchFamily="50" charset="0"/>
              </a:rPr>
              <a:t> </a:t>
            </a:r>
            <a:r>
              <a:rPr lang="fr-FR" sz="1200" dirty="0">
                <a:solidFill>
                  <a:schemeClr val="bg1"/>
                </a:solidFill>
                <a:latin typeface="Marianne Light" panose="02000000000000000000" pitchFamily="50" charset="0"/>
              </a:rPr>
              <a:t>+ prise de décision</a:t>
            </a:r>
            <a:endParaRPr lang="fr-FR" sz="1200" b="1" i="1" dirty="0">
              <a:solidFill>
                <a:schemeClr val="bg1"/>
              </a:solidFill>
              <a:latin typeface="Marianne Light" panose="02000000000000000000" pitchFamily="50" charset="0"/>
            </a:endParaRPr>
          </a:p>
        </p:txBody>
      </p:sp>
      <p:sp>
        <p:nvSpPr>
          <p:cNvPr id="106" name="Flèche : bas 105">
            <a:extLst>
              <a:ext uri="{FF2B5EF4-FFF2-40B4-BE49-F238E27FC236}">
                <a16:creationId xmlns:a16="http://schemas.microsoft.com/office/drawing/2014/main" id="{7080B0F7-14FE-44E0-8D4C-F51931D0E5C0}"/>
              </a:ext>
            </a:extLst>
          </p:cNvPr>
          <p:cNvSpPr/>
          <p:nvPr/>
        </p:nvSpPr>
        <p:spPr>
          <a:xfrm>
            <a:off x="6837457" y="3020150"/>
            <a:ext cx="75063" cy="1231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7" name="Flèche : bas 106">
            <a:extLst>
              <a:ext uri="{FF2B5EF4-FFF2-40B4-BE49-F238E27FC236}">
                <a16:creationId xmlns:a16="http://schemas.microsoft.com/office/drawing/2014/main" id="{5F008FFF-73B5-4E4B-B075-2D5981CFC38A}"/>
              </a:ext>
            </a:extLst>
          </p:cNvPr>
          <p:cNvSpPr/>
          <p:nvPr/>
        </p:nvSpPr>
        <p:spPr>
          <a:xfrm>
            <a:off x="8879373" y="3015706"/>
            <a:ext cx="75063" cy="1231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Rectangle : coins arrondis 64">
            <a:extLst>
              <a:ext uri="{FF2B5EF4-FFF2-40B4-BE49-F238E27FC236}">
                <a16:creationId xmlns:a16="http://schemas.microsoft.com/office/drawing/2014/main" id="{B285B5F5-7B9D-49A8-AC4B-59523EEEFC48}"/>
              </a:ext>
            </a:extLst>
          </p:cNvPr>
          <p:cNvSpPr/>
          <p:nvPr/>
        </p:nvSpPr>
        <p:spPr>
          <a:xfrm>
            <a:off x="4413702" y="621220"/>
            <a:ext cx="5466196" cy="32827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Marianne Light" panose="02000000000000000000" pitchFamily="50" charset="0"/>
              </a:rPr>
              <a:t>Fiche saisine </a:t>
            </a:r>
            <a:r>
              <a:rPr lang="fr-FR" sz="1200" dirty="0" err="1" smtClean="0">
                <a:solidFill>
                  <a:schemeClr val="tx1"/>
                </a:solidFill>
                <a:latin typeface="Marianne Light" panose="02000000000000000000" pitchFamily="50" charset="0"/>
              </a:rPr>
              <a:t>pHARe</a:t>
            </a:r>
            <a:endParaRPr lang="fr-FR" sz="1200" dirty="0">
              <a:solidFill>
                <a:schemeClr val="tx1"/>
              </a:solidFill>
              <a:latin typeface="Marianne Light" panose="02000000000000000000" pitchFamily="50" charset="0"/>
            </a:endParaRPr>
          </a:p>
        </p:txBody>
      </p:sp>
      <p:grpSp>
        <p:nvGrpSpPr>
          <p:cNvPr id="109" name="Groupe 108">
            <a:extLst>
              <a:ext uri="{FF2B5EF4-FFF2-40B4-BE49-F238E27FC236}">
                <a16:creationId xmlns:a16="http://schemas.microsoft.com/office/drawing/2014/main" id="{5ED2B38D-C8FF-474F-B756-A28FFE9911B7}"/>
              </a:ext>
            </a:extLst>
          </p:cNvPr>
          <p:cNvGrpSpPr/>
          <p:nvPr/>
        </p:nvGrpSpPr>
        <p:grpSpPr>
          <a:xfrm>
            <a:off x="4846439" y="5660858"/>
            <a:ext cx="383343" cy="309791"/>
            <a:chOff x="5539248" y="4180517"/>
            <a:chExt cx="383343" cy="309791"/>
          </a:xfrm>
        </p:grpSpPr>
        <p:sp>
          <p:nvSpPr>
            <p:cNvPr id="110" name="Flèche : angle droit 109">
              <a:extLst>
                <a:ext uri="{FF2B5EF4-FFF2-40B4-BE49-F238E27FC236}">
                  <a16:creationId xmlns:a16="http://schemas.microsoft.com/office/drawing/2014/main" id="{4703E27C-4358-4D34-A9E5-E836CB517F21}"/>
                </a:ext>
              </a:extLst>
            </p:cNvPr>
            <p:cNvSpPr/>
            <p:nvPr/>
          </p:nvSpPr>
          <p:spPr>
            <a:xfrm rot="5400000">
              <a:off x="5668650" y="4236367"/>
              <a:ext cx="309791" cy="198091"/>
            </a:xfrm>
            <a:prstGeom prst="bentUp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Flèche : angle droit 110">
              <a:extLst>
                <a:ext uri="{FF2B5EF4-FFF2-40B4-BE49-F238E27FC236}">
                  <a16:creationId xmlns:a16="http://schemas.microsoft.com/office/drawing/2014/main" id="{EDEB0BC8-ED4C-4AF3-B5DF-752198B231A1}"/>
                </a:ext>
              </a:extLst>
            </p:cNvPr>
            <p:cNvSpPr/>
            <p:nvPr/>
          </p:nvSpPr>
          <p:spPr>
            <a:xfrm rot="5400000" flipV="1">
              <a:off x="5483398" y="4236367"/>
              <a:ext cx="309791" cy="198092"/>
            </a:xfrm>
            <a:prstGeom prst="bent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9908539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1345</TotalTime>
  <Words>652</Words>
  <Application>Microsoft Office PowerPoint</Application>
  <PresentationFormat>Personnalisé</PresentationFormat>
  <Paragraphs>86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Marianne</vt:lpstr>
      <vt:lpstr>Marianne Light</vt:lpstr>
      <vt:lpstr>Symbol</vt:lpstr>
      <vt:lpstr>Wingdings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NOAD_PEROLLIER01</dc:creator>
  <cp:lastModifiedBy>circo</cp:lastModifiedBy>
  <cp:revision>20</cp:revision>
  <dcterms:created xsi:type="dcterms:W3CDTF">2022-03-10T08:25:52Z</dcterms:created>
  <dcterms:modified xsi:type="dcterms:W3CDTF">2022-10-25T18:42:09Z</dcterms:modified>
</cp:coreProperties>
</file>