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49D06-C5D3-4E4C-B9B4-7D2358ADE075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02036-01D4-4A5A-99D2-7F987544F6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35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Les demandes communiquées au stade de la formalisation du besoin par les directeurs ou chefs d’établissements sont</a:t>
            </a:r>
            <a:r>
              <a:rPr lang="fr-FR" baseline="0" dirty="0" smtClean="0"/>
              <a:t> le plus souvent incomplètes.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aseline="0" dirty="0" smtClean="0"/>
              <a:t>L’instructeur sollicite la collectivité, des experts ou renvoie une demande complémentaire aux</a:t>
            </a:r>
            <a:r>
              <a:rPr lang="fr-FR" dirty="0" smtClean="0"/>
              <a:t> directeurs ou chefs d’établissements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/>
              <a:t>La transmissio</a:t>
            </a:r>
            <a:r>
              <a:rPr lang="fr-FR" baseline="0" dirty="0" smtClean="0"/>
              <a:t>n de l’avis de l’IEN ASH s’effectue via un tableau </a:t>
            </a:r>
            <a:r>
              <a:rPr lang="fr-FR" baseline="0" dirty="0" err="1" smtClean="0"/>
              <a:t>excel</a:t>
            </a:r>
            <a:r>
              <a:rPr lang="fr-FR" baseline="0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aseline="0" dirty="0" smtClean="0"/>
              <a:t>Les services administratifs du SDEI ne sont pas dans la boucle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F2548A-2CDD-4B5C-BF87-7F102A82D04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078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20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682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03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270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95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27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01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759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122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1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94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4B959-D738-488B-A1EB-0DFE8DCCB0F9}" type="datetimeFigureOut">
              <a:rPr lang="fr-FR" smtClean="0"/>
              <a:t>04/11/2025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3D982-FF67-45C0-9D14-341A5B43F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558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8" name="Connecteur droit avec flèche 127"/>
          <p:cNvCxnSpPr/>
          <p:nvPr/>
        </p:nvCxnSpPr>
        <p:spPr>
          <a:xfrm>
            <a:off x="5954138" y="3173867"/>
            <a:ext cx="562178" cy="1778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2291868" y="1936360"/>
            <a:ext cx="1322342" cy="6698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3080"/>
            <a:ext cx="2414266" cy="888743"/>
          </a:xfrm>
          <a:prstGeom prst="rect">
            <a:avLst/>
          </a:prstGeom>
        </p:spPr>
      </p:pic>
      <p:sp>
        <p:nvSpPr>
          <p:cNvPr id="12" name="Google Shape;85;p1"/>
          <p:cNvSpPr txBox="1"/>
          <p:nvPr/>
        </p:nvSpPr>
        <p:spPr>
          <a:xfrm rot="16200000">
            <a:off x="710012" y="1886810"/>
            <a:ext cx="726160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Directeur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chef </a:t>
            </a:r>
            <a:r>
              <a:rPr lang="fr-FR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d’é</a:t>
            </a:r>
            <a:r>
              <a:rPr lang="fr-FR" sz="600" dirty="0" smtClean="0"/>
              <a:t>tablissement</a:t>
            </a:r>
            <a:endParaRPr lang="fr-FR" sz="600" dirty="0"/>
          </a:p>
        </p:txBody>
      </p:sp>
      <p:sp>
        <p:nvSpPr>
          <p:cNvPr id="13" name="Google Shape;86;p1"/>
          <p:cNvSpPr txBox="1"/>
          <p:nvPr/>
        </p:nvSpPr>
        <p:spPr>
          <a:xfrm rot="16200000">
            <a:off x="710008" y="2680909"/>
            <a:ext cx="726160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IEN CT EI</a:t>
            </a: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Google Shape;87;p1"/>
          <p:cNvSpPr txBox="1"/>
          <p:nvPr/>
        </p:nvSpPr>
        <p:spPr>
          <a:xfrm rot="16200000">
            <a:off x="736372" y="3453349"/>
            <a:ext cx="691185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IA-DASEN</a:t>
            </a:r>
          </a:p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DSDEN</a:t>
            </a:r>
          </a:p>
        </p:txBody>
      </p:sp>
      <p:sp>
        <p:nvSpPr>
          <p:cNvPr id="15" name="Google Shape;88;p1"/>
          <p:cNvSpPr txBox="1"/>
          <p:nvPr/>
        </p:nvSpPr>
        <p:spPr>
          <a:xfrm rot="16200000">
            <a:off x="736368" y="5028497"/>
            <a:ext cx="691186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Equipe </a:t>
            </a:r>
            <a:r>
              <a:rPr lang="fr-FR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pédagogique, experts (dont coordonnateur ULIS, ERSEH)</a:t>
            </a:r>
            <a:r>
              <a:rPr lang="fr-FR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Google Shape;89;p1"/>
          <p:cNvSpPr txBox="1"/>
          <p:nvPr/>
        </p:nvSpPr>
        <p:spPr>
          <a:xfrm rot="16200000">
            <a:off x="729851" y="4240923"/>
            <a:ext cx="678137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</a:pPr>
            <a:r>
              <a:rPr lang="fr-FR" sz="6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Collectivité</a:t>
            </a:r>
            <a:r>
              <a:rPr lang="fr-FR" sz="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ou organisation gestionnaire</a:t>
            </a:r>
            <a:endParaRPr sz="600" b="0" i="0" u="none" strike="noStrike" cap="none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40" name="Google Shape;113;p1"/>
          <p:cNvSpPr/>
          <p:nvPr/>
        </p:nvSpPr>
        <p:spPr>
          <a:xfrm>
            <a:off x="6305372" y="3590466"/>
            <a:ext cx="1155527" cy="610619"/>
          </a:xfrm>
          <a:prstGeom prst="diamond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fr-FR" sz="800" dirty="0" smtClean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décision</a:t>
            </a:r>
            <a:endParaRPr sz="800" b="0" i="0" u="none" strike="noStrike" cap="none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4" name="Google Shape;118;p1"/>
          <p:cNvSpPr txBox="1"/>
          <p:nvPr/>
        </p:nvSpPr>
        <p:spPr>
          <a:xfrm>
            <a:off x="7431933" y="3514534"/>
            <a:ext cx="410862" cy="186032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BABA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120;p1"/>
          <p:cNvSpPr txBox="1"/>
          <p:nvPr/>
        </p:nvSpPr>
        <p:spPr>
          <a:xfrm>
            <a:off x="7439805" y="4095278"/>
            <a:ext cx="379713" cy="21860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BABA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fr-FR" sz="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141;p1"/>
          <p:cNvSpPr/>
          <p:nvPr/>
        </p:nvSpPr>
        <p:spPr>
          <a:xfrm>
            <a:off x="638327" y="1865037"/>
            <a:ext cx="11044386" cy="79820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142;p1"/>
          <p:cNvSpPr/>
          <p:nvPr/>
        </p:nvSpPr>
        <p:spPr>
          <a:xfrm>
            <a:off x="638026" y="2664773"/>
            <a:ext cx="11044386" cy="79820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143;p1"/>
          <p:cNvSpPr/>
          <p:nvPr/>
        </p:nvSpPr>
        <p:spPr>
          <a:xfrm>
            <a:off x="637424" y="3465397"/>
            <a:ext cx="11044386" cy="77977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144;p1"/>
          <p:cNvSpPr/>
          <p:nvPr/>
        </p:nvSpPr>
        <p:spPr>
          <a:xfrm>
            <a:off x="637424" y="4247577"/>
            <a:ext cx="11044386" cy="77977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144;p1"/>
          <p:cNvSpPr/>
          <p:nvPr/>
        </p:nvSpPr>
        <p:spPr>
          <a:xfrm>
            <a:off x="629750" y="5054459"/>
            <a:ext cx="11044386" cy="77977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144;p1"/>
          <p:cNvSpPr/>
          <p:nvPr/>
        </p:nvSpPr>
        <p:spPr>
          <a:xfrm>
            <a:off x="629750" y="5844065"/>
            <a:ext cx="11044386" cy="77977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8;p1"/>
          <p:cNvSpPr txBox="1"/>
          <p:nvPr/>
        </p:nvSpPr>
        <p:spPr>
          <a:xfrm rot="16200000">
            <a:off x="736368" y="5876999"/>
            <a:ext cx="691186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SDEI/ PIAL / PAS </a:t>
            </a:r>
          </a:p>
        </p:txBody>
      </p:sp>
      <p:sp>
        <p:nvSpPr>
          <p:cNvPr id="92" name="Google Shape;85;p1"/>
          <p:cNvSpPr txBox="1"/>
          <p:nvPr/>
        </p:nvSpPr>
        <p:spPr>
          <a:xfrm rot="16200000">
            <a:off x="705838" y="1124963"/>
            <a:ext cx="726160" cy="774354"/>
          </a:xfrm>
          <a:prstGeom prst="rect">
            <a:avLst/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Famille</a:t>
            </a:r>
            <a:endParaRPr lang="fr-FR" sz="1200" dirty="0"/>
          </a:p>
        </p:txBody>
      </p:sp>
      <p:sp>
        <p:nvSpPr>
          <p:cNvPr id="93" name="Google Shape;141;p1"/>
          <p:cNvSpPr/>
          <p:nvPr/>
        </p:nvSpPr>
        <p:spPr>
          <a:xfrm>
            <a:off x="637424" y="1075706"/>
            <a:ext cx="11044386" cy="798208"/>
          </a:xfrm>
          <a:prstGeom prst="rect">
            <a:avLst/>
          </a:prstGeom>
          <a:noFill/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Ellipse 93"/>
          <p:cNvSpPr/>
          <p:nvPr/>
        </p:nvSpPr>
        <p:spPr>
          <a:xfrm>
            <a:off x="1541826" y="1608339"/>
            <a:ext cx="631970" cy="581473"/>
          </a:xfrm>
          <a:prstGeom prst="ellipse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900" dirty="0"/>
          </a:p>
        </p:txBody>
      </p:sp>
      <p:sp>
        <p:nvSpPr>
          <p:cNvPr id="95" name="Organigramme : Document 94"/>
          <p:cNvSpPr/>
          <p:nvPr/>
        </p:nvSpPr>
        <p:spPr>
          <a:xfrm>
            <a:off x="2883435" y="1926591"/>
            <a:ext cx="637758" cy="184058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Annexe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Organigramme : Document 99"/>
          <p:cNvSpPr/>
          <p:nvPr/>
        </p:nvSpPr>
        <p:spPr>
          <a:xfrm>
            <a:off x="2889445" y="1278072"/>
            <a:ext cx="637758" cy="182806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Annexe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3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8" name="Connecteur droit avec flèche 107"/>
          <p:cNvCxnSpPr>
            <a:endCxn id="100" idx="1"/>
          </p:cNvCxnSpPr>
          <p:nvPr/>
        </p:nvCxnSpPr>
        <p:spPr>
          <a:xfrm flipV="1">
            <a:off x="2889445" y="1369475"/>
            <a:ext cx="0" cy="535806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14"/>
          <p:cNvCxnSpPr>
            <a:stCxn id="100" idx="3"/>
          </p:cNvCxnSpPr>
          <p:nvPr/>
        </p:nvCxnSpPr>
        <p:spPr>
          <a:xfrm>
            <a:off x="3527203" y="1369475"/>
            <a:ext cx="0" cy="527500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1521415" y="2314293"/>
            <a:ext cx="981433" cy="28371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Connexion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3531848" y="2839050"/>
            <a:ext cx="1361100" cy="2926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Réception notification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Organigramme : Document 128"/>
          <p:cNvSpPr/>
          <p:nvPr/>
        </p:nvSpPr>
        <p:spPr>
          <a:xfrm>
            <a:off x="2976452" y="4450332"/>
            <a:ext cx="637758" cy="186395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Annexe 4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797052" y="2567255"/>
            <a:ext cx="469383" cy="926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Dépôt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8" name="Connecteur droit avec flèche 137"/>
          <p:cNvCxnSpPr/>
          <p:nvPr/>
        </p:nvCxnSpPr>
        <p:spPr>
          <a:xfrm>
            <a:off x="4926859" y="3180474"/>
            <a:ext cx="562178" cy="1778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2" name="Google Shape;107;p1"/>
          <p:cNvCxnSpPr/>
          <p:nvPr/>
        </p:nvCxnSpPr>
        <p:spPr>
          <a:xfrm rot="5400000" flipH="1" flipV="1">
            <a:off x="7460530" y="3715789"/>
            <a:ext cx="192057" cy="161612"/>
          </a:xfrm>
          <a:prstGeom prst="bentConnector3">
            <a:avLst>
              <a:gd name="adj1" fmla="val 18676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56" name="Google Shape;107;p1"/>
          <p:cNvCxnSpPr/>
          <p:nvPr/>
        </p:nvCxnSpPr>
        <p:spPr>
          <a:xfrm>
            <a:off x="7515012" y="3896161"/>
            <a:ext cx="114650" cy="199117"/>
          </a:xfrm>
          <a:prstGeom prst="bentConnector2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63" name="Explosion 2 162"/>
          <p:cNvSpPr/>
          <p:nvPr/>
        </p:nvSpPr>
        <p:spPr>
          <a:xfrm>
            <a:off x="7122010" y="1906692"/>
            <a:ext cx="878801" cy="540733"/>
          </a:xfrm>
          <a:prstGeom prst="irregularSeal2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4" name="Connecteur droit avec flèche 163"/>
          <p:cNvCxnSpPr/>
          <p:nvPr/>
        </p:nvCxnSpPr>
        <p:spPr>
          <a:xfrm flipV="1">
            <a:off x="7637364" y="2447425"/>
            <a:ext cx="1" cy="990972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/>
        </p:nvSpPr>
        <p:spPr>
          <a:xfrm>
            <a:off x="8336661" y="3605112"/>
            <a:ext cx="1019596" cy="52167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Signature de convention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5" name="Google Shape;107;p1"/>
          <p:cNvCxnSpPr/>
          <p:nvPr/>
        </p:nvCxnSpPr>
        <p:spPr>
          <a:xfrm rot="5400000" flipH="1" flipV="1">
            <a:off x="9321666" y="2492152"/>
            <a:ext cx="1294493" cy="1179345"/>
          </a:xfrm>
          <a:prstGeom prst="bentConnector3">
            <a:avLst>
              <a:gd name="adj1" fmla="val 1097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86" name="Explosion 2 185"/>
          <p:cNvSpPr/>
          <p:nvPr/>
        </p:nvSpPr>
        <p:spPr>
          <a:xfrm>
            <a:off x="10088262" y="1097715"/>
            <a:ext cx="878801" cy="540733"/>
          </a:xfrm>
          <a:prstGeom prst="irregularSeal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Explosion 2 186"/>
          <p:cNvSpPr/>
          <p:nvPr/>
        </p:nvSpPr>
        <p:spPr>
          <a:xfrm>
            <a:off x="10055227" y="1898575"/>
            <a:ext cx="911836" cy="540733"/>
          </a:xfrm>
          <a:prstGeom prst="irregularSeal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7" name="Google Shape;107;p1"/>
          <p:cNvCxnSpPr>
            <a:stCxn id="173" idx="3"/>
            <a:endCxn id="64" idx="0"/>
          </p:cNvCxnSpPr>
          <p:nvPr/>
        </p:nvCxnSpPr>
        <p:spPr>
          <a:xfrm>
            <a:off x="9356257" y="3865952"/>
            <a:ext cx="482830" cy="2015524"/>
          </a:xfrm>
          <a:prstGeom prst="bentConnector2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03" name="Explosion 2 202"/>
          <p:cNvSpPr/>
          <p:nvPr/>
        </p:nvSpPr>
        <p:spPr>
          <a:xfrm>
            <a:off x="7063328" y="1100451"/>
            <a:ext cx="878801" cy="540733"/>
          </a:xfrm>
          <a:prstGeom prst="irregularSeal2">
            <a:avLst/>
          </a:prstGeom>
          <a:solidFill>
            <a:schemeClr val="bg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4" name="Connecteur droit avec flèche 203"/>
          <p:cNvCxnSpPr/>
          <p:nvPr/>
        </p:nvCxnSpPr>
        <p:spPr>
          <a:xfrm flipV="1">
            <a:off x="7474149" y="1639223"/>
            <a:ext cx="0" cy="29713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4" name="Explosion 2 63"/>
          <p:cNvSpPr/>
          <p:nvPr/>
        </p:nvSpPr>
        <p:spPr>
          <a:xfrm>
            <a:off x="9459188" y="5834237"/>
            <a:ext cx="844047" cy="540733"/>
          </a:xfrm>
          <a:prstGeom prst="irregularSeal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10696397" y="6178177"/>
            <a:ext cx="871447" cy="41420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Prise en charge élève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0394870" y="5858413"/>
            <a:ext cx="1032837" cy="285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Signature avenant contrat AESH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Connecteur droit avec flèche 66"/>
          <p:cNvCxnSpPr>
            <a:endCxn id="66" idx="1"/>
          </p:cNvCxnSpPr>
          <p:nvPr/>
        </p:nvCxnSpPr>
        <p:spPr>
          <a:xfrm>
            <a:off x="10055227" y="6001293"/>
            <a:ext cx="339643" cy="0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2" name="Google Shape;107;p1"/>
          <p:cNvCxnSpPr>
            <a:endCxn id="65" idx="2"/>
          </p:cNvCxnSpPr>
          <p:nvPr/>
        </p:nvCxnSpPr>
        <p:spPr>
          <a:xfrm rot="16200000" flipH="1">
            <a:off x="10513196" y="6202078"/>
            <a:ext cx="210436" cy="155965"/>
          </a:xfrm>
          <a:prstGeom prst="bentConnector2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73" name="Connecteur droit avec flèche 72"/>
          <p:cNvCxnSpPr/>
          <p:nvPr/>
        </p:nvCxnSpPr>
        <p:spPr>
          <a:xfrm flipV="1">
            <a:off x="10527662" y="1622075"/>
            <a:ext cx="0" cy="297137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7" name="Organigramme : Document 76"/>
          <p:cNvSpPr/>
          <p:nvPr/>
        </p:nvSpPr>
        <p:spPr>
          <a:xfrm>
            <a:off x="2291868" y="2353144"/>
            <a:ext cx="637758" cy="216483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Annexe 2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7" name="Google Shape;107;p1"/>
          <p:cNvCxnSpPr>
            <a:endCxn id="173" idx="1"/>
          </p:cNvCxnSpPr>
          <p:nvPr/>
        </p:nvCxnSpPr>
        <p:spPr>
          <a:xfrm flipV="1">
            <a:off x="7842795" y="3865952"/>
            <a:ext cx="493866" cy="366156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88" name="Connecteur droit avec flèche 87"/>
          <p:cNvCxnSpPr/>
          <p:nvPr/>
        </p:nvCxnSpPr>
        <p:spPr>
          <a:xfrm flipH="1">
            <a:off x="4029719" y="2685691"/>
            <a:ext cx="2024" cy="145962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9" name="Google Shape;107;p1"/>
          <p:cNvCxnSpPr/>
          <p:nvPr/>
        </p:nvCxnSpPr>
        <p:spPr>
          <a:xfrm>
            <a:off x="9373958" y="3803249"/>
            <a:ext cx="1182815" cy="647083"/>
          </a:xfrm>
          <a:prstGeom prst="bentConnector2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03" name="Explosion 2 102"/>
          <p:cNvSpPr/>
          <p:nvPr/>
        </p:nvSpPr>
        <p:spPr>
          <a:xfrm>
            <a:off x="10216336" y="4384890"/>
            <a:ext cx="911836" cy="540733"/>
          </a:xfrm>
          <a:prstGeom prst="irregularSeal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68013" y="71107"/>
            <a:ext cx="7051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PROCEDURE DE TRAITEMENT DES DEMANDES RENTREE 2025</a:t>
            </a:r>
            <a:endParaRPr lang="fr-FR" dirty="0"/>
          </a:p>
        </p:txBody>
      </p:sp>
      <p:sp>
        <p:nvSpPr>
          <p:cNvPr id="96" name="Rectangle 95"/>
          <p:cNvSpPr/>
          <p:nvPr/>
        </p:nvSpPr>
        <p:spPr>
          <a:xfrm>
            <a:off x="5488214" y="2826464"/>
            <a:ext cx="662846" cy="4685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Analyse de la demande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8" name="Connecteur droit avec flèche 97"/>
          <p:cNvCxnSpPr/>
          <p:nvPr/>
        </p:nvCxnSpPr>
        <p:spPr>
          <a:xfrm flipH="1">
            <a:off x="6875044" y="3195075"/>
            <a:ext cx="5104" cy="35207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4" name="Google Shape;82;p1"/>
          <p:cNvSpPr/>
          <p:nvPr/>
        </p:nvSpPr>
        <p:spPr>
          <a:xfrm>
            <a:off x="1534685" y="527505"/>
            <a:ext cx="2292248" cy="480294"/>
          </a:xfrm>
          <a:prstGeom prst="chevron">
            <a:avLst>
              <a:gd name="adj" fmla="val 50000"/>
            </a:avLst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lang="fr-FR" sz="1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Formalisation du besoin d’accompagnement</a:t>
            </a:r>
            <a:endParaRPr sz="1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82;p1"/>
          <p:cNvSpPr/>
          <p:nvPr/>
        </p:nvSpPr>
        <p:spPr>
          <a:xfrm>
            <a:off x="3674533" y="539001"/>
            <a:ext cx="2756130" cy="454652"/>
          </a:xfrm>
          <a:prstGeom prst="chevron">
            <a:avLst>
              <a:gd name="adj" fmla="val 50000"/>
            </a:avLst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0000"/>
              </a:buClr>
              <a:buSzPts val="1400"/>
            </a:pPr>
            <a:r>
              <a:rPr lang="fr-FR" sz="1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Instruction de la demande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82;p1"/>
          <p:cNvSpPr/>
          <p:nvPr/>
        </p:nvSpPr>
        <p:spPr>
          <a:xfrm>
            <a:off x="6286735" y="535900"/>
            <a:ext cx="1912422" cy="458359"/>
          </a:xfrm>
          <a:prstGeom prst="chevron">
            <a:avLst>
              <a:gd name="adj" fmla="val 50000"/>
            </a:avLst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0000"/>
              </a:buClr>
              <a:buSzPts val="1400"/>
            </a:pPr>
            <a:r>
              <a:rPr lang="fr-FR" sz="1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Réponse à la demande</a:t>
            </a:r>
            <a:r>
              <a:rPr lang="fr-FR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82;p1"/>
          <p:cNvSpPr/>
          <p:nvPr/>
        </p:nvSpPr>
        <p:spPr>
          <a:xfrm>
            <a:off x="9918317" y="543588"/>
            <a:ext cx="1608728" cy="464471"/>
          </a:xfrm>
          <a:prstGeom prst="chevron">
            <a:avLst>
              <a:gd name="adj" fmla="val 50000"/>
            </a:avLst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0000"/>
              </a:buClr>
              <a:buSzPts val="1400"/>
            </a:pPr>
            <a:r>
              <a:rPr lang="fr-FR" sz="1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Mise en œuvre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82;p1"/>
          <p:cNvSpPr/>
          <p:nvPr/>
        </p:nvSpPr>
        <p:spPr>
          <a:xfrm>
            <a:off x="8033273" y="547463"/>
            <a:ext cx="2013132" cy="448503"/>
          </a:xfrm>
          <a:prstGeom prst="chevron">
            <a:avLst>
              <a:gd name="adj" fmla="val 50000"/>
            </a:avLst>
          </a:prstGeom>
          <a:solidFill>
            <a:srgbClr val="D8E2F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Clr>
                <a:srgbClr val="000000"/>
              </a:buClr>
              <a:buSzPts val="1400"/>
            </a:pPr>
            <a:r>
              <a:rPr lang="fr-FR" sz="1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1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Signature de la convention avec la collectivité territoriale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819518" y="99500"/>
            <a:ext cx="3707527" cy="3756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Informations saisies ou communiquées via demarches.simplifiées.fr</a:t>
            </a: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Espace réservé du pied de page 55"/>
          <p:cNvSpPr txBox="1">
            <a:spLocks/>
          </p:cNvSpPr>
          <p:nvPr/>
        </p:nvSpPr>
        <p:spPr>
          <a:xfrm>
            <a:off x="4435521" y="6550925"/>
            <a:ext cx="4106489" cy="363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/>
              <a:t>Service Départemental de l’Ecole Inclusive</a:t>
            </a:r>
            <a:endParaRPr lang="fr-FR" dirty="0"/>
          </a:p>
        </p:txBody>
      </p:sp>
      <p:sp>
        <p:nvSpPr>
          <p:cNvPr id="76" name="Organigramme : Document 75"/>
          <p:cNvSpPr/>
          <p:nvPr/>
        </p:nvSpPr>
        <p:spPr>
          <a:xfrm>
            <a:off x="2883265" y="2311837"/>
            <a:ext cx="637758" cy="204489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Annexe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rganigramme : Procédé prédéfini 18"/>
          <p:cNvSpPr/>
          <p:nvPr/>
        </p:nvSpPr>
        <p:spPr>
          <a:xfrm>
            <a:off x="2508460" y="5411835"/>
            <a:ext cx="994833" cy="322252"/>
          </a:xfrm>
          <a:prstGeom prst="flowChartPredefinedProces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</a:t>
            </a:r>
            <a:endParaRPr lang="fr-FR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rganigramme : Document 80"/>
          <p:cNvSpPr/>
          <p:nvPr/>
        </p:nvSpPr>
        <p:spPr>
          <a:xfrm>
            <a:off x="2882549" y="2115839"/>
            <a:ext cx="637758" cy="186395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Annexe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2" name="Connecteur droit avec flèche 81"/>
          <p:cNvCxnSpPr/>
          <p:nvPr/>
        </p:nvCxnSpPr>
        <p:spPr>
          <a:xfrm>
            <a:off x="3485234" y="2221108"/>
            <a:ext cx="3397" cy="2239687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5" name="Connecteur droit avec flèche 104"/>
          <p:cNvCxnSpPr/>
          <p:nvPr/>
        </p:nvCxnSpPr>
        <p:spPr>
          <a:xfrm flipV="1">
            <a:off x="3417541" y="2189812"/>
            <a:ext cx="6668" cy="2273274"/>
          </a:xfrm>
          <a:prstGeom prst="straightConnector1">
            <a:avLst/>
          </a:prstGeom>
          <a:ln>
            <a:solidFill>
              <a:schemeClr val="tx1"/>
            </a:solidFill>
            <a:prstDash val="sysDash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6" name="Organigramme : Document 105"/>
          <p:cNvSpPr/>
          <p:nvPr/>
        </p:nvSpPr>
        <p:spPr>
          <a:xfrm>
            <a:off x="2744327" y="5307104"/>
            <a:ext cx="637758" cy="204489"/>
          </a:xfrm>
          <a:prstGeom prst="flowChartDocumen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Annexe</a:t>
            </a:r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1496885" y="1746364"/>
            <a:ext cx="715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du besoin</a:t>
            </a:r>
            <a:endParaRPr lang="fr-FR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Connecteur droit avec flèche 56"/>
          <p:cNvCxnSpPr/>
          <p:nvPr/>
        </p:nvCxnSpPr>
        <p:spPr>
          <a:xfrm flipH="1">
            <a:off x="2927831" y="2512792"/>
            <a:ext cx="14133" cy="2778402"/>
          </a:xfrm>
          <a:prstGeom prst="straightConnector1">
            <a:avLst/>
          </a:prstGeom>
          <a:ln w="28575">
            <a:solidFill>
              <a:srgbClr val="FFC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Virage 62"/>
          <p:cNvSpPr/>
          <p:nvPr/>
        </p:nvSpPr>
        <p:spPr>
          <a:xfrm rot="5400000">
            <a:off x="3683637" y="2120387"/>
            <a:ext cx="341100" cy="479953"/>
          </a:xfrm>
          <a:prstGeom prst="bentArrow">
            <a:avLst>
              <a:gd name="adj1" fmla="val 11503"/>
              <a:gd name="adj2" fmla="val 14528"/>
              <a:gd name="adj3" fmla="val 24069"/>
              <a:gd name="adj4" fmla="val 30719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3655230" y="3101078"/>
            <a:ext cx="1361100" cy="2926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Mise en instruction </a:t>
            </a:r>
          </a:p>
          <a:p>
            <a:pPr algn="ctr"/>
            <a:r>
              <a:rPr lang="fr-F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du dossier par CPC EI</a:t>
            </a:r>
            <a:endParaRPr lang="fr-F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519528" y="2822967"/>
            <a:ext cx="662846" cy="4685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Avis IEN CT EI</a:t>
            </a:r>
          </a:p>
        </p:txBody>
      </p:sp>
    </p:spTree>
    <p:extLst>
      <p:ext uri="{BB962C8B-B14F-4D97-AF65-F5344CB8AC3E}">
        <p14:creationId xmlns:p14="http://schemas.microsoft.com/office/powerpoint/2010/main" val="25114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203</Words>
  <Application>Microsoft Office PowerPoint</Application>
  <PresentationFormat>Grand écran</PresentationFormat>
  <Paragraphs>49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ACADEMIE DE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scachera</dc:creator>
  <cp:lastModifiedBy>jtith</cp:lastModifiedBy>
  <cp:revision>8</cp:revision>
  <dcterms:created xsi:type="dcterms:W3CDTF">2025-09-17T08:20:31Z</dcterms:created>
  <dcterms:modified xsi:type="dcterms:W3CDTF">2025-11-04T13:14:46Z</dcterms:modified>
</cp:coreProperties>
</file>