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Pacifico"/>
      <p:regular r:id="rId21"/>
    </p:embeddedFon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erriweather-regular.fntdata"/><Relationship Id="rId21" Type="http://schemas.openxmlformats.org/officeDocument/2006/relationships/font" Target="fonts/Pacifico-regular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f13cbaff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f13cbaff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f13cbaff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f13cbaff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f13cbaff4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f13cbaff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f13cbaff4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f13cbaff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f13cbaff4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f13cbaff4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f13cbaff4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f13cbaff4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f13cbaff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1f13cbaff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f13cbaff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f13cbaff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f13cbaff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f13cbaff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f13cbaff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f13cbaff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f13cbaff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f13cbaff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f13cbaff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f13cbaff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f13cbaff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f13cbaff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f13cbaff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f13cbaff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Relationship Id="rId4" Type="http://schemas.openxmlformats.org/officeDocument/2006/relationships/image" Target="../media/image2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g"/><Relationship Id="rId4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DFF7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493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acifico"/>
                <a:ea typeface="Pacifico"/>
                <a:cs typeface="Pacifico"/>
                <a:sym typeface="Pacifico"/>
              </a:rPr>
              <a:t>Les règles pour respecter la nature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9681875" y="3309825"/>
            <a:ext cx="305700" cy="3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5458200" y="4003125"/>
            <a:ext cx="3374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latin typeface="Merriweather"/>
                <a:ea typeface="Merriweather"/>
                <a:cs typeface="Merriweather"/>
                <a:sym typeface="Merriweather"/>
              </a:rPr>
              <a:t>a cura di Grazia d’Elia e Benedetta Stefanizzi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00" y="2109000"/>
            <a:ext cx="2489425" cy="13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3162" y="2354325"/>
            <a:ext cx="2248689" cy="14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0589" y="2057838"/>
            <a:ext cx="2113962" cy="149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DFF7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555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3111">
                <a:latin typeface="Merriweather"/>
                <a:ea typeface="Merriweather"/>
                <a:cs typeface="Merriweather"/>
                <a:sym typeface="Merriweather"/>
              </a:rPr>
              <a:t>Marcher ou se déplacher à vélo</a:t>
            </a:r>
            <a:endParaRPr b="1" sz="311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6600" y="1202200"/>
            <a:ext cx="3835699" cy="24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88" y="1609050"/>
            <a:ext cx="2414088" cy="323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DFF7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65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3120">
                <a:latin typeface="Merriweather"/>
                <a:ea typeface="Merriweather"/>
                <a:cs typeface="Merriweather"/>
                <a:sym typeface="Merriweather"/>
              </a:rPr>
              <a:t>Préférer les articles d’occasion aux articles neufs</a:t>
            </a:r>
            <a:endParaRPr b="1" sz="31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87479"/>
            <a:ext cx="4193200" cy="21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822" y="1892750"/>
            <a:ext cx="2865555" cy="21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DFF7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3111">
                <a:latin typeface="Merriweather"/>
                <a:ea typeface="Merriweather"/>
                <a:cs typeface="Merriweather"/>
                <a:sym typeface="Merriweather"/>
              </a:rPr>
              <a:t>Économiser</a:t>
            </a:r>
            <a:r>
              <a:rPr b="1" lang="it" sz="3111">
                <a:latin typeface="Merriweather"/>
                <a:ea typeface="Merriweather"/>
                <a:cs typeface="Merriweather"/>
                <a:sym typeface="Merriweather"/>
              </a:rPr>
              <a:t> le piles</a:t>
            </a:r>
            <a:endParaRPr b="1" sz="311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400" y="547075"/>
            <a:ext cx="2524075" cy="352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6503" y="1831525"/>
            <a:ext cx="3060250" cy="22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DFF7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311700" y="445025"/>
            <a:ext cx="566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it" sz="3120">
                <a:latin typeface="Merriweather"/>
                <a:ea typeface="Merriweather"/>
                <a:cs typeface="Merriweather"/>
                <a:sym typeface="Merriweather"/>
              </a:rPr>
              <a:t>Éviter les produits qu’on n’utilise</a:t>
            </a:r>
            <a:endParaRPr b="1" sz="312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it" sz="3120">
                <a:latin typeface="Merriweather"/>
                <a:ea typeface="Merriweather"/>
                <a:cs typeface="Merriweather"/>
                <a:sym typeface="Merriweather"/>
              </a:rPr>
              <a:t>qu’une fois</a:t>
            </a:r>
            <a:endParaRPr b="1" sz="312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1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8278" y="1222713"/>
            <a:ext cx="3095324" cy="327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5875" y="2200302"/>
            <a:ext cx="2317300" cy="270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DFF7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393350" y="445025"/>
            <a:ext cx="498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it" sz="3120">
                <a:latin typeface="Merriweather"/>
                <a:ea typeface="Merriweather"/>
                <a:cs typeface="Merriweather"/>
                <a:sym typeface="Merriweather"/>
              </a:rPr>
              <a:t>Choisir les produits au détail ou en vrac</a:t>
            </a:r>
            <a:endParaRPr b="1" sz="312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1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075" y="1527520"/>
            <a:ext cx="4167223" cy="189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2050" y="1851250"/>
            <a:ext cx="2677875" cy="26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DFF72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it" sz="3120">
                <a:latin typeface="Merriweather"/>
                <a:ea typeface="Merriweather"/>
                <a:cs typeface="Merriweather"/>
                <a:sym typeface="Merriweather"/>
              </a:rPr>
              <a:t>Éviter les portions individuelles</a:t>
            </a:r>
            <a:endParaRPr b="1" sz="312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1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6150" y="1509600"/>
            <a:ext cx="3063552" cy="227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5445" y="1545400"/>
            <a:ext cx="2801080" cy="20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DFF7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72925" y="363375"/>
            <a:ext cx="57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3020">
                <a:latin typeface="Merriweather"/>
                <a:ea typeface="Merriweather"/>
                <a:cs typeface="Merriweather"/>
                <a:sym typeface="Merriweather"/>
              </a:rPr>
              <a:t>Préférer les sacs réutilisables</a:t>
            </a:r>
            <a:endParaRPr b="1" sz="30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4653" y="566400"/>
            <a:ext cx="2152676" cy="38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5075" y="1969254"/>
            <a:ext cx="3175900" cy="25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DFF7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38825"/>
            <a:ext cx="5893200" cy="5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3120">
                <a:latin typeface="Merriweather"/>
                <a:ea typeface="Merriweather"/>
                <a:cs typeface="Merriweather"/>
                <a:sym typeface="Merriweather"/>
              </a:rPr>
              <a:t>Faire le tri sélectif</a:t>
            </a:r>
            <a:endParaRPr b="1" sz="31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1150" y="493275"/>
            <a:ext cx="2212001" cy="3932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925" y="1749429"/>
            <a:ext cx="3657600" cy="22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DFF7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600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3111">
                <a:latin typeface="Merriweather"/>
                <a:ea typeface="Merriweather"/>
                <a:cs typeface="Merriweather"/>
                <a:sym typeface="Merriweather"/>
              </a:rPr>
              <a:t>Boire </a:t>
            </a:r>
            <a:r>
              <a:rPr b="1" lang="it" sz="3111">
                <a:latin typeface="Merriweather"/>
                <a:ea typeface="Merriweather"/>
                <a:cs typeface="Merriweather"/>
                <a:sym typeface="Merriweather"/>
              </a:rPr>
              <a:t>plutôt</a:t>
            </a:r>
            <a:r>
              <a:rPr b="1" lang="it" sz="3111">
                <a:latin typeface="Merriweather"/>
                <a:ea typeface="Merriweather"/>
                <a:cs typeface="Merriweather"/>
                <a:sym typeface="Merriweather"/>
              </a:rPr>
              <a:t> l’eau du robinet</a:t>
            </a:r>
            <a:endParaRPr b="1" sz="311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1425" y="536875"/>
            <a:ext cx="2198825" cy="390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3460" y="1511104"/>
            <a:ext cx="2456540" cy="32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DFF7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575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3111">
                <a:latin typeface="Merriweather"/>
                <a:ea typeface="Merriweather"/>
                <a:cs typeface="Merriweather"/>
                <a:sym typeface="Merriweather"/>
              </a:rPr>
              <a:t>Utiliser le papier de manière écologique</a:t>
            </a:r>
            <a:endParaRPr b="1" sz="311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100" y="445025"/>
            <a:ext cx="2313950" cy="4113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7303" y="1914553"/>
            <a:ext cx="3309950" cy="220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DFF7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640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3111">
                <a:latin typeface="Merriweather"/>
                <a:ea typeface="Merriweather"/>
                <a:cs typeface="Merriweather"/>
                <a:sym typeface="Merriweather"/>
              </a:rPr>
              <a:t>Choisir les produits avec moins d’emballage</a:t>
            </a:r>
            <a:endParaRPr b="1" sz="311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5325" y="1017725"/>
            <a:ext cx="1966974" cy="3496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4900" y="2075750"/>
            <a:ext cx="3186800" cy="233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DFF72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3111">
                <a:latin typeface="Merriweather"/>
                <a:ea typeface="Merriweather"/>
                <a:cs typeface="Merriweather"/>
                <a:sym typeface="Merriweather"/>
              </a:rPr>
              <a:t>Ne gaspille pas l’eau</a:t>
            </a:r>
            <a:endParaRPr b="1" sz="311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0177" y="265350"/>
            <a:ext cx="2445451" cy="434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355" y="1730855"/>
            <a:ext cx="3646725" cy="242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DFF7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3111">
                <a:latin typeface="Merriweather"/>
                <a:ea typeface="Merriweather"/>
                <a:cs typeface="Merriweather"/>
                <a:sym typeface="Merriweather"/>
              </a:rPr>
              <a:t>Ne pas cueillir de fleurs</a:t>
            </a:r>
            <a:endParaRPr b="1" sz="311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600" y="1399563"/>
            <a:ext cx="3233448" cy="292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8129" y="1484000"/>
            <a:ext cx="2765675" cy="275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DFF7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3111">
                <a:latin typeface="Merriweather"/>
                <a:ea typeface="Merriweather"/>
                <a:cs typeface="Merriweather"/>
                <a:sym typeface="Merriweather"/>
              </a:rPr>
              <a:t>Recycler les </a:t>
            </a:r>
            <a:r>
              <a:rPr b="1" lang="it" sz="3100">
                <a:solidFill>
                  <a:srgbClr val="202124"/>
                </a:solidFill>
                <a:highlight>
                  <a:srgbClr val="9DFF72"/>
                </a:highlight>
                <a:latin typeface="Merriweather"/>
                <a:ea typeface="Merriweather"/>
                <a:cs typeface="Merriweather"/>
                <a:sym typeface="Merriweather"/>
              </a:rPr>
              <a:t>vêtements</a:t>
            </a:r>
            <a:endParaRPr b="1" sz="3100">
              <a:solidFill>
                <a:srgbClr val="202124"/>
              </a:solidFill>
              <a:highlight>
                <a:srgbClr val="9DFF72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3111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1" sz="311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350" y="1404471"/>
            <a:ext cx="4121149" cy="223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900" y="1549200"/>
            <a:ext cx="2891525" cy="27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