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a8758389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a8758389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f1b09cd19_4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f1b09cd19_4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f1b09cd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f1b09cd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a8758389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a8758389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f1b09cd1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f1b09cd1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f1b09cd19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f1b09cd19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f1b09cd19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f1b09cd19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a875838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a875838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a8758389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a8758389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a8758389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a8758389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85233" y="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</a:rPr>
              <a:t>RESPECTER LA NATURE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648400" y="2834125"/>
            <a:ext cx="6643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u="sng">
                <a:solidFill>
                  <a:srgbClr val="0000FF"/>
                </a:solidFill>
              </a:rPr>
              <a:t>Federico Maiorano e Antonio Palazzo </a:t>
            </a:r>
            <a:endParaRPr i="1" u="sng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u="sng">
                <a:solidFill>
                  <a:srgbClr val="FF9900"/>
                </a:solidFill>
              </a:rPr>
              <a:t>COMMENT LES HUMAINS DEVIENT-ILS RESPECTER LA NATURE? </a:t>
            </a:r>
            <a:endParaRPr b="1" i="1" u="sng">
              <a:solidFill>
                <a:srgbClr val="FF9900"/>
              </a:solidFill>
            </a:endParaRPr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73675" y="1555600"/>
            <a:ext cx="8520600" cy="29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300">
                <a:solidFill>
                  <a:schemeClr val="lt1"/>
                </a:solidFill>
                <a:highlight>
                  <a:srgbClr val="FF9900"/>
                </a:highlight>
              </a:rPr>
              <a:t>-</a:t>
            </a:r>
            <a:r>
              <a:rPr lang="it" sz="2300">
                <a:solidFill>
                  <a:schemeClr val="lt1"/>
                </a:solidFill>
                <a:highlight>
                  <a:srgbClr val="FF9900"/>
                </a:highlight>
              </a:rPr>
              <a:t>En suivant les règles des lieux protégés: ne pas embeter les animaux sauvages, ne pas cuellir des fleurs, ne pas marcher hors des sentiers, ne pas ramasser des galets…</a:t>
            </a:r>
            <a:endParaRPr sz="2300">
              <a:solidFill>
                <a:schemeClr val="lt1"/>
              </a:solidFill>
              <a:highlight>
                <a:srgbClr val="FF9900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300">
                <a:solidFill>
                  <a:schemeClr val="lt1"/>
                </a:solidFill>
                <a:highlight>
                  <a:srgbClr val="FF9900"/>
                </a:highlight>
              </a:rPr>
              <a:t>-En ne polluant pas: trier ses dechets, ne pas gaspiller, réduire les rejets de gaz à effet de serre, ne pas épuisier les ressources…</a:t>
            </a:r>
            <a:endParaRPr sz="2300">
              <a:solidFill>
                <a:schemeClr val="lt1"/>
              </a:solidFill>
              <a:highlight>
                <a:srgbClr val="FF9900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highlight>
                <a:srgbClr val="FF9900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u="sng">
                <a:solidFill>
                  <a:srgbClr val="00FF00"/>
                </a:solidFill>
              </a:rPr>
              <a:t>POURQUOI LES HUMAINS NE RESPECTENT-ILS PAS TOUJOURS LA NATURE</a:t>
            </a:r>
            <a:endParaRPr b="1" i="1" u="sng">
              <a:solidFill>
                <a:srgbClr val="00FF00"/>
              </a:solidFill>
            </a:endParaRPr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11700" y="1350950"/>
            <a:ext cx="8520600" cy="32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FF9900"/>
                </a:solidFill>
                <a:highlight>
                  <a:srgbClr val="0000FF"/>
                </a:highlight>
              </a:rPr>
              <a:t>- </a:t>
            </a:r>
            <a:r>
              <a:rPr lang="it" sz="2400">
                <a:solidFill>
                  <a:srgbClr val="FF9900"/>
                </a:solidFill>
                <a:highlight>
                  <a:srgbClr val="0000FF"/>
                </a:highlight>
              </a:rPr>
              <a:t>Par mauvaise habitude ou ignorance. Awant, on ne parlait pas beacoup d’écologie ni des effets du réchaffaument climatique.</a:t>
            </a:r>
            <a:endParaRPr sz="2400">
              <a:solidFill>
                <a:srgbClr val="FF99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FF9900"/>
                </a:solidFill>
                <a:highlight>
                  <a:srgbClr val="0000FF"/>
                </a:highlight>
              </a:rPr>
              <a:t>-Certaines personnes ont beacoup d’autres problèmes à affronter: pauvreté,guerre…</a:t>
            </a:r>
            <a:endParaRPr sz="2400">
              <a:solidFill>
                <a:srgbClr val="FF99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400">
                <a:solidFill>
                  <a:srgbClr val="FF9900"/>
                </a:solidFill>
                <a:highlight>
                  <a:srgbClr val="0000FF"/>
                </a:highlight>
              </a:rPr>
              <a:t>-Par égoisme. Des personnes préfèrent penser à leur propre intérét, à gagner de l’argent…</a:t>
            </a:r>
            <a:endParaRPr sz="2400">
              <a:solidFill>
                <a:srgbClr val="FF9900"/>
              </a:solidFill>
              <a:highlight>
                <a:srgbClr val="0000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u="sng">
                <a:solidFill>
                  <a:srgbClr val="980000"/>
                </a:solidFill>
              </a:rPr>
              <a:t>ECONOMISER LES PILES </a:t>
            </a:r>
            <a:endParaRPr b="1" i="1" u="sng">
              <a:solidFill>
                <a:srgbClr val="980000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4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4300">
                <a:solidFill>
                  <a:schemeClr val="lt1"/>
                </a:solidFill>
                <a:highlight>
                  <a:srgbClr val="7F6000"/>
                </a:highlight>
              </a:rPr>
              <a:t>En utilisant des piles rechargeables au en chargent ses appareils sur une prise électrique.  </a:t>
            </a:r>
            <a:endParaRPr sz="4300">
              <a:solidFill>
                <a:schemeClr val="lt1"/>
              </a:solidFill>
              <a:highlight>
                <a:srgbClr val="7F60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73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it" sz="2520" u="sng">
                <a:solidFill>
                  <a:schemeClr val="accent4"/>
                </a:solidFill>
              </a:rPr>
              <a:t>UTILISIER LE PAPIER DE MANIERE ECOLOGIQUE </a:t>
            </a:r>
            <a:endParaRPr b="1" i="1" sz="2520" u="sng">
              <a:solidFill>
                <a:schemeClr val="accent4"/>
              </a:solidFill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551700"/>
            <a:ext cx="8520600" cy="30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3000">
                <a:solidFill>
                  <a:srgbClr val="00FF00"/>
                </a:solidFill>
              </a:rPr>
              <a:t>En imprimant recto, verso en noir et blanc et en utilisant du papier recyclé ou issu de forets gérées durablement.</a:t>
            </a:r>
            <a:endParaRPr sz="30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u="sng">
                <a:solidFill>
                  <a:srgbClr val="E06666"/>
                </a:solidFill>
              </a:rPr>
              <a:t>EVITER LES PRODUITS QU’ON N’UTILISE QU’UNE FOIS</a:t>
            </a:r>
            <a:endParaRPr b="1" i="1" u="sng">
              <a:solidFill>
                <a:srgbClr val="E06666"/>
              </a:solidFill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958250"/>
            <a:ext cx="8520600" cy="26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3500">
                <a:solidFill>
                  <a:schemeClr val="lt2"/>
                </a:solidFill>
              </a:rPr>
              <a:t>Comme les lingettes jetables (à remplacer par des produits nettoyants liquides). </a:t>
            </a:r>
            <a:endParaRPr sz="35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86050" y="45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>
                <a:solidFill>
                  <a:srgbClr val="6AA84F"/>
                </a:solidFill>
              </a:rPr>
              <a:t>CHOISIR LES PRODUITS AVEC MOINS D’EMBALLAGE </a:t>
            </a:r>
            <a:endParaRPr b="1" i="1">
              <a:solidFill>
                <a:srgbClr val="6AA84F"/>
              </a:solidFill>
            </a:endParaRPr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549250"/>
            <a:ext cx="8520600" cy="30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3400">
                <a:highlight>
                  <a:schemeClr val="accent6"/>
                </a:highlight>
              </a:rPr>
              <a:t>Par example, choisir les yaourts et les boisson les moints emballes. </a:t>
            </a:r>
            <a:endParaRPr sz="3400"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u="sng">
                <a:solidFill>
                  <a:srgbClr val="1155CC"/>
                </a:solidFill>
                <a:highlight>
                  <a:srgbClr val="FF00FF"/>
                </a:highlight>
              </a:rPr>
              <a:t>EVITER LES PORTIONS INDIVIDUELLES</a:t>
            </a:r>
            <a:endParaRPr b="1" i="1" u="sng">
              <a:solidFill>
                <a:srgbClr val="1155CC"/>
              </a:solidFill>
              <a:highlight>
                <a:srgbClr val="FF00FF"/>
              </a:highlight>
            </a:endParaRPr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98475" y="1326150"/>
            <a:ext cx="8520600" cy="3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it" sz="2700" u="sng">
                <a:solidFill>
                  <a:srgbClr val="1155CC"/>
                </a:solidFill>
                <a:highlight>
                  <a:srgbClr val="FF00FF"/>
                </a:highlight>
              </a:rPr>
              <a:t>Ne pas prendre les gateaux au biscuits emballés séparément (remplacer par de grands gateaux a couper en parts ).</a:t>
            </a:r>
            <a:endParaRPr b="1" i="1" sz="2700" u="sng">
              <a:solidFill>
                <a:srgbClr val="1155CC"/>
              </a:solidFill>
              <a:highlight>
                <a:srgbClr val="FF00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01925"/>
            <a:ext cx="89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u="sng">
                <a:solidFill>
                  <a:srgbClr val="FFFFFF"/>
                </a:solidFill>
              </a:rPr>
              <a:t>BOIR PLUTOT L’EAU DU ROBINET</a:t>
            </a:r>
            <a:endParaRPr b="1" i="1" u="sng">
              <a:solidFill>
                <a:srgbClr val="FFFFFF"/>
              </a:solidFill>
            </a:endParaRPr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795925"/>
            <a:ext cx="8520600" cy="27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3700">
                <a:solidFill>
                  <a:schemeClr val="accent1"/>
                </a:solidFill>
              </a:rPr>
              <a:t>Pour ne pas jeter à la poubelle les bouteilles en plastique d’eau minérale.</a:t>
            </a:r>
            <a:endParaRPr sz="3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728350" y="27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u="sng">
                <a:solidFill>
                  <a:srgbClr val="3D85C6"/>
                </a:solidFill>
              </a:rPr>
              <a:t>PREFERER LES SACS REUTILISABLES </a:t>
            </a:r>
            <a:endParaRPr b="1" i="1" u="sng">
              <a:solidFill>
                <a:srgbClr val="3D85C6"/>
              </a:solidFill>
            </a:endParaRPr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solidFill>
                  <a:srgbClr val="4C1130"/>
                </a:solidFill>
              </a:rPr>
              <a:t>Eviter de prendre les sacs en plastique aux eaisses des magasins.</a:t>
            </a:r>
            <a:endParaRPr sz="2800">
              <a:solidFill>
                <a:srgbClr val="4C113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800">
                <a:solidFill>
                  <a:srgbClr val="4C1130"/>
                </a:solidFill>
              </a:rPr>
              <a:t>Preferer un panier au un grand sac.</a:t>
            </a:r>
            <a:endParaRPr sz="2800">
              <a:solidFill>
                <a:srgbClr val="4C113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it" sz="2380">
                <a:solidFill>
                  <a:schemeClr val="lt1"/>
                </a:solidFill>
                <a:highlight>
                  <a:srgbClr val="FF0000"/>
                </a:highlight>
              </a:rPr>
              <a:t>-Elle existait avant eux: les plantes et des animaux ont été les premiers etres vivants sur la Terre.</a:t>
            </a:r>
            <a:endParaRPr sz="238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it" sz="2380">
                <a:solidFill>
                  <a:schemeClr val="lt1"/>
                </a:solidFill>
                <a:highlight>
                  <a:srgbClr val="FF0000"/>
                </a:highlight>
              </a:rPr>
              <a:t>-Pour l’instant, la Terre est le soul endroit connu où les humains peuvent vivre.</a:t>
            </a:r>
            <a:endParaRPr sz="238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it" sz="2380">
                <a:solidFill>
                  <a:schemeClr val="lt1"/>
                </a:solidFill>
                <a:highlight>
                  <a:srgbClr val="FF0000"/>
                </a:highlight>
              </a:rPr>
              <a:t>-Ils ont besoin des ressoures naturelles pour vivre.</a:t>
            </a:r>
            <a:endParaRPr sz="238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lang="it" sz="2380">
                <a:solidFill>
                  <a:schemeClr val="lt1"/>
                </a:solidFill>
                <a:highlight>
                  <a:srgbClr val="FF0000"/>
                </a:highlight>
              </a:rPr>
              <a:t>L’oxygène, pour respirer, vient surtout des forets. L’eau, pour boire, vient des lacs et des rivières. Les plantes permette de se nourrir, mais aussi de fabriquer des médicaments…  </a:t>
            </a:r>
            <a:endParaRPr sz="2380">
              <a:solidFill>
                <a:schemeClr val="lt1"/>
              </a:solidFill>
              <a:highlight>
                <a:srgbClr val="FF0000"/>
              </a:highlight>
            </a:endParaRPr>
          </a:p>
        </p:txBody>
      </p:sp>
      <p:sp>
        <p:nvSpPr>
          <p:cNvPr id="103" name="Google Shape;103;p21"/>
          <p:cNvSpPr txBox="1"/>
          <p:nvPr/>
        </p:nvSpPr>
        <p:spPr>
          <a:xfrm>
            <a:off x="311700" y="0"/>
            <a:ext cx="7324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2500" u="sng">
                <a:solidFill>
                  <a:srgbClr val="FF0000"/>
                </a:solidFill>
              </a:rPr>
              <a:t>POURQUOI LES HUMAINS DOVIENT-ILS RESPECTER LA NATURE?</a:t>
            </a:r>
            <a:endParaRPr b="1" i="1" sz="250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