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Pacifico"/>
      <p:regular r:id="rId28"/>
    </p:embeddedFont>
    <p:embeddedFont>
      <p:font typeface="Merriweather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Pacifico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erriweath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-italic.fntdata"/><Relationship Id="rId30" Type="http://schemas.openxmlformats.org/officeDocument/2006/relationships/font" Target="fonts/Merriweather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Merriweather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f485e476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f485e476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f485e4766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1f485e476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f485e476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1f485e476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f485e476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1f485e476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1f485e476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1f485e476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e23a6a018f7e0f4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e23a6a018f7e0f4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1f485e4766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1f485e4766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f485e4766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1f485e4766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1f485e4766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1f485e4766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1f485e4766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1f485e4766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f485e476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f485e476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1f485e4766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1f485e476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1f485e4766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1f485e4766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e23a6a018f7e0f4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e23a6a018f7e0f4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f485e476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f485e476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f485e476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f485e476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f485e476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f485e476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011bb21d53be0eb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011bb21d53be0eb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f485e4766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1f485e476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011bb21d53be0eb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011bb21d53be0eb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f485e4766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1f485e4766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g"/><Relationship Id="rId4" Type="http://schemas.openxmlformats.org/officeDocument/2006/relationships/image" Target="../media/image3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jpg"/><Relationship Id="rId4" Type="http://schemas.openxmlformats.org/officeDocument/2006/relationships/image" Target="../media/image2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g"/><Relationship Id="rId4" Type="http://schemas.openxmlformats.org/officeDocument/2006/relationships/image" Target="../media/image3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jpg"/><Relationship Id="rId4" Type="http://schemas.openxmlformats.org/officeDocument/2006/relationships/image" Target="../media/image4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jpg"/><Relationship Id="rId4" Type="http://schemas.openxmlformats.org/officeDocument/2006/relationships/image" Target="../media/image3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jpg"/><Relationship Id="rId4" Type="http://schemas.openxmlformats.org/officeDocument/2006/relationships/image" Target="../media/image2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2.jpg"/><Relationship Id="rId4" Type="http://schemas.openxmlformats.org/officeDocument/2006/relationships/image" Target="../media/image3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jpg"/><Relationship Id="rId4" Type="http://schemas.openxmlformats.org/officeDocument/2006/relationships/image" Target="../media/image2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Relationship Id="rId4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jpg"/><Relationship Id="rId4" Type="http://schemas.openxmlformats.org/officeDocument/2006/relationships/image" Target="../media/image2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jpg"/><Relationship Id="rId4" Type="http://schemas.openxmlformats.org/officeDocument/2006/relationships/image" Target="../media/image3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82450" y="255925"/>
            <a:ext cx="8520600" cy="96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acifico"/>
                <a:ea typeface="Pacifico"/>
                <a:cs typeface="Pacifico"/>
                <a:sym typeface="Pacifico"/>
              </a:rPr>
              <a:t>Consommateurs</a:t>
            </a:r>
            <a:r>
              <a:rPr lang="it">
                <a:latin typeface="Pacifico"/>
                <a:ea typeface="Pacifico"/>
                <a:cs typeface="Pacifico"/>
                <a:sym typeface="Pacifico"/>
              </a:rPr>
              <a:t> responsables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5299375" y="3677625"/>
            <a:ext cx="3560400" cy="9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 cura di Grazia d’Elia e Benedetta Stefanizzi</a:t>
            </a:r>
            <a:endParaRPr b="1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725" y="2092025"/>
            <a:ext cx="3879275" cy="227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EFF8C">
            <a:alpha val="73770"/>
          </a:srgbClr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911">
                <a:latin typeface="Merriweather"/>
                <a:ea typeface="Merriweather"/>
                <a:cs typeface="Merriweather"/>
                <a:sym typeface="Merriweather"/>
              </a:rPr>
              <a:t>Je </a:t>
            </a:r>
            <a:r>
              <a:rPr b="1" lang="it" sz="2911">
                <a:latin typeface="Merriweather"/>
                <a:ea typeface="Merriweather"/>
                <a:cs typeface="Merriweather"/>
                <a:sym typeface="Merriweather"/>
              </a:rPr>
              <a:t>produis</a:t>
            </a:r>
            <a:r>
              <a:rPr b="1" lang="it" sz="2911">
                <a:latin typeface="Merriweather"/>
                <a:ea typeface="Merriweather"/>
                <a:cs typeface="Merriweather"/>
                <a:sym typeface="Merriweather"/>
              </a:rPr>
              <a:t> du compost.</a:t>
            </a:r>
            <a:endParaRPr b="1" sz="262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62925"/>
            <a:ext cx="3789225" cy="261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1900" y="1911400"/>
            <a:ext cx="4440400" cy="26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EFF8C">
            <a:alpha val="73770"/>
          </a:srgbClr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900">
                <a:solidFill>
                  <a:srgbClr val="202124"/>
                </a:solidFill>
                <a:latin typeface="Merriweather"/>
                <a:ea typeface="Merriweather"/>
                <a:cs typeface="Merriweather"/>
                <a:sym typeface="Merriweather"/>
              </a:rPr>
              <a:t>Je répare ou offre mes appareils.</a:t>
            </a:r>
            <a:endParaRPr b="1" sz="2900">
              <a:solidFill>
                <a:srgbClr val="20212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92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5700" y="1541948"/>
            <a:ext cx="3571400" cy="251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602150"/>
            <a:ext cx="3844625" cy="251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EFF8C">
            <a:alpha val="73770"/>
          </a:srgbClr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209650" y="261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900">
                <a:solidFill>
                  <a:srgbClr val="202124"/>
                </a:solidFill>
                <a:latin typeface="Merriweather"/>
                <a:ea typeface="Merriweather"/>
                <a:cs typeface="Merriweather"/>
                <a:sym typeface="Merriweather"/>
              </a:rPr>
              <a:t>J'achète en vrac et à la coupe avec mes propres contenants réutilisables.</a:t>
            </a:r>
            <a:endParaRPr b="1" sz="2900">
              <a:solidFill>
                <a:srgbClr val="20212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91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200" y="1748804"/>
            <a:ext cx="3429000" cy="247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6576" y="1527700"/>
            <a:ext cx="2922950" cy="291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EFF8C">
            <a:alpha val="73770"/>
          </a:srgbClr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911">
                <a:latin typeface="Merriweather"/>
                <a:ea typeface="Merriweather"/>
                <a:cs typeface="Merriweather"/>
                <a:sym typeface="Merriweather"/>
              </a:rPr>
              <a:t>Je préfère les </a:t>
            </a:r>
            <a:r>
              <a:rPr b="1" lang="it" sz="2911">
                <a:latin typeface="Merriweather"/>
                <a:ea typeface="Merriweather"/>
                <a:cs typeface="Merriweather"/>
                <a:sym typeface="Merriweather"/>
              </a:rPr>
              <a:t>éco recharges</a:t>
            </a:r>
            <a:r>
              <a:rPr b="1" lang="it" sz="2911"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b="1" sz="291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2578" y="1569703"/>
            <a:ext cx="2581975" cy="258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9202" y="1569702"/>
            <a:ext cx="2408450" cy="240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EFF8C">
            <a:alpha val="73770"/>
          </a:srgbClr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311700" y="445025"/>
            <a:ext cx="8520600" cy="123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920">
                <a:latin typeface="Merriweather"/>
                <a:ea typeface="Merriweather"/>
                <a:cs typeface="Merriweather"/>
                <a:sym typeface="Merriweather"/>
              </a:rPr>
              <a:t>J’imprime moins. </a:t>
            </a:r>
            <a:endParaRPr b="1" sz="292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311700" y="2571750"/>
            <a:ext cx="8520600" cy="19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00" y="1780625"/>
            <a:ext cx="4077799" cy="25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0550" y="1333375"/>
            <a:ext cx="3043451" cy="24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EFF8C">
            <a:alpha val="73770"/>
          </a:srgbClr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311700" y="445025"/>
            <a:ext cx="8520600" cy="12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620">
                <a:latin typeface="Merriweather"/>
                <a:ea typeface="Merriweather"/>
                <a:cs typeface="Merriweather"/>
                <a:sym typeface="Merriweather"/>
              </a:rPr>
              <a:t>Je donne mes anciens vêtements.</a:t>
            </a:r>
            <a:endParaRPr b="1" sz="262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311700" y="2571750"/>
            <a:ext cx="8520600" cy="19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818" y="2124900"/>
            <a:ext cx="3221176" cy="244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8060" y="2160825"/>
            <a:ext cx="3221175" cy="237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EFF8C">
            <a:alpha val="73770"/>
          </a:srgbClr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911">
                <a:latin typeface="Merriweather"/>
                <a:ea typeface="Merriweather"/>
                <a:cs typeface="Merriweather"/>
                <a:sym typeface="Merriweather"/>
              </a:rPr>
              <a:t>Je pratique le troc. </a:t>
            </a:r>
            <a:endParaRPr b="1" sz="262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473" y="1997125"/>
            <a:ext cx="3196274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773975"/>
            <a:ext cx="3699175" cy="301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EFF8C">
            <a:alpha val="73770"/>
          </a:srgbClr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920">
                <a:latin typeface="Merriweather"/>
                <a:ea typeface="Merriweather"/>
                <a:cs typeface="Merriweather"/>
                <a:sym typeface="Merriweather"/>
              </a:rPr>
              <a:t>J’achète des livres d’occasion.</a:t>
            </a:r>
            <a:endParaRPr b="1" sz="292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2" name="Google Shape;182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5550" y="1637600"/>
            <a:ext cx="3207900" cy="239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650" y="1593949"/>
            <a:ext cx="3296325" cy="22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EFF8C">
            <a:alpha val="73770"/>
          </a:srgbClr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>
            <p:ph type="title"/>
          </p:nvPr>
        </p:nvSpPr>
        <p:spPr>
          <a:xfrm>
            <a:off x="383125" y="383775"/>
            <a:ext cx="8520600" cy="13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920">
                <a:latin typeface="Merriweather"/>
                <a:ea typeface="Merriweather"/>
                <a:cs typeface="Merriweather"/>
                <a:sym typeface="Merriweather"/>
              </a:rPr>
              <a:t>Je loue ou j’emprunte mes objets de jardinage et de bricolage. </a:t>
            </a:r>
            <a:endParaRPr b="1" sz="292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0" name="Google Shape;190;p30"/>
          <p:cNvSpPr txBox="1"/>
          <p:nvPr>
            <p:ph idx="1" type="body"/>
          </p:nvPr>
        </p:nvSpPr>
        <p:spPr>
          <a:xfrm>
            <a:off x="311700" y="3007475"/>
            <a:ext cx="8520600" cy="15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550" y="1725975"/>
            <a:ext cx="3269676" cy="24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7536" y="1725975"/>
            <a:ext cx="3269675" cy="240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EFF8C">
            <a:alpha val="73770"/>
          </a:srgbClr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/>
          <p:nvPr>
            <p:ph type="title"/>
          </p:nvPr>
        </p:nvSpPr>
        <p:spPr>
          <a:xfrm>
            <a:off x="311700" y="322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911">
                <a:latin typeface="Merriweather"/>
                <a:ea typeface="Merriweather"/>
                <a:cs typeface="Merriweather"/>
                <a:sym typeface="Merriweather"/>
              </a:rPr>
              <a:t>Je dépose mes chaussures usées dans un point de collecte.</a:t>
            </a:r>
            <a:endParaRPr b="1" sz="262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8" name="Google Shape;198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9" name="Google Shape;19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029" y="1821325"/>
            <a:ext cx="3249950" cy="243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0975" y="1846864"/>
            <a:ext cx="3019400" cy="202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EFF8C">
            <a:alpha val="73770"/>
          </a:srgbClr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336775"/>
            <a:ext cx="8520600" cy="10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920">
                <a:latin typeface="Merriweather"/>
                <a:ea typeface="Merriweather"/>
                <a:cs typeface="Merriweather"/>
                <a:sym typeface="Merriweather"/>
              </a:rPr>
              <a:t>Dans la salle de bains, je </a:t>
            </a:r>
            <a:r>
              <a:rPr b="1" lang="it" sz="2920">
                <a:latin typeface="Merriweather"/>
                <a:ea typeface="Merriweather"/>
                <a:cs typeface="Merriweather"/>
                <a:sym typeface="Merriweather"/>
              </a:rPr>
              <a:t>prenne</a:t>
            </a:r>
            <a:r>
              <a:rPr b="1" lang="it" sz="2920">
                <a:latin typeface="Merriweather"/>
                <a:ea typeface="Merriweather"/>
                <a:cs typeface="Merriweather"/>
                <a:sym typeface="Merriweather"/>
              </a:rPr>
              <a:t> une douche rapide.</a:t>
            </a:r>
            <a:endParaRPr b="1" sz="292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8399" y="1690151"/>
            <a:ext cx="2894324" cy="280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4925" y="1354375"/>
            <a:ext cx="2595050" cy="324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EFF8C">
            <a:alpha val="73770"/>
          </a:srgbClr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Merriweather"/>
                <a:ea typeface="Merriweather"/>
                <a:cs typeface="Merriweather"/>
                <a:sym typeface="Merriweather"/>
              </a:rPr>
              <a:t>Je participe à un vide grenier.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6" name="Google Shape;206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775" y="1980563"/>
            <a:ext cx="3143250" cy="176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0055" y="1507580"/>
            <a:ext cx="3748750" cy="249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EFF8C">
            <a:alpha val="73770"/>
          </a:srgbClr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>
            <p:ph type="title"/>
          </p:nvPr>
        </p:nvSpPr>
        <p:spPr>
          <a:xfrm>
            <a:off x="311700" y="445025"/>
            <a:ext cx="8520600" cy="14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20">
                <a:latin typeface="Merriweather"/>
                <a:ea typeface="Merriweather"/>
                <a:cs typeface="Merriweather"/>
                <a:sym typeface="Merriweather"/>
              </a:rPr>
              <a:t>Je privilégie des produits écolabellisés. </a:t>
            </a:r>
            <a:endParaRPr b="1" sz="262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4" name="Google Shape;214;p33"/>
          <p:cNvSpPr txBox="1"/>
          <p:nvPr>
            <p:ph idx="1" type="body"/>
          </p:nvPr>
        </p:nvSpPr>
        <p:spPr>
          <a:xfrm>
            <a:off x="311700" y="3158825"/>
            <a:ext cx="8520600" cy="14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775" y="1855025"/>
            <a:ext cx="355370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3891" y="1639625"/>
            <a:ext cx="3241975" cy="260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EFF8C">
            <a:alpha val="73770"/>
          </a:srgbClr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/>
          <p:nvPr>
            <p:ph type="title"/>
          </p:nvPr>
        </p:nvSpPr>
        <p:spPr>
          <a:xfrm>
            <a:off x="311700" y="445025"/>
            <a:ext cx="8520600" cy="16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Merriweather"/>
                <a:ea typeface="Merriweather"/>
                <a:cs typeface="Merriweather"/>
                <a:sym typeface="Merriweather"/>
              </a:rPr>
              <a:t>J’achète des meubles dans une ressourcerie.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" name="Google Shape;222;p34"/>
          <p:cNvSpPr txBox="1"/>
          <p:nvPr>
            <p:ph idx="1" type="body"/>
          </p:nvPr>
        </p:nvSpPr>
        <p:spPr>
          <a:xfrm>
            <a:off x="311700" y="2937175"/>
            <a:ext cx="8520600" cy="16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Google Shape;22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202" y="1453788"/>
            <a:ext cx="2886775" cy="21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9600" y="1719250"/>
            <a:ext cx="4015350" cy="189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EFF8C">
            <a:alpha val="73770"/>
          </a:srgbClr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10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911">
                <a:latin typeface="Merriweather"/>
                <a:ea typeface="Merriweather"/>
                <a:cs typeface="Merriweather"/>
                <a:sym typeface="Merriweather"/>
              </a:rPr>
              <a:t>Je me lave les mains. Je ferme le robinet pour me savonner.</a:t>
            </a:r>
            <a:endParaRPr b="1" sz="291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623400" y="2008900"/>
            <a:ext cx="8520600" cy="28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400" y="2008900"/>
            <a:ext cx="3419475" cy="286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2196" y="1454825"/>
            <a:ext cx="3419474" cy="313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EFF8C">
            <a:alpha val="73770"/>
          </a:srgbClr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911">
                <a:latin typeface="Merriweather"/>
                <a:ea typeface="Merriweather"/>
                <a:cs typeface="Merriweather"/>
                <a:sym typeface="Merriweather"/>
              </a:rPr>
              <a:t>Au supermarché, j’emporte mon panier ou mon sacs de </a:t>
            </a:r>
            <a:r>
              <a:rPr b="1" lang="it" sz="2911">
                <a:latin typeface="Merriweather"/>
                <a:ea typeface="Merriweather"/>
                <a:cs typeface="Merriweather"/>
                <a:sym typeface="Merriweather"/>
              </a:rPr>
              <a:t>courses avec moi.</a:t>
            </a:r>
            <a:r>
              <a:rPr b="1" lang="it" sz="2911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b="1" sz="291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 rot="350226">
            <a:off x="8163668" y="6514358"/>
            <a:ext cx="648965" cy="991239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7200" y="1624600"/>
            <a:ext cx="2339651" cy="288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5150" y="1573000"/>
            <a:ext cx="2798624" cy="309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EFF8C">
            <a:alpha val="73770"/>
          </a:srgbClr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900">
                <a:solidFill>
                  <a:srgbClr val="202124"/>
                </a:solidFill>
                <a:latin typeface="Merriweather"/>
                <a:ea typeface="Merriweather"/>
                <a:cs typeface="Merriweather"/>
                <a:sym typeface="Merriweather"/>
              </a:rPr>
              <a:t>Quand je sors de ma chambre, j'éteins la lampe, l’ordinateur…</a:t>
            </a:r>
            <a:endParaRPr b="1" sz="2900">
              <a:solidFill>
                <a:srgbClr val="20212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900">
              <a:solidFill>
                <a:srgbClr val="20212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925" y="1964900"/>
            <a:ext cx="3424325" cy="22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8725" y="1964900"/>
            <a:ext cx="3953852" cy="206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EFF8C">
            <a:alpha val="73770"/>
          </a:srgbClr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10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900">
                <a:latin typeface="Merriweather"/>
                <a:ea typeface="Merriweather"/>
                <a:cs typeface="Merriweather"/>
                <a:sym typeface="Merriweather"/>
              </a:rPr>
              <a:t>Je vais à </a:t>
            </a:r>
            <a:r>
              <a:rPr b="1" lang="it" sz="2900">
                <a:latin typeface="Merriweather"/>
                <a:ea typeface="Merriweather"/>
                <a:cs typeface="Merriweather"/>
                <a:sym typeface="Merriweather"/>
              </a:rPr>
              <a:t>l'école</a:t>
            </a:r>
            <a:r>
              <a:rPr b="1" lang="it" sz="2900">
                <a:latin typeface="Merriweather"/>
                <a:ea typeface="Merriweather"/>
                <a:cs typeface="Merriweather"/>
                <a:sym typeface="Merriweather"/>
              </a:rPr>
              <a:t> ou au travail, à pied, en vélo en transport en commun…</a:t>
            </a:r>
            <a:endParaRPr b="1" sz="29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2036625"/>
            <a:ext cx="8520600" cy="25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109" y="1729134"/>
            <a:ext cx="3429000" cy="209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071463"/>
            <a:ext cx="3861675" cy="34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EFF8C">
            <a:alpha val="73770"/>
          </a:srgbClr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900">
                <a:solidFill>
                  <a:srgbClr val="202124"/>
                </a:solidFill>
                <a:latin typeface="Merriweather"/>
                <a:ea typeface="Merriweather"/>
                <a:cs typeface="Merriweather"/>
                <a:sym typeface="Merriweather"/>
              </a:rPr>
              <a:t>Je suis dans le salon. J’ai froid. Je mets un gros pull. </a:t>
            </a:r>
            <a:endParaRPr b="1" sz="2900">
              <a:solidFill>
                <a:srgbClr val="20212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9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051" y="1785951"/>
            <a:ext cx="2398250" cy="239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5107" y="1276882"/>
            <a:ext cx="34164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EFF8C">
            <a:alpha val="73770"/>
          </a:srgbClr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342975"/>
            <a:ext cx="8520600" cy="9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911">
                <a:latin typeface="Merriweather"/>
                <a:ea typeface="Merriweather"/>
                <a:cs typeface="Merriweather"/>
                <a:sym typeface="Merriweather"/>
              </a:rPr>
              <a:t>J’écrive sur du papier, j’utilise les 2 còtés de la feuille.</a:t>
            </a:r>
            <a:endParaRPr b="1" sz="291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2382975"/>
            <a:ext cx="8520600" cy="21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04838"/>
            <a:ext cx="4015699" cy="309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5884" y="2005888"/>
            <a:ext cx="3429000" cy="240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EFF8C">
            <a:alpha val="73770"/>
          </a:srgbClr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911">
                <a:latin typeface="Merriweather"/>
                <a:ea typeface="Merriweather"/>
                <a:cs typeface="Merriweather"/>
                <a:sym typeface="Merriweather"/>
              </a:rPr>
              <a:t>Je limite les emballages.</a:t>
            </a:r>
            <a:endParaRPr b="1" sz="262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09628"/>
            <a:ext cx="3758800" cy="270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3004" y="1220713"/>
            <a:ext cx="3477476" cy="270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