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5"/>
  </p:notesMasterIdLst>
  <p:sldIdLst>
    <p:sldId id="258" r:id="rId2"/>
    <p:sldId id="259" r:id="rId3"/>
    <p:sldId id="270" r:id="rId4"/>
    <p:sldId id="271" r:id="rId5"/>
    <p:sldId id="262" r:id="rId6"/>
    <p:sldId id="273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40904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FECB4D8-DB02-4DC6-A0A2-4F2EBAE1DC90}" styleName="Средний стиль 1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D27102A9-8310-4765-A935-A1911B00CA55}" styleName="Светлый стиль 1 -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2" d="100"/>
          <a:sy n="62" d="100"/>
        </p:scale>
        <p:origin x="-726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1F7193-AAD4-44E9-9878-794C95A3E608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7688A6-E4FA-4F72-B66A-28BD6A0CFCD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627467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7688A6-E4FA-4F72-B66A-28BD6A0CFCD7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7688A6-E4FA-4F72-B66A-28BD6A0CFCD7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7688A6-E4FA-4F72-B66A-28BD6A0CFCD7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               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7688A6-E4FA-4F72-B66A-28BD6A0CFCD7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713B716F-9BD2-446C-A92F-62F5241D9AC6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EABCAB0-7238-4668-9840-07807830D5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13B716F-9BD2-446C-A92F-62F5241D9AC6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EABCAB0-7238-4668-9840-07807830D59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713B716F-9BD2-446C-A92F-62F5241D9AC6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EABCAB0-7238-4668-9840-07807830D5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B716F-9BD2-446C-A92F-62F5241D9AC6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BCAB0-7238-4668-9840-07807830D59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B716F-9BD2-446C-A92F-62F5241D9AC6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BCAB0-7238-4668-9840-07807830D59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13B716F-9BD2-446C-A92F-62F5241D9AC6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EABCAB0-7238-4668-9840-07807830D59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B716F-9BD2-446C-A92F-62F5241D9AC6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BCAB0-7238-4668-9840-07807830D5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13B716F-9BD2-446C-A92F-62F5241D9AC6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EABCAB0-7238-4668-9840-07807830D59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13B716F-9BD2-446C-A92F-62F5241D9AC6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EABCAB0-7238-4668-9840-07807830D59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B716F-9BD2-446C-A92F-62F5241D9AC6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BCAB0-7238-4668-9840-07807830D5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B716F-9BD2-446C-A92F-62F5241D9AC6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BCAB0-7238-4668-9840-07807830D5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13B716F-9BD2-446C-A92F-62F5241D9AC6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EABCAB0-7238-4668-9840-07807830D59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000240"/>
            <a:ext cx="8229600" cy="151128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Консультация для воспитателей</a:t>
            </a:r>
            <a:b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«Взаимодействие </a:t>
            </a:r>
            <a:b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музыкального руководителя </a:t>
            </a:r>
            <a:b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 воспитателя на занятии»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786314" y="5214950"/>
            <a:ext cx="4071934" cy="1285884"/>
          </a:xfrm>
        </p:spPr>
        <p:txBody>
          <a:bodyPr>
            <a:normAutofit fontScale="62500" lnSpcReduction="20000"/>
          </a:bodyPr>
          <a:lstStyle/>
          <a:p>
            <a:pPr algn="ctr">
              <a:buNone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Материал подготовила</a:t>
            </a:r>
          </a:p>
          <a:p>
            <a:pPr algn="ctr">
              <a:buNone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музыкальный руководитель  </a:t>
            </a:r>
          </a:p>
          <a:p>
            <a:pPr algn="ctr">
              <a:buNone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Баранова </a:t>
            </a:r>
            <a:r>
              <a:rPr lang="ru-RU" sz="2200" b="1" dirty="0" err="1" smtClean="0">
                <a:latin typeface="Times New Roman" pitchFamily="18" charset="0"/>
                <a:cs typeface="Times New Roman" pitchFamily="18" charset="0"/>
              </a:rPr>
              <a:t>Ульяна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Александровна</a:t>
            </a:r>
          </a:p>
          <a:p>
            <a:pPr algn="ctr">
              <a:buNone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2024г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0034" y="214290"/>
            <a:ext cx="80724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МДОАУ «Детский </a:t>
            </a: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сад </a:t>
            </a: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№106» </a:t>
            </a: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г. </a:t>
            </a: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Орска </a:t>
            </a:r>
            <a:endParaRPr lang="ru-RU" sz="24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3929066"/>
            <a:ext cx="3657600" cy="207170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7410" name="Picture 2" descr="https://netboardme-cf1.s3.amazonaws.com/published/340155/files/s_c8c6d4c3d842e59a6e21280298a65ec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857628"/>
            <a:ext cx="4349439" cy="24193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28605"/>
            <a:ext cx="7772400" cy="1428759"/>
          </a:xfrm>
        </p:spPr>
        <p:txBody>
          <a:bodyPr>
            <a:noAutofit/>
          </a:bodyPr>
          <a:lstStyle/>
          <a:p>
            <a:pPr algn="ctr"/>
            <a:r>
              <a:rPr lang="ru-RU" sz="3200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Принципы педагогического взаимодействия.</a:t>
            </a:r>
            <a:endParaRPr lang="ru-RU" sz="3200" u="sng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7158" y="2071678"/>
            <a:ext cx="8501122" cy="4429156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ринцип диалогизации. </a:t>
            </a:r>
            <a:r>
              <a:rPr lang="ru-RU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Воспитатель и музыкальный руководитель должны занимать личностно-равноправную позицию в вопросах музыкального развития дошкольников.</a:t>
            </a:r>
          </a:p>
          <a:p>
            <a:pPr algn="l"/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214290"/>
            <a:ext cx="7772400" cy="1285884"/>
          </a:xfrm>
        </p:spPr>
        <p:txBody>
          <a:bodyPr>
            <a:noAutofit/>
          </a:bodyPr>
          <a:lstStyle/>
          <a:p>
            <a:pPr marL="360000" indent="457200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3100" dirty="0" smtClean="0"/>
              <a:t>                                             </a:t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> </a:t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b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800" u="sng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Единые требования к личностным качествам музыкального руководителя и воспитателя.</a:t>
            </a:r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                           </a:t>
            </a:r>
            <a:b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0B050"/>
                </a:solidFill>
              </a:rPr>
              <a:t>О. П. </a:t>
            </a:r>
            <a:r>
              <a:rPr lang="ru-RU" sz="2400" b="1" dirty="0" err="1" smtClean="0">
                <a:solidFill>
                  <a:srgbClr val="00B050"/>
                </a:solidFill>
              </a:rPr>
              <a:t>Радынова</a:t>
            </a:r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1472" y="1714488"/>
            <a:ext cx="7715304" cy="4786346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·  увлеченность музыкой, музыкальная эрудиция, творческие способности;</a:t>
            </a:r>
          </a:p>
          <a:p>
            <a:pPr algn="l"/>
            <a:r>
              <a:rPr lang="ru-RU" sz="2800" b="1" dirty="0" smtClean="0">
                <a:solidFill>
                  <a:schemeClr val="accent4">
                    <a:lumMod val="75000"/>
                  </a:schemeClr>
                </a:solidFill>
              </a:rPr>
              <a:t>·  пытливость;</a:t>
            </a:r>
          </a:p>
          <a:p>
            <a:pPr algn="l"/>
            <a:r>
              <a:rPr lang="ru-RU" sz="2800" b="1" dirty="0" smtClean="0">
                <a:solidFill>
                  <a:schemeClr val="accent3">
                    <a:lumMod val="75000"/>
                  </a:schemeClr>
                </a:solidFill>
              </a:rPr>
              <a:t>·  инициативность;</a:t>
            </a:r>
          </a:p>
          <a:p>
            <a:pPr algn="l"/>
            <a:r>
              <a:rPr lang="ru-RU" sz="2800" b="1" dirty="0" smtClean="0">
                <a:solidFill>
                  <a:srgbClr val="FF0000"/>
                </a:solidFill>
              </a:rPr>
              <a:t>·  артистизм;</a:t>
            </a:r>
          </a:p>
          <a:p>
            <a:pPr algn="l"/>
            <a:r>
              <a:rPr lang="ru-RU" sz="2800" b="1" dirty="0" smtClean="0">
                <a:solidFill>
                  <a:srgbClr val="FFFF00"/>
                </a:solidFill>
              </a:rPr>
              <a:t>·  </a:t>
            </a:r>
            <a:r>
              <a:rPr lang="ru-RU" sz="2800" b="1" dirty="0" smtClean="0">
                <a:solidFill>
                  <a:srgbClr val="7030A0"/>
                </a:solidFill>
              </a:rPr>
              <a:t>находчивость;</a:t>
            </a:r>
          </a:p>
          <a:p>
            <a:pPr algn="l"/>
            <a:r>
              <a:rPr lang="ru-RU" sz="2800" b="1" dirty="0" smtClean="0">
                <a:solidFill>
                  <a:srgbClr val="0070C0"/>
                </a:solidFill>
              </a:rPr>
              <a:t>·  изобретательность;</a:t>
            </a:r>
          </a:p>
          <a:p>
            <a:pPr algn="l"/>
            <a:r>
              <a:rPr lang="ru-RU" sz="2800" b="1" dirty="0" smtClean="0">
                <a:solidFill>
                  <a:schemeClr val="accent2"/>
                </a:solidFill>
              </a:rPr>
              <a:t>·  </a:t>
            </a:r>
            <a:r>
              <a:rPr lang="ru-RU" sz="2800" b="1" dirty="0" smtClean="0">
                <a:solidFill>
                  <a:schemeClr val="accent3">
                    <a:lumMod val="75000"/>
                  </a:schemeClr>
                </a:solidFill>
              </a:rPr>
              <a:t>организованность;</a:t>
            </a:r>
          </a:p>
          <a:p>
            <a:pPr algn="l"/>
            <a:r>
              <a:rPr lang="ru-RU" sz="2800" b="1" dirty="0" smtClean="0">
                <a:solidFill>
                  <a:srgbClr val="00B050"/>
                </a:solidFill>
              </a:rPr>
              <a:t>·  ответственность;</a:t>
            </a:r>
          </a:p>
          <a:p>
            <a:pPr algn="l"/>
            <a:r>
              <a:rPr lang="ru-RU" sz="2800" b="1" dirty="0" smtClean="0">
                <a:solidFill>
                  <a:srgbClr val="FF0000"/>
                </a:solidFill>
              </a:rPr>
              <a:t>·  любовь к детям;</a:t>
            </a:r>
          </a:p>
          <a:p>
            <a:pPr algn="l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·  культура общения;</a:t>
            </a:r>
          </a:p>
          <a:p>
            <a:endParaRPr lang="ru-RU" sz="2800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00100" y="357166"/>
            <a:ext cx="7458100" cy="7143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28662" y="785794"/>
            <a:ext cx="7529538" cy="5589128"/>
          </a:xfrm>
        </p:spPr>
        <p:txBody>
          <a:bodyPr>
            <a:normAutofit/>
          </a:bodyPr>
          <a:lstStyle/>
          <a:p>
            <a:endParaRPr lang="ru-RU" sz="36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36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Принцип индивидуализации.  </a:t>
            </a: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Использование каждым участником взаимодействия существенных преимуществ в </a:t>
            </a:r>
          </a:p>
          <a:p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выполнении  определённых видов деятельности.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072494" cy="142876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bg2">
                    <a:lumMod val="10000"/>
                  </a:schemeClr>
                </a:solidFill>
                <a:latin typeface="Calibri" pitchFamily="34" charset="0"/>
                <a:cs typeface="Times New Roman" pitchFamily="18" charset="0"/>
              </a:rPr>
              <a:t>Традиционный подход к профессиональному</a:t>
            </a:r>
            <a:br>
              <a:rPr lang="ru-RU" sz="2800" b="1" dirty="0" smtClean="0">
                <a:solidFill>
                  <a:schemeClr val="bg2">
                    <a:lumMod val="10000"/>
                  </a:schemeClr>
                </a:solidFill>
                <a:latin typeface="Calibri" pitchFamily="34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bg2">
                    <a:lumMod val="10000"/>
                  </a:schemeClr>
                </a:solidFill>
                <a:latin typeface="Calibri" pitchFamily="34" charset="0"/>
                <a:cs typeface="Times New Roman" pitchFamily="18" charset="0"/>
              </a:rPr>
              <a:t>сотрудничеству и сотворчеству музыкального руководителя и воспитателя ДОУ.</a:t>
            </a:r>
            <a:endParaRPr lang="ru-RU" sz="2800" dirty="0">
              <a:solidFill>
                <a:schemeClr val="bg2">
                  <a:lumMod val="10000"/>
                </a:schemeClr>
              </a:solidFill>
              <a:latin typeface="Calibri" pitchFamily="34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214282" y="1643051"/>
          <a:ext cx="8715436" cy="50414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57652"/>
                <a:gridCol w="4857784"/>
              </a:tblGrid>
              <a:tr h="96504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Профессиональные задачи</a:t>
                      </a:r>
                    </a:p>
                    <a:p>
                      <a:pPr algn="ctr"/>
                      <a:r>
                        <a:rPr lang="ru-RU" sz="2000" dirty="0" smtClean="0"/>
                        <a:t>музыкального руководителя ДОУ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Задачи музыкального воспитания</a:t>
                      </a:r>
                    </a:p>
                    <a:p>
                      <a:pPr algn="ctr"/>
                      <a:r>
                        <a:rPr lang="ru-RU" sz="2000" b="1" dirty="0" smtClean="0"/>
                        <a:t>дошкольников, решаемые воспитателем</a:t>
                      </a:r>
                      <a:endParaRPr lang="ru-RU" sz="2000" dirty="0"/>
                    </a:p>
                  </a:txBody>
                  <a:tcPr/>
                </a:tc>
              </a:tr>
              <a:tr h="4035620">
                <a:tc>
                  <a:txBody>
                    <a:bodyPr/>
                    <a:lstStyle/>
                    <a:p>
                      <a:pPr marL="457200" indent="-457200">
                        <a:buNone/>
                      </a:pPr>
                      <a:r>
                        <a:rPr lang="ru-RU" dirty="0" smtClean="0"/>
                        <a:t>1. Организация и проведение</a:t>
                      </a:r>
                    </a:p>
                    <a:p>
                      <a:pPr marL="457200" indent="-457200">
                        <a:buNone/>
                      </a:pPr>
                      <a:r>
                        <a:rPr lang="ru-RU" dirty="0" smtClean="0"/>
                        <a:t>     занятий.</a:t>
                      </a:r>
                    </a:p>
                    <a:p>
                      <a:pPr marL="457200" indent="-457200">
                        <a:buNone/>
                      </a:pPr>
                      <a:r>
                        <a:rPr lang="ru-RU" dirty="0" smtClean="0"/>
                        <a:t>2. Организация и проведение</a:t>
                      </a:r>
                    </a:p>
                    <a:p>
                      <a:pPr marL="457200" indent="-457200">
                        <a:buNone/>
                      </a:pPr>
                      <a:r>
                        <a:rPr lang="ru-RU" dirty="0" smtClean="0"/>
                        <a:t>     праздников, программ </a:t>
                      </a:r>
                    </a:p>
                    <a:p>
                      <a:pPr marL="457200" indent="-457200">
                        <a:buNone/>
                      </a:pPr>
                      <a:r>
                        <a:rPr lang="ru-RU" dirty="0" smtClean="0"/>
                        <a:t>     развлечений в детском саду.</a:t>
                      </a:r>
                    </a:p>
                    <a:p>
                      <a:pPr marL="457200" indent="-457200">
                        <a:buNone/>
                      </a:pPr>
                      <a:r>
                        <a:rPr lang="ru-RU" dirty="0" smtClean="0"/>
                        <a:t>3. Руководство работой </a:t>
                      </a:r>
                    </a:p>
                    <a:p>
                      <a:pPr marL="457200" indent="-457200">
                        <a:buNone/>
                      </a:pPr>
                      <a:r>
                        <a:rPr lang="ru-RU" dirty="0" smtClean="0"/>
                        <a:t>    воспитателя  в области </a:t>
                      </a:r>
                    </a:p>
                    <a:p>
                      <a:pPr marL="457200" indent="-457200">
                        <a:buNone/>
                      </a:pPr>
                      <a:r>
                        <a:rPr lang="ru-RU" dirty="0" smtClean="0"/>
                        <a:t>    музыкального развития  детей</a:t>
                      </a:r>
                    </a:p>
                    <a:p>
                      <a:pPr marL="457200" indent="-457200">
                        <a:buNone/>
                      </a:pPr>
                      <a:r>
                        <a:rPr lang="ru-RU" dirty="0" smtClean="0"/>
                        <a:t>    посредством консультаций и </a:t>
                      </a:r>
                    </a:p>
                    <a:p>
                      <a:pPr marL="457200" indent="-457200">
                        <a:buNone/>
                      </a:pPr>
                      <a:r>
                        <a:rPr lang="ru-RU" dirty="0" smtClean="0"/>
                        <a:t>    групповых занятий.</a:t>
                      </a:r>
                    </a:p>
                    <a:p>
                      <a:r>
                        <a:rPr lang="ru-RU" dirty="0" smtClean="0"/>
                        <a:t>4. Работа с родителями.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None/>
                      </a:pPr>
                      <a:r>
                        <a:rPr lang="ru-RU" dirty="0" smtClean="0"/>
                        <a:t>1. Помощь в процессе проведения 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ru-RU" dirty="0" smtClean="0"/>
                        <a:t> </a:t>
                      </a:r>
                      <a:r>
                        <a:rPr lang="ru-RU" baseline="0" dirty="0" smtClean="0"/>
                        <a:t>    </a:t>
                      </a:r>
                      <a:r>
                        <a:rPr lang="ru-RU" dirty="0" smtClean="0"/>
                        <a:t>музыкальных занятий. 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ru-RU" dirty="0" smtClean="0"/>
                        <a:t>2. Организация педагогических условий,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ru-RU" dirty="0" smtClean="0"/>
                        <a:t>     содействующих развитию самостоятельной 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ru-RU" dirty="0" smtClean="0"/>
                        <a:t>     музыкальной деятельности</a:t>
                      </a:r>
                      <a:r>
                        <a:rPr lang="ru-RU" baseline="0" dirty="0" smtClean="0"/>
                        <a:t> дошкольников.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ru-RU" baseline="0" dirty="0" smtClean="0"/>
                        <a:t>3. Отбор музыкально-дидактического 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ru-RU" baseline="0" dirty="0" smtClean="0"/>
                        <a:t>    материала для решения разнообразных 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ru-RU" baseline="0" dirty="0" smtClean="0"/>
                        <a:t>    задач воспитания и развития детей.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ru-RU" baseline="0" dirty="0" smtClean="0"/>
                        <a:t>4. Организация самостоятельной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ru-RU" baseline="0" dirty="0" smtClean="0"/>
                        <a:t>    музыкально - творческой деятельности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ru-RU" baseline="0" dirty="0" smtClean="0"/>
                        <a:t>    детей.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ru-RU" baseline="0" dirty="0" smtClean="0"/>
                        <a:t>5. Работа с родителями. 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00100" y="428604"/>
            <a:ext cx="7458100" cy="1143008"/>
          </a:xfrm>
        </p:spPr>
        <p:txBody>
          <a:bodyPr>
            <a:noAutofit/>
          </a:bodyPr>
          <a:lstStyle/>
          <a:p>
            <a:pPr algn="ctr"/>
            <a:r>
              <a:rPr lang="ru-RU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440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Принцип проблематизации.</a:t>
            </a:r>
            <a:endParaRPr lang="ru-RU" sz="4400" u="sng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57224" y="1928802"/>
            <a:ext cx="7600976" cy="4357718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Это обеспечение целостности воспитательно-образовательного </a:t>
            </a:r>
            <a:br>
              <a:rPr lang="ru-RU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процесса, что выражается в совместном </a:t>
            </a:r>
            <a:r>
              <a:rPr lang="ru-RU" sz="40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планировании</a:t>
            </a:r>
            <a:r>
              <a:rPr lang="ru-RU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работы по музыкальному развитию детей.</a:t>
            </a:r>
            <a:endParaRPr lang="ru-RU" sz="4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sz="quarter" idx="1"/>
          </p:nvPr>
        </p:nvGraphicFramePr>
        <p:xfrm>
          <a:off x="285720" y="4747360"/>
          <a:ext cx="8429683" cy="1828800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1857388"/>
                <a:gridCol w="2958855"/>
                <a:gridCol w="3613440"/>
              </a:tblGrid>
              <a:tr h="876737">
                <a:tc>
                  <a:txBody>
                    <a:bodyPr/>
                    <a:lstStyle/>
                    <a:p>
                      <a:r>
                        <a:rPr lang="ru-RU" dirty="0" smtClean="0"/>
                        <a:t>Формы, виды музыкальной деятельности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Задачи</a:t>
                      </a:r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Зона деятельности педагогов</a:t>
                      </a:r>
                      <a:endParaRPr lang="ru-RU" dirty="0"/>
                    </a:p>
                  </a:txBody>
                  <a:tcPr/>
                </a:tc>
              </a:tr>
              <a:tr h="876737"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Приветствие.</a:t>
                      </a:r>
                      <a:r>
                        <a:rPr lang="ru-RU" baseline="0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Организовать детей.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b="1" dirty="0" smtClean="0">
                          <a:solidFill>
                            <a:srgbClr val="7030A0"/>
                          </a:solidFill>
                        </a:rPr>
                        <a:t>Воспитатель</a:t>
                      </a:r>
                      <a:r>
                        <a:rPr lang="ru-RU" dirty="0" smtClean="0"/>
                        <a:t> приветствует</a:t>
                      </a:r>
                      <a:r>
                        <a:rPr lang="ru-RU" baseline="0" dirty="0" smtClean="0"/>
                        <a:t> </a:t>
                      </a:r>
                    </a:p>
                    <a:p>
                      <a:pPr algn="l"/>
                      <a:r>
                        <a:rPr lang="ru-RU" baseline="0" dirty="0" smtClean="0"/>
                        <a:t>музыкального руководителя вместе с детьми. 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266" name="Picture 2" descr="https://netboardme-cf1.s3.amazonaws.com/published/340155/files/s_c27badce9966296a28f5c07c5459c1d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306290"/>
            <a:ext cx="7119934" cy="436096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sz="quarter" idx="1"/>
          </p:nvPr>
        </p:nvGraphicFramePr>
        <p:xfrm>
          <a:off x="1" y="3500438"/>
          <a:ext cx="9143999" cy="3357561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1889255"/>
                <a:gridCol w="1964826"/>
                <a:gridCol w="1889256"/>
                <a:gridCol w="3400662"/>
              </a:tblGrid>
              <a:tr h="959303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Формы,виды музыкальной деятельности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Музыкальный</a:t>
                      </a:r>
                      <a:r>
                        <a:rPr lang="ru-RU" baseline="0" dirty="0" smtClean="0"/>
                        <a:t> репертуар</a:t>
                      </a:r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Задачи</a:t>
                      </a:r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Зона деятельности педагогов</a:t>
                      </a:r>
                      <a:endParaRPr lang="ru-RU" dirty="0"/>
                    </a:p>
                  </a:txBody>
                  <a:tcPr/>
                </a:tc>
              </a:tr>
              <a:tr h="2398258"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pPr algn="ctr"/>
                      <a:r>
                        <a:rPr lang="ru-RU" baseline="0" dirty="0" smtClean="0"/>
                        <a:t>Музыкально-ритмические</a:t>
                      </a:r>
                    </a:p>
                    <a:p>
                      <a:pPr algn="ctr"/>
                      <a:r>
                        <a:rPr lang="ru-RU" baseline="0" dirty="0" smtClean="0"/>
                        <a:t>движения.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Упражнение </a:t>
                      </a:r>
                    </a:p>
                    <a:p>
                      <a:r>
                        <a:rPr lang="ru-RU" dirty="0" smtClean="0"/>
                        <a:t>«Топотушки».</a:t>
                      </a:r>
                    </a:p>
                    <a:p>
                      <a:r>
                        <a:rPr lang="ru-RU" dirty="0" smtClean="0"/>
                        <a:t>Русская народная мелодия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Учить согласовывать движения с музыкой.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0070C0"/>
                          </a:solidFill>
                        </a:rPr>
                        <a:t>Муз.</a:t>
                      </a:r>
                      <a:r>
                        <a:rPr lang="ru-RU" b="1" baseline="0" dirty="0" smtClean="0">
                          <a:solidFill>
                            <a:srgbClr val="0070C0"/>
                          </a:solidFill>
                        </a:rPr>
                        <a:t> руководитель</a:t>
                      </a:r>
                      <a:r>
                        <a:rPr lang="ru-RU" dirty="0" smtClean="0">
                          <a:solidFill>
                            <a:srgbClr val="0070C0"/>
                          </a:solidFill>
                        </a:rPr>
                        <a:t>– </a:t>
                      </a:r>
                      <a:r>
                        <a:rPr lang="ru-RU" dirty="0" smtClean="0"/>
                        <a:t>напоминает детям движения, играет на фортепиано.</a:t>
                      </a:r>
                      <a:r>
                        <a:rPr lang="ru-RU" baseline="0" dirty="0" smtClean="0"/>
                        <a:t> </a:t>
                      </a:r>
                    </a:p>
                    <a:p>
                      <a:r>
                        <a:rPr lang="ru-RU" b="1" baseline="0" dirty="0" smtClean="0">
                          <a:solidFill>
                            <a:srgbClr val="7030A0"/>
                          </a:solidFill>
                        </a:rPr>
                        <a:t>Воспитатель</a:t>
                      </a:r>
                      <a:r>
                        <a:rPr lang="ru-RU" b="1" baseline="0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ru-RU" baseline="0" dirty="0" smtClean="0"/>
                        <a:t>– </a:t>
                      </a:r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двигается под музыку вместе с детьми, даёт оценку деятельности детей, работает над движениями. 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1659074" cy="111442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42" name="Picture 2" descr="https://netboardme-cf1.s3.amazonaws.com/published/340155/files/s_bf57ff22218094631bb2b9def616e75b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285728"/>
            <a:ext cx="5572164" cy="31343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2280713339"/>
              </p:ext>
            </p:extLst>
          </p:nvPr>
        </p:nvGraphicFramePr>
        <p:xfrm>
          <a:off x="0" y="3714752"/>
          <a:ext cx="9144000" cy="3201569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1814292"/>
                <a:gridCol w="1886864"/>
                <a:gridCol w="2156728"/>
                <a:gridCol w="3286116"/>
              </a:tblGrid>
              <a:tr h="914734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Формы,виды музыкальной деятельности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Музыкальный</a:t>
                      </a:r>
                      <a:r>
                        <a:rPr lang="ru-RU" baseline="0" dirty="0" smtClean="0"/>
                        <a:t> репертуар</a:t>
                      </a:r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Задачи</a:t>
                      </a:r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Зона деятельности педагогов</a:t>
                      </a:r>
                      <a:endParaRPr lang="ru-RU" dirty="0"/>
                    </a:p>
                  </a:txBody>
                  <a:tcPr/>
                </a:tc>
              </a:tr>
              <a:tr h="2286835"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pPr algn="ctr"/>
                      <a:r>
                        <a:rPr lang="ru-RU" baseline="0" dirty="0" smtClean="0"/>
                        <a:t>Слушание.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«Мышки»</a:t>
                      </a:r>
                    </a:p>
                    <a:p>
                      <a:r>
                        <a:rPr lang="ru-RU" dirty="0" smtClean="0"/>
                        <a:t>А. Жилинского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Развивать музыкальную память, звуковысотное чувство, эмоциональную отзывчивость</a:t>
                      </a:r>
                      <a:r>
                        <a:rPr lang="ru-RU" baseline="0" dirty="0" smtClean="0"/>
                        <a:t> на музыку.</a:t>
                      </a:r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0070C0"/>
                          </a:solidFill>
                        </a:rPr>
                        <a:t>Музыкальный руководитель</a:t>
                      </a:r>
                      <a:r>
                        <a:rPr lang="ru-RU" b="1" baseline="0" dirty="0" smtClean="0">
                          <a:solidFill>
                            <a:srgbClr val="0070C0"/>
                          </a:solidFill>
                        </a:rPr>
                        <a:t> – </a:t>
                      </a:r>
                      <a:r>
                        <a:rPr lang="ru-RU" b="1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endParaRPr lang="ru-RU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проводит беседу, исполняет произведение на фортепиано.</a:t>
                      </a:r>
                    </a:p>
                    <a:p>
                      <a:pPr algn="l"/>
                      <a:r>
                        <a:rPr lang="ru-RU" b="1" baseline="0" dirty="0" smtClean="0">
                          <a:solidFill>
                            <a:srgbClr val="7030A0"/>
                          </a:solidFill>
                        </a:rPr>
                        <a:t>Воспитатель</a:t>
                      </a:r>
                      <a:r>
                        <a:rPr lang="ru-RU" b="1" baseline="0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ru-RU" baseline="0" dirty="0" smtClean="0"/>
                        <a:t>– слушает произведение вместе с детьми.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218" name="Picture 2" descr="https://netboardme-cf1.s3.amazonaws.com/published/340155/files/s_504e111ec09ba2ded71cb7d5a3d2fb1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357166"/>
            <a:ext cx="2428892" cy="3225206"/>
          </a:xfrm>
          <a:prstGeom prst="rect">
            <a:avLst/>
          </a:prstGeom>
          <a:noFill/>
        </p:spPr>
      </p:pic>
      <p:pic>
        <p:nvPicPr>
          <p:cNvPr id="9220" name="Picture 4" descr="https://netboardme-cf1.s3.amazonaws.com/published/340155/files/s_f8fd4f4d1b802e9b15d700e88693f2c8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86182" y="214290"/>
            <a:ext cx="4572032" cy="34290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sz="quarter" idx="1"/>
          </p:nvPr>
        </p:nvGraphicFramePr>
        <p:xfrm>
          <a:off x="0" y="3714752"/>
          <a:ext cx="9144000" cy="3143248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1857356"/>
                <a:gridCol w="1857388"/>
                <a:gridCol w="2143140"/>
                <a:gridCol w="3286116"/>
              </a:tblGrid>
              <a:tr h="1167492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Формы,виды музыкальной деятельности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Музыкальный</a:t>
                      </a:r>
                      <a:r>
                        <a:rPr lang="ru-RU" baseline="0" dirty="0" smtClean="0"/>
                        <a:t> репертуар</a:t>
                      </a:r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Задачи</a:t>
                      </a:r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Зона деятельности педагогов</a:t>
                      </a:r>
                      <a:endParaRPr lang="ru-RU" dirty="0"/>
                    </a:p>
                  </a:txBody>
                  <a:tcPr/>
                </a:tc>
              </a:tr>
              <a:tr h="1975756"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pPr algn="ctr"/>
                      <a:r>
                        <a:rPr lang="ru-RU" baseline="0" dirty="0" smtClean="0"/>
                        <a:t>Пение.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«Снежная песенка»</a:t>
                      </a:r>
                    </a:p>
                    <a:p>
                      <a:r>
                        <a:rPr lang="ru-RU" dirty="0" smtClean="0"/>
                        <a:t>Д. Львова-</a:t>
                      </a:r>
                    </a:p>
                    <a:p>
                      <a:r>
                        <a:rPr lang="ru-RU" dirty="0" smtClean="0"/>
                        <a:t>-Компанейца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Учить детей петь лёгким звуком в оживлённом темпе, передавая весёлый характер песни.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0070C0"/>
                          </a:solidFill>
                        </a:rPr>
                        <a:t>Музыкальный руководитель </a:t>
                      </a:r>
                      <a:r>
                        <a:rPr lang="ru-RU" dirty="0" smtClean="0">
                          <a:solidFill>
                            <a:srgbClr val="0070C0"/>
                          </a:solidFill>
                        </a:rPr>
                        <a:t>–</a:t>
                      </a:r>
                    </a:p>
                    <a:p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беседа, исполнение.</a:t>
                      </a:r>
                    </a:p>
                    <a:p>
                      <a:r>
                        <a:rPr lang="ru-RU" b="1" baseline="0" dirty="0" smtClean="0">
                          <a:solidFill>
                            <a:srgbClr val="7030A0"/>
                          </a:solidFill>
                        </a:rPr>
                        <a:t>Воспитатель</a:t>
                      </a:r>
                      <a:r>
                        <a:rPr lang="ru-RU" b="1" baseline="0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ru-RU" baseline="0" dirty="0" smtClean="0"/>
                        <a:t>– </a:t>
                      </a:r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исполнение</a:t>
                      </a:r>
                    </a:p>
                    <a:p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вместе с детьми.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172" name="Picture 4" descr="https://netboardme-cf1.s3.amazonaws.com/published/340155/files/s_504e111ec09ba2ded71cb7d5a3d2fb1d.png"/>
          <p:cNvPicPr>
            <a:picLocks noChangeAspect="1" noChangeArrowheads="1"/>
          </p:cNvPicPr>
          <p:nvPr/>
        </p:nvPicPr>
        <p:blipFill>
          <a:blip r:embed="rId3"/>
          <a:srcRect t="22687" b="16375"/>
          <a:stretch>
            <a:fillRect/>
          </a:stretch>
        </p:blipFill>
        <p:spPr bwMode="auto">
          <a:xfrm>
            <a:off x="2571736" y="285728"/>
            <a:ext cx="3571900" cy="32861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sz="quarter" idx="1"/>
          </p:nvPr>
        </p:nvGraphicFramePr>
        <p:xfrm>
          <a:off x="-3" y="3286124"/>
          <a:ext cx="9144002" cy="3571876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1964826"/>
                <a:gridCol w="1964827"/>
                <a:gridCol w="1391893"/>
                <a:gridCol w="3822456"/>
              </a:tblGrid>
              <a:tr h="953032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Формы,виды музыкальной деятельности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Музыкальный</a:t>
                      </a:r>
                      <a:r>
                        <a:rPr lang="ru-RU" baseline="0" dirty="0" smtClean="0"/>
                        <a:t> репертуар</a:t>
                      </a:r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Задачи</a:t>
                      </a:r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Зона деятельности педагогов</a:t>
                      </a:r>
                      <a:endParaRPr lang="ru-RU" dirty="0"/>
                    </a:p>
                  </a:txBody>
                  <a:tcPr/>
                </a:tc>
              </a:tr>
              <a:tr h="2618844"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pPr algn="ctr"/>
                      <a:r>
                        <a:rPr lang="ru-RU" baseline="0" dirty="0" smtClean="0"/>
                        <a:t>Пляска.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«Отвернись-повернись». </a:t>
                      </a:r>
                    </a:p>
                    <a:p>
                      <a:r>
                        <a:rPr lang="ru-RU" dirty="0" smtClean="0"/>
                        <a:t>Карельская</a:t>
                      </a:r>
                      <a:r>
                        <a:rPr lang="ru-RU" baseline="0" dirty="0" smtClean="0"/>
                        <a:t> народная мелодия</a:t>
                      </a:r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Учить детей двигаться легко, чётко выполняя хлопки</a:t>
                      </a:r>
                      <a:r>
                        <a:rPr lang="ru-RU" baseline="0" dirty="0" smtClean="0"/>
                        <a:t> и притопы.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0070C0"/>
                          </a:solidFill>
                        </a:rPr>
                        <a:t>Музыкальный руководитель </a:t>
                      </a:r>
                      <a:r>
                        <a:rPr lang="ru-RU" dirty="0" smtClean="0">
                          <a:solidFill>
                            <a:srgbClr val="0070C0"/>
                          </a:solidFill>
                        </a:rPr>
                        <a:t>– </a:t>
                      </a:r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напоминает детям движения танца.</a:t>
                      </a:r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Работает над движениями.</a:t>
                      </a:r>
                      <a:endParaRPr lang="ru-RU" baseline="0" dirty="0" smtClean="0"/>
                    </a:p>
                    <a:p>
                      <a:r>
                        <a:rPr lang="ru-RU" b="1" baseline="0" dirty="0" smtClean="0">
                          <a:solidFill>
                            <a:srgbClr val="7030A0"/>
                          </a:solidFill>
                        </a:rPr>
                        <a:t>Воспитатель</a:t>
                      </a:r>
                      <a:r>
                        <a:rPr lang="ru-RU" b="1" baseline="0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ru-RU" baseline="0" dirty="0" smtClean="0"/>
                        <a:t>– </a:t>
                      </a:r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танцует при необходимости с ребёнком в паре.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122" name="Picture 2" descr="https://netboardme-cf1.s3.amazonaws.com/published/340155/files/s_02015b5dd24ffb7431939844ecea7ecb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14290"/>
            <a:ext cx="3071834" cy="3044956"/>
          </a:xfrm>
          <a:prstGeom prst="rect">
            <a:avLst/>
          </a:prstGeom>
          <a:noFill/>
        </p:spPr>
      </p:pic>
      <p:pic>
        <p:nvPicPr>
          <p:cNvPr id="5124" name="Picture 4" descr="https://netboardme-cf1.s3.amazonaws.com/published/340155/files/s_d8d505b917eff398d1abd0f9c5f9aefd.png"/>
          <p:cNvPicPr>
            <a:picLocks noChangeAspect="1" noChangeArrowheads="1"/>
          </p:cNvPicPr>
          <p:nvPr/>
        </p:nvPicPr>
        <p:blipFill>
          <a:blip r:embed="rId4"/>
          <a:srcRect t="37908" b="4902"/>
          <a:stretch>
            <a:fillRect/>
          </a:stretch>
        </p:blipFill>
        <p:spPr bwMode="auto">
          <a:xfrm>
            <a:off x="4214810" y="214290"/>
            <a:ext cx="3781516" cy="28835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sz="quarter" idx="1"/>
          </p:nvPr>
        </p:nvGraphicFramePr>
        <p:xfrm>
          <a:off x="1" y="3657600"/>
          <a:ext cx="9144000" cy="3148626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1948721"/>
                <a:gridCol w="1948721"/>
                <a:gridCol w="1455435"/>
                <a:gridCol w="3791123"/>
              </a:tblGrid>
              <a:tr h="907853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Формы,виды музыкальной деятельности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Музыкальный</a:t>
                      </a:r>
                      <a:r>
                        <a:rPr lang="ru-RU" baseline="0" dirty="0" smtClean="0"/>
                        <a:t> репертуар</a:t>
                      </a:r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Задачи</a:t>
                      </a:r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Зона деятельности педагогов</a:t>
                      </a:r>
                      <a:endParaRPr lang="ru-RU" dirty="0"/>
                    </a:p>
                  </a:txBody>
                  <a:tcPr/>
                </a:tc>
              </a:tr>
              <a:tr h="2234226"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pPr algn="ctr"/>
                      <a:r>
                        <a:rPr lang="ru-RU" baseline="0" dirty="0" smtClean="0"/>
                        <a:t>Игра.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«Догони меня!». </a:t>
                      </a:r>
                    </a:p>
                    <a:p>
                      <a:r>
                        <a:rPr lang="ru-RU" dirty="0" smtClean="0"/>
                        <a:t>Любая весёлая</a:t>
                      </a:r>
                      <a:r>
                        <a:rPr lang="ru-RU" baseline="0" dirty="0" smtClean="0"/>
                        <a:t> мелодия.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Развивать сноровку, внимание детей.</a:t>
                      </a:r>
                      <a:r>
                        <a:rPr lang="ru-RU" baseline="0" dirty="0" smtClean="0"/>
                        <a:t>  Создать радостную атмосферу.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0070C0"/>
                          </a:solidFill>
                        </a:rPr>
                        <a:t>Музыкальный руководитель </a:t>
                      </a:r>
                      <a:r>
                        <a:rPr lang="ru-RU" dirty="0" smtClean="0">
                          <a:solidFill>
                            <a:srgbClr val="0070C0"/>
                          </a:solidFill>
                        </a:rPr>
                        <a:t>–</a:t>
                      </a:r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 объясняет правила игры.</a:t>
                      </a:r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 Играет на фортепиано или включает аудиозапись.</a:t>
                      </a:r>
                      <a:endParaRPr lang="ru-RU" baseline="0" dirty="0" smtClean="0"/>
                    </a:p>
                    <a:p>
                      <a:r>
                        <a:rPr lang="ru-RU" b="1" baseline="0" dirty="0" smtClean="0">
                          <a:solidFill>
                            <a:srgbClr val="7030A0"/>
                          </a:solidFill>
                        </a:rPr>
                        <a:t>Воспитатель</a:t>
                      </a:r>
                      <a:r>
                        <a:rPr lang="ru-RU" b="1" baseline="0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ru-RU" baseline="0" dirty="0" smtClean="0"/>
                        <a:t>– участвует в игре.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074" name="Picture 2" descr="https://netboardme-cf1.s3.amazonaws.com/published/340155/files/s_60577def169f6c8b156d8a56a632fec9.png"/>
          <p:cNvPicPr>
            <a:picLocks noChangeAspect="1" noChangeArrowheads="1"/>
          </p:cNvPicPr>
          <p:nvPr/>
        </p:nvPicPr>
        <p:blipFill>
          <a:blip r:embed="rId3"/>
          <a:srcRect t="24055" b="22680"/>
          <a:stretch>
            <a:fillRect/>
          </a:stretch>
        </p:blipFill>
        <p:spPr bwMode="auto">
          <a:xfrm>
            <a:off x="357158" y="428604"/>
            <a:ext cx="4156575" cy="2952013"/>
          </a:xfrm>
          <a:prstGeom prst="rect">
            <a:avLst/>
          </a:prstGeom>
          <a:noFill/>
        </p:spPr>
      </p:pic>
      <p:pic>
        <p:nvPicPr>
          <p:cNvPr id="3076" name="Picture 4" descr="https://netboardme-cf1.s3.amazonaws.com/published/340155/files/s_644120c151407c72b464a9b6c87ef465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4942" y="428604"/>
            <a:ext cx="3203386" cy="29681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28605"/>
            <a:ext cx="7772400" cy="714379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0070C0"/>
                </a:solidFill>
              </a:rPr>
              <a:t>ЛИТЕРАТУРА</a:t>
            </a:r>
            <a:endParaRPr lang="ru-RU" sz="40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7624" y="1428736"/>
            <a:ext cx="6956276" cy="4071966"/>
          </a:xfrm>
        </p:spPr>
        <p:txBody>
          <a:bodyPr>
            <a:normAutofit lnSpcReduction="10000"/>
          </a:bodyPr>
          <a:lstStyle/>
          <a:p>
            <a:pPr lvl="0"/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  <a:t> 1.</a:t>
            </a:r>
            <a:r>
              <a:rPr lang="ru-RU" sz="2800" dirty="0" smtClean="0">
                <a:solidFill>
                  <a:srgbClr val="002060"/>
                </a:solidFill>
              </a:rPr>
              <a:t> </a:t>
            </a:r>
            <a:r>
              <a:rPr lang="ru-RU" sz="2800" b="1" dirty="0" smtClean="0">
                <a:solidFill>
                  <a:srgbClr val="7030A0"/>
                </a:solidFill>
              </a:rPr>
              <a:t>«Дошкольное воспитание» № 5 - </a:t>
            </a:r>
            <a:r>
              <a:rPr lang="ru-RU" sz="2800" b="1" dirty="0" smtClean="0">
                <a:solidFill>
                  <a:srgbClr val="7030A0"/>
                </a:solidFill>
              </a:rPr>
              <a:t>2019 </a:t>
            </a:r>
            <a:r>
              <a:rPr lang="ru-RU" sz="2800" b="1" dirty="0" smtClean="0">
                <a:solidFill>
                  <a:srgbClr val="7030A0"/>
                </a:solidFill>
              </a:rPr>
              <a:t>г. </a:t>
            </a:r>
          </a:p>
          <a:p>
            <a:pPr lvl="0"/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  <a:t> 2.</a:t>
            </a:r>
            <a:r>
              <a:rPr lang="ru-RU" sz="2800" dirty="0" smtClean="0">
                <a:solidFill>
                  <a:srgbClr val="002060"/>
                </a:solidFill>
              </a:rPr>
              <a:t> </a:t>
            </a:r>
            <a:r>
              <a:rPr lang="ru-RU" sz="2800" b="1" dirty="0" smtClean="0">
                <a:solidFill>
                  <a:srgbClr val="002060"/>
                </a:solidFill>
              </a:rPr>
              <a:t>«Методика музыкального воспитания в детском саду» под ред. Н. А. Ветлугиной, М., </a:t>
            </a:r>
          </a:p>
          <a:p>
            <a:pPr lvl="0" algn="l"/>
            <a:r>
              <a:rPr lang="ru-RU" sz="2800" dirty="0" smtClean="0">
                <a:solidFill>
                  <a:srgbClr val="002060"/>
                </a:solidFill>
              </a:rPr>
              <a:t> </a:t>
            </a: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  <a:t>3.</a:t>
            </a:r>
            <a:r>
              <a:rPr lang="ru-RU" sz="2800" dirty="0" smtClean="0"/>
              <a:t> </a:t>
            </a:r>
            <a:r>
              <a:rPr lang="ru-RU" sz="2800" dirty="0" smtClean="0">
                <a:solidFill>
                  <a:srgbClr val="7030A0"/>
                </a:solidFill>
              </a:rPr>
              <a:t>«Музыкальное воспитание</a:t>
            </a:r>
          </a:p>
          <a:p>
            <a:pPr lvl="0" algn="l"/>
            <a:r>
              <a:rPr lang="ru-RU" sz="2800" dirty="0" smtClean="0">
                <a:solidFill>
                  <a:srgbClr val="7030A0"/>
                </a:solidFill>
              </a:rPr>
              <a:t>  дошкольников» О. П. </a:t>
            </a:r>
            <a:r>
              <a:rPr lang="ru-RU" sz="2800" dirty="0" err="1" smtClean="0">
                <a:solidFill>
                  <a:srgbClr val="7030A0"/>
                </a:solidFill>
              </a:rPr>
              <a:t>Радынова</a:t>
            </a:r>
            <a:r>
              <a:rPr lang="ru-RU" sz="2800" dirty="0" smtClean="0">
                <a:solidFill>
                  <a:srgbClr val="7030A0"/>
                </a:solidFill>
              </a:rPr>
              <a:t>, А. И.</a:t>
            </a:r>
          </a:p>
          <a:p>
            <a:pPr lvl="0" algn="l"/>
            <a:r>
              <a:rPr lang="ru-RU" sz="2800" dirty="0" smtClean="0">
                <a:solidFill>
                  <a:srgbClr val="7030A0"/>
                </a:solidFill>
              </a:rPr>
              <a:t>  </a:t>
            </a:r>
            <a:r>
              <a:rPr lang="ru-RU" sz="2800" dirty="0" err="1" smtClean="0">
                <a:solidFill>
                  <a:srgbClr val="7030A0"/>
                </a:solidFill>
              </a:rPr>
              <a:t>Катинене</a:t>
            </a:r>
            <a:r>
              <a:rPr lang="ru-RU" sz="2800" dirty="0" smtClean="0">
                <a:solidFill>
                  <a:srgbClr val="7030A0"/>
                </a:solidFill>
              </a:rPr>
              <a:t>, М. П. </a:t>
            </a:r>
            <a:r>
              <a:rPr lang="ru-RU" sz="2800" dirty="0" err="1" smtClean="0">
                <a:solidFill>
                  <a:srgbClr val="7030A0"/>
                </a:solidFill>
              </a:rPr>
              <a:t>Палавандишвили</a:t>
            </a:r>
            <a:r>
              <a:rPr lang="ru-RU" sz="2800" dirty="0" smtClean="0">
                <a:solidFill>
                  <a:srgbClr val="7030A0"/>
                </a:solidFill>
              </a:rPr>
              <a:t>, М</a:t>
            </a:r>
            <a:r>
              <a:rPr lang="ru-RU" sz="2800" dirty="0">
                <a:solidFill>
                  <a:srgbClr val="7030A0"/>
                </a:solidFill>
              </a:rPr>
              <a:t>.</a:t>
            </a:r>
            <a:r>
              <a:rPr lang="ru-RU" sz="2800" dirty="0" smtClean="0">
                <a:solidFill>
                  <a:srgbClr val="7030A0"/>
                </a:solidFill>
              </a:rPr>
              <a:t>    </a:t>
            </a:r>
          </a:p>
          <a:p>
            <a:endParaRPr lang="ru-RU" sz="28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376</TotalTime>
  <Words>571</Words>
  <Application>Microsoft Office PowerPoint</Application>
  <PresentationFormat>Экран (4:3)</PresentationFormat>
  <Paragraphs>163</Paragraphs>
  <Slides>13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Эркер</vt:lpstr>
      <vt:lpstr>Консультация для воспитателей  «Взаимодействие  музыкального руководителя  и воспитателя на занятии»</vt:lpstr>
      <vt:lpstr>Принципы педагогического взаимодействия.</vt:lpstr>
      <vt:lpstr>                                                                                                     Единые требования к личностным качествам музыкального руководителя и воспитателя.                             О. П. Радынова</vt:lpstr>
      <vt:lpstr>Слайд 4</vt:lpstr>
      <vt:lpstr>Традиционный подход к профессиональному сотрудничеству и сотворчеству музыкального руководителя и воспитателя ДОУ.</vt:lpstr>
      <vt:lpstr>  Принцип проблематизации.</vt:lpstr>
      <vt:lpstr>Слайд 7</vt:lpstr>
      <vt:lpstr>Слайд 8</vt:lpstr>
      <vt:lpstr>Слайд 9</vt:lpstr>
      <vt:lpstr>Слайд 10</vt:lpstr>
      <vt:lpstr>Слайд 11</vt:lpstr>
      <vt:lpstr>Слайд 12</vt:lpstr>
      <vt:lpstr>ЛИТЕРАТУРА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ВЗАИМОДЕЙСТВИЕ  МУЗЫКАЛЬНОГО РУКОВОДИТЕЛЯ  И ВОСПИТАТЕЛЯ НА ЗАНЯТИИ</dc:title>
  <dc:creator>Admin</dc:creator>
  <cp:lastModifiedBy>Ст воспитатель</cp:lastModifiedBy>
  <cp:revision>44</cp:revision>
  <dcterms:created xsi:type="dcterms:W3CDTF">2009-12-05T19:52:24Z</dcterms:created>
  <dcterms:modified xsi:type="dcterms:W3CDTF">2025-10-08T14:00:56Z</dcterms:modified>
</cp:coreProperties>
</file>