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handoutMasterIdLst>
    <p:handoutMasterId r:id="rId15"/>
  </p:handoutMasterIdLst>
  <p:sldIdLst>
    <p:sldId id="263" r:id="rId5"/>
    <p:sldId id="258" r:id="rId6"/>
    <p:sldId id="267" r:id="rId7"/>
    <p:sldId id="264" r:id="rId8"/>
    <p:sldId id="266" r:id="rId9"/>
    <p:sldId id="268" r:id="rId10"/>
    <p:sldId id="269" r:id="rId11"/>
    <p:sldId id="270" r:id="rId12"/>
    <p:sldId id="271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9D2"/>
    <a:srgbClr val="FF6965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wmf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51" y="3112387"/>
            <a:ext cx="682266" cy="707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2" y="617943"/>
            <a:ext cx="504825" cy="571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789" y="4694476"/>
            <a:ext cx="930391" cy="12275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92" y="144368"/>
            <a:ext cx="542925" cy="5238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5334195"/>
            <a:ext cx="619050" cy="7857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01" y="793708"/>
            <a:ext cx="504439" cy="573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5" y="3237635"/>
            <a:ext cx="505836" cy="5278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45" y="3532354"/>
            <a:ext cx="1837994" cy="13476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3" y="1849821"/>
            <a:ext cx="608569" cy="6925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72" y="2012025"/>
            <a:ext cx="714375" cy="7524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72" y="5066318"/>
            <a:ext cx="1038023" cy="7071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" y="272246"/>
            <a:ext cx="1860164" cy="13119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842568"/>
            <a:ext cx="576489" cy="5496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5" y="422756"/>
            <a:ext cx="1363851" cy="480937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" y="3034817"/>
            <a:ext cx="319165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7376894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2" y="3159355"/>
            <a:ext cx="2227716" cy="317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29" y="3327682"/>
            <a:ext cx="590083" cy="611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590062" y="3097525"/>
            <a:ext cx="516972" cy="682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07" y="397621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24" y="816747"/>
            <a:ext cx="470785" cy="597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2" y="816747"/>
            <a:ext cx="335160" cy="3808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7" y="2586264"/>
            <a:ext cx="351849" cy="367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66" y="1360529"/>
            <a:ext cx="1481355" cy="1086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87" y="2714619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3" y="393674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9" y="351240"/>
            <a:ext cx="1809750" cy="638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8" y="3159355"/>
            <a:ext cx="2395938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1" y="468239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8" y="3273631"/>
            <a:ext cx="258057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3172245"/>
            <a:ext cx="2762763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80250" y="2131231"/>
            <a:ext cx="5493984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61" y="3638173"/>
            <a:ext cx="696193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97" y="444775"/>
            <a:ext cx="382530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52" y="5679298"/>
            <a:ext cx="586145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9" y="444775"/>
            <a:ext cx="408635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2" y="3638173"/>
            <a:ext cx="5008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3555">
            <a:off x="9841353" y="4499050"/>
            <a:ext cx="1827940" cy="13402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70" y="2481025"/>
            <a:ext cx="416339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29" y="1226189"/>
            <a:ext cx="555294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3213240"/>
            <a:ext cx="349724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1" r:id="rId3"/>
    <p:sldLayoutId id="2147483692" r:id="rId4"/>
    <p:sldLayoutId id="2147483694" r:id="rId5"/>
    <p:sldLayoutId id="2147483686" r:id="rId6"/>
    <p:sldLayoutId id="214748369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767" y="1685925"/>
            <a:ext cx="9144000" cy="156808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«Большая стирка»</a:t>
            </a:r>
          </a:p>
        </p:txBody>
      </p:sp>
      <p:pic>
        <p:nvPicPr>
          <p:cNvPr id="4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0" y="3094439"/>
            <a:ext cx="319165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98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B939326-0649-46DF-8BE9-F2C07C10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9E7B838-2B9D-473F-ABAF-6FF43D9D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0" b="5278"/>
          <a:stretch/>
        </p:blipFill>
        <p:spPr bwMode="auto">
          <a:xfrm>
            <a:off x="1514475" y="-76200"/>
            <a:ext cx="9311750" cy="743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91507" y="386213"/>
            <a:ext cx="9004021" cy="5177529"/>
          </a:xfrm>
          <a:noFill/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элементарных математических представлений у детей старше-подготовительной группы.</a:t>
            </a:r>
            <a:b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2" y="3541523"/>
            <a:ext cx="2227716" cy="3175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665362" y="3155450"/>
            <a:ext cx="457488" cy="6036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087" y="104680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328" y="1203874"/>
            <a:ext cx="470785" cy="5975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" y="2953722"/>
            <a:ext cx="410657" cy="4285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05" y="1722783"/>
            <a:ext cx="1518402" cy="111328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9" y="1668695"/>
            <a:ext cx="573085" cy="6521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6" y="241342"/>
            <a:ext cx="1645961" cy="11608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722" y="235949"/>
            <a:ext cx="451536" cy="4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1533145" y="6131765"/>
            <a:ext cx="638694" cy="8427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512" y="-15645"/>
            <a:ext cx="586145" cy="7439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" y="141756"/>
            <a:ext cx="573085" cy="6521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7" y="6027943"/>
            <a:ext cx="1042447" cy="7101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8FDFE4-08E3-456B-BF78-C18D16EEC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9445"/>
          <a:stretch/>
        </p:blipFill>
        <p:spPr bwMode="auto">
          <a:xfrm rot="16200000">
            <a:off x="2681288" y="-1824041"/>
            <a:ext cx="6857999" cy="105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943597"/>
      </p:ext>
    </p:extLst>
  </p:cSld>
  <p:clrMapOvr>
    <a:masterClrMapping/>
  </p:clrMapOvr>
  <p:transition spd="slow"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66662" y="619640"/>
            <a:ext cx="6791949" cy="4847709"/>
          </a:xfrm>
          <a:noFill/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дидактической игры: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Прямой и обратный счёт,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Соседи числа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Сравнение чисел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(Различие цвета)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Сложение и вычитание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52" y="5751586"/>
            <a:ext cx="864489" cy="8963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79" y="2241283"/>
            <a:ext cx="362824" cy="4107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46" y="478705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335" y="5607112"/>
            <a:ext cx="408635" cy="4643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1" y="3925534"/>
            <a:ext cx="500801" cy="5225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766" y="4578243"/>
            <a:ext cx="416339" cy="4385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0" y="3541523"/>
            <a:ext cx="2395938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21466"/>
      </p:ext>
    </p:extLst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524125" y="19686"/>
            <a:ext cx="7648575" cy="778708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ПРЯМОЙ И ОБРАТНЫЙ СЧЁТ.</a:t>
            </a:r>
            <a:endParaRPr lang="ru-RU" sz="3200" b="1" u="sng" dirty="0">
              <a:solidFill>
                <a:srgbClr val="77A9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1617332" y="6291496"/>
            <a:ext cx="638694" cy="8427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28" y="86964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323" y="670328"/>
            <a:ext cx="586145" cy="7439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4" y="147753"/>
            <a:ext cx="500801" cy="5225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1" y="4324444"/>
            <a:ext cx="573085" cy="652131"/>
          </a:xfrm>
          <a:prstGeom prst="rect">
            <a:avLst/>
          </a:prstGeom>
        </p:spPr>
      </p:pic>
      <p:pic>
        <p:nvPicPr>
          <p:cNvPr id="33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0" y="3503471"/>
            <a:ext cx="2633268" cy="317458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8E6F601-708D-4C0C-8F27-2045B88C7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2"/>
          <a:stretch/>
        </p:blipFill>
        <p:spPr bwMode="auto">
          <a:xfrm>
            <a:off x="543260" y="1164048"/>
            <a:ext cx="5102591" cy="61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3E89F7F-8166-4ECA-9A98-7E6C05698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6"/>
          <a:stretch/>
        </p:blipFill>
        <p:spPr bwMode="auto">
          <a:xfrm>
            <a:off x="6221663" y="1171264"/>
            <a:ext cx="5102660" cy="61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CAA784-910A-47D2-A656-E7B3E7B685B9}"/>
              </a:ext>
            </a:extLst>
          </p:cNvPr>
          <p:cNvSpPr/>
          <p:nvPr/>
        </p:nvSpPr>
        <p:spPr>
          <a:xfrm>
            <a:off x="281532" y="563957"/>
            <a:ext cx="12209663" cy="52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задача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Посчитать количество всех вещей прямо и наоборот</a:t>
            </a:r>
            <a:endParaRPr lang="ru-RU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55061"/>
      </p:ext>
    </p:extLst>
  </p:cSld>
  <p:clrMapOvr>
    <a:masterClrMapping/>
  </p:clrMapOvr>
  <p:transition spd="slow"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32818" y="96489"/>
            <a:ext cx="7648575" cy="1522761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ru-RU" sz="3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СОСЕДИ ЧИСЛА</a:t>
            </a:r>
            <a:br>
              <a:rPr lang="ru-RU" dirty="0"/>
            </a:br>
            <a:br>
              <a:rPr lang="ru-RU" dirty="0"/>
            </a:br>
            <a:endParaRPr lang="ru-RU" sz="3200" b="1" u="sng" dirty="0">
              <a:solidFill>
                <a:srgbClr val="77A9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1617332" y="6291496"/>
            <a:ext cx="638694" cy="8427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128" y="86964"/>
            <a:ext cx="382530" cy="369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323" y="670328"/>
            <a:ext cx="586145" cy="7439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4" y="147753"/>
            <a:ext cx="500801" cy="5225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1" y="4324444"/>
            <a:ext cx="573085" cy="652131"/>
          </a:xfrm>
          <a:prstGeom prst="rect">
            <a:avLst/>
          </a:prstGeom>
        </p:spPr>
      </p:pic>
      <p:pic>
        <p:nvPicPr>
          <p:cNvPr id="33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10" y="3503471"/>
            <a:ext cx="2633268" cy="317458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C673E5E-3EE7-40CB-A602-8CF5C3968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/>
          <a:stretch/>
        </p:blipFill>
        <p:spPr bwMode="auto">
          <a:xfrm>
            <a:off x="64056" y="1271771"/>
            <a:ext cx="6152011" cy="59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832C52-24C4-4F1A-9740-CDCCE343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731" y="1321763"/>
            <a:ext cx="5720691" cy="58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38EF26-38C3-418D-A2A2-06C8DB137D94}"/>
              </a:ext>
            </a:extLst>
          </p:cNvPr>
          <p:cNvSpPr/>
          <p:nvPr/>
        </p:nvSpPr>
        <p:spPr>
          <a:xfrm>
            <a:off x="1807050" y="594125"/>
            <a:ext cx="7605800" cy="58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задача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Назвать соседей числа.</a:t>
            </a:r>
            <a:endParaRPr lang="ru-RU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80376"/>
      </p:ext>
    </p:extLst>
  </p:cSld>
  <p:clrMapOvr>
    <a:masterClrMapping/>
  </p:clrMapOvr>
  <p:transition spd="slow"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C39C3D-28B5-4AAD-99E6-276FE0715140}"/>
              </a:ext>
            </a:extLst>
          </p:cNvPr>
          <p:cNvSpPr/>
          <p:nvPr/>
        </p:nvSpPr>
        <p:spPr>
          <a:xfrm>
            <a:off x="1719262" y="86766"/>
            <a:ext cx="8753475" cy="111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3.СРАВНЕНИЕ ЧИСЕЛ (РАЗЛИЧИЕ ЦВЕТА)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392DE4-EE3C-4C5B-8BD2-826805D9E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1" b="30278"/>
          <a:stretch/>
        </p:blipFill>
        <p:spPr bwMode="auto">
          <a:xfrm rot="16200000">
            <a:off x="819475" y="869529"/>
            <a:ext cx="5292820" cy="628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5F65206-7167-4DDF-9B67-94AFE2AE9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r="32755" b="32083"/>
          <a:stretch/>
        </p:blipFill>
        <p:spPr bwMode="auto">
          <a:xfrm rot="16200000">
            <a:off x="7053225" y="930576"/>
            <a:ext cx="5111846" cy="5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686AE8-5644-44E4-B753-450FFFBEF63F}"/>
              </a:ext>
            </a:extLst>
          </p:cNvPr>
          <p:cNvSpPr/>
          <p:nvPr/>
        </p:nvSpPr>
        <p:spPr>
          <a:xfrm>
            <a:off x="561975" y="707770"/>
            <a:ext cx="11306175" cy="98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задача: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Разложить носки по размеру и цвету, сравнить их.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423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1133B54-E3ED-4185-AB7A-D9F396D726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00300" y="361951"/>
            <a:ext cx="7037833" cy="1352550"/>
          </a:xfrm>
        </p:spPr>
        <p:txBody>
          <a:bodyPr/>
          <a:lstStyle/>
          <a:p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4.РАСПОЛОЖЕНИЕ ОТ БОЛЬШОГО К МАЛЕНЬКОМУ</a:t>
            </a:r>
            <a:b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96C159-73CE-4A5E-A9EE-EE0BB10F0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2" r="17209" b="25000"/>
          <a:stretch/>
        </p:blipFill>
        <p:spPr>
          <a:xfrm>
            <a:off x="371475" y="1814513"/>
            <a:ext cx="5866596" cy="5343524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D676415-453E-4E12-950A-0C07E6E5A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22367" b="18055"/>
          <a:stretch/>
        </p:blipFill>
        <p:spPr bwMode="auto">
          <a:xfrm>
            <a:off x="6827508" y="1590675"/>
            <a:ext cx="4497717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B8D7657-F976-4115-A6FB-AFC6F3D66734}"/>
              </a:ext>
            </a:extLst>
          </p:cNvPr>
          <p:cNvSpPr/>
          <p:nvPr/>
        </p:nvSpPr>
        <p:spPr>
          <a:xfrm>
            <a:off x="266700" y="1038226"/>
            <a:ext cx="11658600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задача: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Сравнить размеры предметов и расположить их в порядке убывания и возрастания.</a:t>
            </a:r>
            <a:endParaRPr lang="ru-RU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35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1133B54-E3ED-4185-AB7A-D9F396D726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66675" y="361951"/>
            <a:ext cx="8218933" cy="1590676"/>
          </a:xfrm>
        </p:spPr>
        <p:txBody>
          <a:bodyPr/>
          <a:lstStyle/>
          <a:p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ПРОСТОЕ СЛОЖЕНИЕ И ВЫЧИТАНИЕ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CDC3D76-FF60-44FC-9FE0-59DED078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990" y="1085141"/>
            <a:ext cx="5595936" cy="61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60ACF53-0CF9-4AA9-A357-9D393F27D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r="23524" b="14028"/>
          <a:stretch/>
        </p:blipFill>
        <p:spPr bwMode="auto">
          <a:xfrm>
            <a:off x="7143750" y="185278"/>
            <a:ext cx="4618483" cy="60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A474A9-DD70-43A0-9C00-BF8070E1B668}"/>
              </a:ext>
            </a:extLst>
          </p:cNvPr>
          <p:cNvSpPr/>
          <p:nvPr/>
        </p:nvSpPr>
        <p:spPr>
          <a:xfrm>
            <a:off x="1306997" y="904898"/>
            <a:ext cx="4463081" cy="458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Игровая задача: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Реши пример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884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69433D8B-8606-4ADE-9BA3-CD2F4BDFBA5D}" vid="{297C542E-FF64-4EC1-ADFD-FD10CBAE33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EC10D1-364F-4DE0-9381-C780B9C7D7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196CA-8D48-47B0-9C8C-268F7036896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11738C6-D76B-4EA3-8A0C-A17BDC1DB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по математике с умной совой</Template>
  <TotalTime>99</TotalTime>
  <Words>145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Segoe UI Light</vt:lpstr>
      <vt:lpstr>Times New Roman</vt:lpstr>
      <vt:lpstr>Тема1</vt:lpstr>
      <vt:lpstr>Дидактическая игра  «Большая стирка»</vt:lpstr>
      <vt:lpstr>Цель: Создание условий для развития элементарных математических представлений у детей старше-подготовительной группы. </vt:lpstr>
      <vt:lpstr>Презентация PowerPoint</vt:lpstr>
      <vt:lpstr>План дидактической игры:  1. Прямой и обратный счёт,  2. Соседи числа 3. Сравнение чисел  (Различие цвета) 4. Сложение и вычитание </vt:lpstr>
      <vt:lpstr>1. ПРЯМОЙ И ОБРАТНЫЙ СЧЁТ.</vt:lpstr>
      <vt:lpstr>2. СОСЕДИ ЧИСЛА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 «Большая стирка»</dc:title>
  <dc:creator>Рафаэль Амиров</dc:creator>
  <cp:lastModifiedBy>Рафаэль Амиров</cp:lastModifiedBy>
  <cp:revision>2</cp:revision>
  <dcterms:created xsi:type="dcterms:W3CDTF">2026-02-01T19:53:34Z</dcterms:created>
  <dcterms:modified xsi:type="dcterms:W3CDTF">2026-02-03T08:31:50Z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