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7" r:id="rId4"/>
  </p:sldMasterIdLst>
  <p:notesMasterIdLst>
    <p:notesMasterId r:id="rId47"/>
  </p:notesMasterIdLst>
  <p:sldIdLst>
    <p:sldId id="1864" r:id="rId5"/>
    <p:sldId id="1846" r:id="rId6"/>
    <p:sldId id="1893" r:id="rId7"/>
    <p:sldId id="1894" r:id="rId8"/>
    <p:sldId id="1892" r:id="rId9"/>
    <p:sldId id="1896" r:id="rId10"/>
    <p:sldId id="1895" r:id="rId11"/>
    <p:sldId id="1849" r:id="rId12"/>
    <p:sldId id="1897" r:id="rId13"/>
    <p:sldId id="1898" r:id="rId14"/>
    <p:sldId id="1899" r:id="rId15"/>
    <p:sldId id="1866" r:id="rId16"/>
    <p:sldId id="1848" r:id="rId17"/>
    <p:sldId id="1900" r:id="rId18"/>
    <p:sldId id="1901" r:id="rId19"/>
    <p:sldId id="1902" r:id="rId20"/>
    <p:sldId id="1903" r:id="rId21"/>
    <p:sldId id="1904" r:id="rId22"/>
    <p:sldId id="1905" r:id="rId23"/>
    <p:sldId id="1906" r:id="rId24"/>
    <p:sldId id="1907" r:id="rId25"/>
    <p:sldId id="1914" r:id="rId26"/>
    <p:sldId id="1909" r:id="rId27"/>
    <p:sldId id="1867" r:id="rId28"/>
    <p:sldId id="1875" r:id="rId29"/>
    <p:sldId id="1879" r:id="rId30"/>
    <p:sldId id="1880" r:id="rId31"/>
    <p:sldId id="1910" r:id="rId32"/>
    <p:sldId id="1911" r:id="rId33"/>
    <p:sldId id="1872" r:id="rId34"/>
    <p:sldId id="1871" r:id="rId35"/>
    <p:sldId id="1870" r:id="rId36"/>
    <p:sldId id="1912" r:id="rId37"/>
    <p:sldId id="1913" r:id="rId38"/>
    <p:sldId id="1908" r:id="rId39"/>
    <p:sldId id="1915" r:id="rId40"/>
    <p:sldId id="1916" r:id="rId41"/>
    <p:sldId id="1918" r:id="rId42"/>
    <p:sldId id="1917" r:id="rId43"/>
    <p:sldId id="1919" r:id="rId44"/>
    <p:sldId id="1921" r:id="rId45"/>
    <p:sldId id="1922" r:id="rId4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480" userDrawn="1">
          <p15:clr>
            <a:srgbClr val="A4A3A4"/>
          </p15:clr>
        </p15:guide>
        <p15:guide id="3" pos="7200" userDrawn="1">
          <p15:clr>
            <a:srgbClr val="A4A3A4"/>
          </p15:clr>
        </p15:guide>
        <p15:guide id="4" pos="4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9EEE9"/>
    <a:srgbClr val="3B2E58"/>
    <a:srgbClr val="297C2A"/>
    <a:srgbClr val="F69000"/>
    <a:srgbClr val="D6D734"/>
    <a:srgbClr val="FF6600"/>
    <a:srgbClr val="007788"/>
    <a:srgbClr val="FE4387"/>
    <a:srgbClr val="FF2625"/>
    <a:srgbClr val="01C2D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15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653" autoAdjust="0"/>
    <p:restoredTop sz="94663"/>
  </p:normalViewPr>
  <p:slideViewPr>
    <p:cSldViewPr snapToGrid="0">
      <p:cViewPr>
        <p:scale>
          <a:sx n="51" d="100"/>
          <a:sy n="51" d="100"/>
        </p:scale>
        <p:origin x="-432" y="-178"/>
      </p:cViewPr>
      <p:guideLst>
        <p:guide orient="horz" pos="2160"/>
        <p:guide pos="480"/>
        <p:guide pos="7200"/>
        <p:guide pos="43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4" d="100"/>
        <a:sy n="94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диагностика </a:t>
            </a:r>
          </a:p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развития межполушарного взаимодействия</a:t>
            </a:r>
          </a:p>
        </c:rich>
      </c:tx>
      <c:layout/>
      <c:spPr>
        <a:noFill/>
        <a:ln>
          <a:noFill/>
        </a:ln>
        <a:effectLst/>
      </c:spPr>
    </c:title>
    <c:view3D>
      <c:perspective val="30"/>
    </c:view3D>
    <c:sideWall>
      <c:spPr>
        <a:noFill/>
        <a:ln>
          <a:noFill/>
        </a:ln>
        <a:effectLst/>
      </c:spPr>
    </c:sideWall>
    <c:backWall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4.5703793095141949E-2"/>
          <c:y val="0.18888888888888891"/>
          <c:w val="0.93455871554001091"/>
          <c:h val="0.64298040726560712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</c:v>
                </c:pt>
              </c:strCache>
            </c:strRef>
          </c:tx>
          <c:spPr>
            <a:solidFill>
              <a:srgbClr val="85BD5F"/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B64-494A-802C-4E2D3DEE972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хороший уровень</c:v>
                </c:pt>
              </c:strCache>
            </c:strRef>
          </c:tx>
          <c:spPr>
            <a:solidFill>
              <a:srgbClr val="FFD243"/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10</c:v>
                </c:pt>
                <c:pt idx="1">
                  <c:v>10</c:v>
                </c:pt>
                <c:pt idx="2">
                  <c:v>15</c:v>
                </c:pt>
                <c:pt idx="3">
                  <c:v>10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B64-494A-802C-4E2D3DEE972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средний уровень </c:v>
                </c:pt>
              </c:strCache>
            </c:strRef>
          </c:tx>
          <c:spPr>
            <a:solidFill>
              <a:srgbClr val="66A2D8"/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30</c:v>
                </c:pt>
                <c:pt idx="1">
                  <c:v>10</c:v>
                </c:pt>
                <c:pt idx="2">
                  <c:v>25</c:v>
                </c:pt>
                <c:pt idx="3">
                  <c:v>30</c:v>
                </c:pt>
                <c:pt idx="4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B64-494A-802C-4E2D3DEE972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низкий уровень</c:v>
                </c:pt>
              </c:strCache>
            </c:strRef>
          </c:tx>
          <c:spPr>
            <a:solidFill>
              <a:srgbClr val="EE8E4C"/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60</c:v>
                </c:pt>
                <c:pt idx="1">
                  <c:v>80</c:v>
                </c:pt>
                <c:pt idx="2">
                  <c:v>60</c:v>
                </c:pt>
                <c:pt idx="3">
                  <c:v>60</c:v>
                </c:pt>
                <c:pt idx="4">
                  <c:v>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B64-494A-802C-4E2D3DEE9724}"/>
            </c:ext>
          </c:extLst>
        </c:ser>
        <c:gapWidth val="219"/>
        <c:shape val="cylinder"/>
        <c:axId val="86416768"/>
        <c:axId val="53892224"/>
        <c:axId val="53879680"/>
      </c:bar3DChart>
      <c:catAx>
        <c:axId val="8641676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3892224"/>
        <c:crosses val="autoZero"/>
        <c:auto val="1"/>
        <c:lblAlgn val="ctr"/>
        <c:lblOffset val="100"/>
      </c:catAx>
      <c:valAx>
        <c:axId val="5389222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86416768"/>
        <c:crosses val="autoZero"/>
        <c:crossBetween val="between"/>
      </c:valAx>
      <c:serAx>
        <c:axId val="53879680"/>
        <c:scaling>
          <c:orientation val="minMax"/>
        </c:scaling>
        <c:axPos val="b"/>
        <c:tickLblPos val="nextTo"/>
        <c:crossAx val="53892224"/>
        <c:crosses val="autoZero"/>
      </c:serAx>
      <c:spPr>
        <a:ln>
          <a:solidFill>
            <a:schemeClr val="accent1"/>
          </a:solidFill>
        </a:ln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rgbClr val="F9EEE9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Выходная диагностика </a:t>
            </a:r>
          </a:p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развития межполушарного взаимодействия</a:t>
            </a:r>
          </a:p>
        </c:rich>
      </c:tx>
      <c:layout/>
      <c:spPr>
        <a:noFill/>
        <a:ln>
          <a:noFill/>
        </a:ln>
        <a:effectLst/>
      </c:spPr>
    </c:title>
    <c:view3D>
      <c:perspective val="30"/>
    </c:view3D>
    <c:sideWall>
      <c:spPr>
        <a:noFill/>
        <a:ln>
          <a:noFill/>
        </a:ln>
        <a:effectLst/>
      </c:spPr>
    </c:sideWall>
    <c:backWall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3.0962216344624472E-2"/>
          <c:y val="0.11619823418793779"/>
          <c:w val="0.86211172684594783"/>
          <c:h val="0.76559122725363737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25</c:v>
                </c:pt>
                <c:pt idx="1">
                  <c:v>20</c:v>
                </c:pt>
                <c:pt idx="2">
                  <c:v>15</c:v>
                </c:pt>
                <c:pt idx="3">
                  <c:v>15</c:v>
                </c:pt>
                <c:pt idx="4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B64-494A-802C-4E2D3DEE972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хороший 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25</c:v>
                </c:pt>
                <c:pt idx="1">
                  <c:v>40</c:v>
                </c:pt>
                <c:pt idx="2">
                  <c:v>10</c:v>
                </c:pt>
                <c:pt idx="3">
                  <c:v>25</c:v>
                </c:pt>
                <c:pt idx="4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B64-494A-802C-4E2D3DEE972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средний 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30</c:v>
                </c:pt>
                <c:pt idx="1">
                  <c:v>25</c:v>
                </c:pt>
                <c:pt idx="2">
                  <c:v>35</c:v>
                </c:pt>
                <c:pt idx="3">
                  <c:v>50</c:v>
                </c:pt>
                <c:pt idx="4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B64-494A-802C-4E2D3DEE972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20</c:v>
                </c:pt>
                <c:pt idx="1">
                  <c:v>15</c:v>
                </c:pt>
                <c:pt idx="2">
                  <c:v>40</c:v>
                </c:pt>
                <c:pt idx="3">
                  <c:v>10</c:v>
                </c:pt>
                <c:pt idx="4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B64-494A-802C-4E2D3DEE9724}"/>
            </c:ext>
          </c:extLst>
        </c:ser>
        <c:shape val="cylinder"/>
        <c:axId val="116867072"/>
        <c:axId val="172847872"/>
        <c:axId val="86944832"/>
      </c:bar3DChart>
      <c:catAx>
        <c:axId val="11686707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2847872"/>
        <c:crosses val="autoZero"/>
        <c:auto val="1"/>
        <c:lblAlgn val="ctr"/>
        <c:lblOffset val="100"/>
      </c:catAx>
      <c:valAx>
        <c:axId val="17284787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6867072"/>
        <c:crosses val="autoZero"/>
        <c:crossBetween val="between"/>
      </c:valAx>
      <c:serAx>
        <c:axId val="86944832"/>
        <c:scaling>
          <c:orientation val="minMax"/>
        </c:scaling>
        <c:axPos val="b"/>
        <c:tickLblPos val="nextTo"/>
        <c:crossAx val="172847872"/>
        <c:crosses val="autoZero"/>
      </c:serAx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rgbClr val="F9EEE9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none" spc="0" normalizeH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pPr>
            <a:r>
              <a:rPr lang="ru-RU" sz="2400" b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Сводная таблица</a:t>
            </a:r>
            <a:r>
              <a:rPr lang="ru-RU" sz="2400" b="0" baseline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результатов </a:t>
            </a:r>
            <a:r>
              <a:rPr lang="ru-RU" sz="2400" b="0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мониторинга </a:t>
            </a:r>
          </a:p>
          <a:p>
            <a:pPr>
              <a:defRPr sz="1200" b="1" i="0" u="none" strike="noStrike" kern="1200" cap="none" spc="0" normalizeH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pPr>
            <a:r>
              <a:rPr lang="ru-RU" sz="2400" b="0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диагностика  и выходная диагностика   </a:t>
            </a:r>
            <a:endParaRPr lang="ru-RU" sz="2400" b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6149876876447114"/>
          <c:y val="2.179501215314944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4.2628547075945405E-2"/>
          <c:y val="0.32715290401906494"/>
          <c:w val="0.93712108473554212"/>
          <c:h val="0.6001233419474865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 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13</c:v>
                </c:pt>
                <c:pt idx="1">
                  <c:v>10</c:v>
                </c:pt>
                <c:pt idx="2">
                  <c:v>7</c:v>
                </c:pt>
                <c:pt idx="3">
                  <c:v>13</c:v>
                </c:pt>
                <c:pt idx="4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B60-4584-B9AA-39A789978D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высокий уровень 2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25</c:v>
                </c:pt>
                <c:pt idx="1">
                  <c:v>20</c:v>
                </c:pt>
                <c:pt idx="2">
                  <c:v>15</c:v>
                </c:pt>
                <c:pt idx="3">
                  <c:v>15</c:v>
                </c:pt>
                <c:pt idx="4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B60-4584-B9AA-39A789978D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хороший уровень 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20</c:v>
                </c:pt>
                <c:pt idx="1">
                  <c:v>17</c:v>
                </c:pt>
                <c:pt idx="2">
                  <c:v>13</c:v>
                </c:pt>
                <c:pt idx="3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B60-4584-B9AA-39A789978D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хороший уровень 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25</c:v>
                </c:pt>
                <c:pt idx="1">
                  <c:v>40</c:v>
                </c:pt>
                <c:pt idx="2">
                  <c:v>10</c:v>
                </c:pt>
                <c:pt idx="3">
                  <c:v>25</c:v>
                </c:pt>
                <c:pt idx="4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B60-4584-B9AA-39A789978D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средний уровень 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27</c:v>
                </c:pt>
                <c:pt idx="1">
                  <c:v>30</c:v>
                </c:pt>
                <c:pt idx="2">
                  <c:v>33</c:v>
                </c:pt>
                <c:pt idx="3">
                  <c:v>30</c:v>
                </c:pt>
                <c:pt idx="4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B60-4584-B9AA-39A789978D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средний уровень 2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Лист1!$G$2:$G$6</c:f>
              <c:numCache>
                <c:formatCode>General</c:formatCode>
                <c:ptCount val="5"/>
                <c:pt idx="0">
                  <c:v>30</c:v>
                </c:pt>
                <c:pt idx="1">
                  <c:v>25</c:v>
                </c:pt>
                <c:pt idx="2">
                  <c:v>35</c:v>
                </c:pt>
                <c:pt idx="3">
                  <c:v>50</c:v>
                </c:pt>
                <c:pt idx="4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B60-4584-B9AA-39A789978D0C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низкий уровень 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Лист1!$H$2:$H$6</c:f>
              <c:numCache>
                <c:formatCode>General</c:formatCode>
                <c:ptCount val="5"/>
                <c:pt idx="0">
                  <c:v>40</c:v>
                </c:pt>
                <c:pt idx="1">
                  <c:v>43</c:v>
                </c:pt>
                <c:pt idx="2">
                  <c:v>47</c:v>
                </c:pt>
                <c:pt idx="3">
                  <c:v>40</c:v>
                </c:pt>
                <c:pt idx="4">
                  <c:v>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B60-4584-B9AA-39A789978D0C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низкий уровень 2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Лист1!$I$2:$I$6</c:f>
              <c:numCache>
                <c:formatCode>General</c:formatCode>
                <c:ptCount val="5"/>
                <c:pt idx="0">
                  <c:v>20</c:v>
                </c:pt>
                <c:pt idx="1">
                  <c:v>15</c:v>
                </c:pt>
                <c:pt idx="2">
                  <c:v>40</c:v>
                </c:pt>
                <c:pt idx="3">
                  <c:v>10</c:v>
                </c:pt>
                <c:pt idx="4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BB60-4584-B9AA-39A789978D0C}"/>
            </c:ext>
          </c:extLst>
        </c:ser>
        <c:gapWidth val="199"/>
        <c:axId val="110037632"/>
        <c:axId val="110059904"/>
      </c:barChart>
      <c:catAx>
        <c:axId val="11003763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0059904"/>
        <c:crosses val="autoZero"/>
        <c:auto val="1"/>
        <c:lblAlgn val="ctr"/>
        <c:lblOffset val="100"/>
      </c:catAx>
      <c:valAx>
        <c:axId val="11005990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0037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6067083542143388"/>
          <c:y val="0.24502711069302821"/>
          <c:w val="0.45716097665626848"/>
          <c:h val="0.1629195728713678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spPr>
    <a:solidFill>
      <a:srgbClr val="F9EEE9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xmlns="" id="{D9F622F8-1824-4338-8C3C-5529D3BDEF4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xmlns="" id="{618DDD53-BB38-4118-BC75-9CE27D49C55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xmlns="" id="{6C03B6F7-B1AE-4118-ABA2-FFEC9B8F0E9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xmlns="" id="{646F5356-BDE8-43C1-9587-85323D02B19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xmlns="" id="{89912C35-11A9-4DA7-8476-F1823F658CA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xmlns="" id="{7180ED79-CEC3-4FB9-B511-8597B20A0C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DEB7EE2-04A2-4FB2-9625-C9C73AC4D32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xmlns="" id="{FA4671F7-4D2C-4B1E-AED7-24676BE8B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47842D7-C728-4EBD-982B-B8BE79E4DBBE}" type="slidenum">
              <a:rPr lang="en-US" altLang="en-US"/>
              <a:pPr eaLnBrk="1" hangingPunct="1"/>
              <a:t>1</a:t>
            </a:fld>
            <a:endParaRPr lang="en-US" altLang="en-US" dirty="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xmlns="" id="{D8E83BD0-7AE4-4323-9047-FC368929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xmlns="" id="{FDECF5EC-C5EC-4723-8F4F-A75A20018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0814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1383417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FE7964CB-E75A-4A03-88D3-6A48EF650A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2012" y="2766219"/>
            <a:ext cx="6220101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Insert title here</a:t>
            </a:r>
          </a:p>
        </p:txBody>
      </p:sp>
      <p:pic>
        <p:nvPicPr>
          <p:cNvPr id="6" name="Picture Placeholder 9" descr="Bright, colorful geometric pattern ">
            <a:extLst>
              <a:ext uri="{FF2B5EF4-FFF2-40B4-BE49-F238E27FC236}">
                <a16:creationId xmlns:a16="http://schemas.microsoft.com/office/drawing/2014/main" xmlns="" id="{47BA4775-9232-44C1-8851-04B6753110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" r="24"/>
          <a:stretch/>
        </p:blipFill>
        <p:spPr>
          <a:xfrm>
            <a:off x="-9236" y="0"/>
            <a:ext cx="4749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067926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28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Conten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C7668F4E-0433-49FD-9D92-3B60E9B0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9742" y="715961"/>
            <a:ext cx="6477000" cy="118903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spcBef>
                <a:spcPts val="1000"/>
              </a:spcBef>
              <a:defRPr sz="4000" b="1" spc="-5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xmlns="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743" y="1905000"/>
            <a:ext cx="6477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 indent="-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5" name="Picture Placeholder 13" descr="Bright, colorful geometric pattern ">
            <a:extLst>
              <a:ext uri="{FF2B5EF4-FFF2-40B4-BE49-F238E27FC236}">
                <a16:creationId xmlns:a16="http://schemas.microsoft.com/office/drawing/2014/main" xmlns="" id="{0E92939E-CAD0-4B0D-A39F-10B9B25E14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" r="34"/>
          <a:stretch/>
        </p:blipFill>
        <p:spPr>
          <a:xfrm>
            <a:off x="0" y="0"/>
            <a:ext cx="4767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0375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2808" userDrawn="1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F87E8F-5716-4A71-B64F-EC5A742B4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1"/>
            <a:ext cx="6477000" cy="118903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xmlns="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6477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6" name="Picture Placeholder 15" descr="Bright, colorful geometric pattern ">
            <a:extLst>
              <a:ext uri="{FF2B5EF4-FFF2-40B4-BE49-F238E27FC236}">
                <a16:creationId xmlns:a16="http://schemas.microsoft.com/office/drawing/2014/main" xmlns="" id="{D7C393D9-3916-4D61-9B6A-E1B16C079A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" r="3"/>
          <a:stretch/>
        </p:blipFill>
        <p:spPr>
          <a:xfrm>
            <a:off x="7427913" y="0"/>
            <a:ext cx="4764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072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9" descr="Bright, colorful geometric pattern ">
            <a:extLst>
              <a:ext uri="{FF2B5EF4-FFF2-40B4-BE49-F238E27FC236}">
                <a16:creationId xmlns:a16="http://schemas.microsoft.com/office/drawing/2014/main" xmlns="" id="{69F80BBC-9ED9-4167-818A-EB3FAEE372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xmlns="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xmlns="" val="3240882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 userDrawn="1">
          <p15:clr>
            <a:srgbClr val="5ACBF0"/>
          </p15:clr>
        </p15:guide>
        <p15:guide id="4" orient="horz" pos="2488" userDrawn="1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513624-9AD4-4B61-B3D1-7B2121350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4"/>
            <a:ext cx="10591800" cy="64633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xmlns="" id="{780F473D-F2DF-4163-AB6E-F7327F60EC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432562"/>
            <a:ext cx="10667999" cy="11582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xmlns="" id="{7DC18506-6205-438F-AA5C-D337F9975FC3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757381" y="2591662"/>
            <a:ext cx="10667999" cy="28337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/>
            </a:lvl1pPr>
          </a:lstStyle>
          <a:p>
            <a:r>
              <a:rPr lang="en-US" dirty="0"/>
              <a:t>Insert content here</a:t>
            </a:r>
          </a:p>
        </p:txBody>
      </p:sp>
      <p:pic>
        <p:nvPicPr>
          <p:cNvPr id="7" name="Picture Placeholder 20" descr="Bright, colorful geometric pattern ">
            <a:extLst>
              <a:ext uri="{FF2B5EF4-FFF2-40B4-BE49-F238E27FC236}">
                <a16:creationId xmlns:a16="http://schemas.microsoft.com/office/drawing/2014/main" xmlns="" id="{EB4660F5-5357-48E0-B5C6-3DECB6CB85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3" b="193"/>
          <a:stretch/>
        </p:blipFill>
        <p:spPr>
          <a:xfrm>
            <a:off x="0" y="5990252"/>
            <a:ext cx="12192000" cy="86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291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C7668F4E-0433-49FD-9D92-3B60E9B0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9742" y="715961"/>
            <a:ext cx="6477000" cy="118903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spcBef>
                <a:spcPts val="1000"/>
              </a:spcBef>
              <a:defRPr sz="4000" b="1" spc="-5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xmlns="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743" y="1905000"/>
            <a:ext cx="6477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 indent="-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6" name="Picture Placeholder 13" descr="Bright, colorful geometric pattern ">
            <a:extLst>
              <a:ext uri="{FF2B5EF4-FFF2-40B4-BE49-F238E27FC236}">
                <a16:creationId xmlns:a16="http://schemas.microsoft.com/office/drawing/2014/main" xmlns="" id="{2DB741D5-0593-4748-A4D3-EF1E436A1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" r="34"/>
          <a:stretch/>
        </p:blipFill>
        <p:spPr>
          <a:xfrm>
            <a:off x="0" y="0"/>
            <a:ext cx="4767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9876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2808" userDrawn="1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513624-9AD4-4B61-B3D1-7B2121350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4"/>
            <a:ext cx="10591800" cy="646332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xmlns="" id="{DF03C311-DDF4-44A3-9D51-D5FDC4A8E7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432562"/>
            <a:ext cx="10667999" cy="9274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sp>
        <p:nvSpPr>
          <p:cNvPr id="8" name="SmartArt Placeholder 7">
            <a:extLst>
              <a:ext uri="{FF2B5EF4-FFF2-40B4-BE49-F238E27FC236}">
                <a16:creationId xmlns:a16="http://schemas.microsoft.com/office/drawing/2014/main" xmlns="" id="{9FD563C5-3DFB-47DD-8A9E-30D8084590F6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762001" y="2369129"/>
            <a:ext cx="10667998" cy="33436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/>
            </a:lvl1pPr>
          </a:lstStyle>
          <a:p>
            <a:r>
              <a:rPr lang="en-US" dirty="0"/>
              <a:t>Insert Content here</a:t>
            </a:r>
          </a:p>
        </p:txBody>
      </p:sp>
      <p:pic>
        <p:nvPicPr>
          <p:cNvPr id="9" name="Picture Placeholder 11" descr="Bright, colorful geometric pattern ">
            <a:extLst>
              <a:ext uri="{FF2B5EF4-FFF2-40B4-BE49-F238E27FC236}">
                <a16:creationId xmlns:a16="http://schemas.microsoft.com/office/drawing/2014/main" xmlns="" id="{1DB66C56-FBAE-47D3-9818-61368D74DA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90" b="390"/>
          <a:stretch>
            <a:fillRect/>
          </a:stretch>
        </p:blipFill>
        <p:spPr>
          <a:xfrm>
            <a:off x="0" y="5999582"/>
            <a:ext cx="12192000" cy="85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4626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xmlns="" id="{3F45076F-4240-4B40-8CE4-637DD751A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3"/>
            <a:ext cx="5334000" cy="118903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8498B63D-F60C-4A9D-8D3E-0C7CD748FE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5334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28600">
              <a:lnSpc>
                <a:spcPct val="100000"/>
              </a:lnSpc>
              <a:spcBef>
                <a:spcPts val="1000"/>
              </a:spcBef>
              <a:defRPr sz="1800"/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xmlns="" id="{827A95C0-AE8D-46E1-9EF9-64504CBEF9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000" y="715963"/>
            <a:ext cx="4572000" cy="2362200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xmlns="" id="{89E410BA-B0FE-4F0E-8BE5-D33CC01663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0" y="3305541"/>
            <a:ext cx="4572000" cy="2362200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algn="ctr"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2" name="Picture Placeholder 19" descr="Bright, colorful geometric pattern ">
            <a:extLst>
              <a:ext uri="{FF2B5EF4-FFF2-40B4-BE49-F238E27FC236}">
                <a16:creationId xmlns:a16="http://schemas.microsoft.com/office/drawing/2014/main" xmlns="" id="{C93F15CF-2105-4C28-85E9-BBA0383326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36" b="436"/>
          <a:stretch/>
        </p:blipFill>
        <p:spPr>
          <a:xfrm>
            <a:off x="0" y="5980922"/>
            <a:ext cx="12192000" cy="87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668017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67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F87E8F-5716-4A71-B64F-EC5A742B4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5961"/>
            <a:ext cx="6477000" cy="118903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spcBef>
                <a:spcPts val="1000"/>
              </a:spcBef>
              <a:defRPr sz="40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xmlns="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6477000" cy="3276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228600">
              <a:lnSpc>
                <a:spcPct val="100000"/>
              </a:lnSpc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5" name="Picture Placeholder 15" descr="Bright, colorful geometric pattern ">
            <a:extLst>
              <a:ext uri="{FF2B5EF4-FFF2-40B4-BE49-F238E27FC236}">
                <a16:creationId xmlns:a16="http://schemas.microsoft.com/office/drawing/2014/main" xmlns="" id="{9E2B3BF6-B5D6-4D6F-84C6-0EE24AC7C1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" r="3"/>
          <a:stretch/>
        </p:blipFill>
        <p:spPr>
          <a:xfrm>
            <a:off x="7427166" y="0"/>
            <a:ext cx="4764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1428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07724906-4405-47F4-B533-7291B003B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xmlns="" id="{1EEF53A4-35A6-4E43-B220-67DA381C59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  <p:pic>
        <p:nvPicPr>
          <p:cNvPr id="6" name="Picture Placeholder 17" descr="Bright, colorful geometric pattern ">
            <a:extLst>
              <a:ext uri="{FF2B5EF4-FFF2-40B4-BE49-F238E27FC236}">
                <a16:creationId xmlns:a16="http://schemas.microsoft.com/office/drawing/2014/main" xmlns="" id="{9F278CC9-9968-40F5-B18F-B1D45BE36A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90" b="390"/>
          <a:stretch/>
        </p:blipFill>
        <p:spPr>
          <a:xfrm>
            <a:off x="0" y="5999582"/>
            <a:ext cx="12192000" cy="85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5523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296904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99" r:id="rId2"/>
    <p:sldLayoutId id="2147483700" r:id="rId3"/>
    <p:sldLayoutId id="2147483691" r:id="rId4"/>
    <p:sldLayoutId id="2147483701" r:id="rId5"/>
    <p:sldLayoutId id="2147483706" r:id="rId6"/>
    <p:sldLayoutId id="2147483702" r:id="rId7"/>
    <p:sldLayoutId id="2147483704" r:id="rId8"/>
    <p:sldLayoutId id="2147483690" r:id="rId9"/>
    <p:sldLayoutId id="214748370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ED2DB031-9003-4F74-A88F-FE2A2ABABC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66676" y="959370"/>
            <a:ext cx="6830464" cy="5426439"/>
          </a:xfrm>
        </p:spPr>
        <p:txBody>
          <a:bodyPr anchor="ctr">
            <a:noAutofit/>
          </a:bodyPr>
          <a:lstStyle/>
          <a:p>
            <a:pPr algn="ctr"/>
            <a:r>
              <a:rPr lang="ru-RU" altLang="en-US" sz="3200" b="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en-US" sz="3200" b="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en-US" sz="3200" b="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Мастер-класс педагога-психолога</a:t>
            </a:r>
            <a:br>
              <a:rPr lang="ru-RU" altLang="en-US" sz="3200" b="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en-US" sz="3200" b="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по теме:</a:t>
            </a:r>
            <a:r>
              <a:rPr lang="ru-RU" altLang="en-US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en-US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en-US" sz="32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Кинезиология</a:t>
            </a:r>
            <a:r>
              <a:rPr lang="ru-RU" altLang="en-US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в песочной терапии как средство межполушарного развития детей с ОВЗ</a:t>
            </a:r>
            <a:br>
              <a:rPr lang="ru-RU" altLang="en-US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en-US" sz="4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en-US" sz="4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en-US" sz="4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en-US" sz="4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en-US" sz="4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en-US" sz="4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en-US" sz="4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en-US" sz="40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Подготовила педагог–психолог  </a:t>
            </a:r>
            <a:br>
              <a:rPr lang="ru-RU" alt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1КК Дерябина Анна Сергеевна</a:t>
            </a:r>
            <a:br>
              <a:rPr lang="ru-RU" alt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11318" y="317664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МДОАУ «Детский сад № 106 «Анютины глазки» комбинированного вида» г. Орска  </a:t>
            </a:r>
            <a:br>
              <a:rPr lang="ru-RU" alt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pic>
        <p:nvPicPr>
          <p:cNvPr id="1026" name="Picture 2" descr="D:\Program Files (x86)\neur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0454" y="3755035"/>
            <a:ext cx="2963056" cy="16667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43265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647" y="1"/>
            <a:ext cx="5921114" cy="1244184"/>
          </a:xfrm>
        </p:spPr>
        <p:txBody>
          <a:bodyPr/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ОБОСНОВАНИЕ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764498" y="1888760"/>
            <a:ext cx="10732958" cy="3041613"/>
          </a:xfrm>
        </p:spPr>
        <p:txBody>
          <a:bodyPr/>
          <a:lstStyle/>
          <a:p>
            <a:pPr indent="358775"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слабого развития межполушарных связей:</a:t>
            </a:r>
          </a:p>
          <a:p>
            <a:pPr indent="358775" algn="just"/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неврологические расстройства и патологии мозолистого тела.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анатомического строения головного мозга.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в жизни ребенка игр и занятий по возрасту. </a:t>
            </a:r>
          </a:p>
          <a:p>
            <a:endParaRPr lang="ru-RU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269824"/>
            <a:ext cx="10591800" cy="734518"/>
          </a:xfrm>
        </p:spPr>
        <p:txBody>
          <a:bodyPr/>
          <a:lstStyle/>
          <a:p>
            <a:r>
              <a:rPr lang="ru-RU" dirty="0" smtClean="0">
                <a:solidFill>
                  <a:srgbClr val="3B2E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ПОДХОДЫ</a:t>
            </a:r>
            <a:endParaRPr lang="ru-RU" dirty="0">
              <a:solidFill>
                <a:srgbClr val="3B2E58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762000" y="839449"/>
            <a:ext cx="10667999" cy="1813810"/>
          </a:xfrm>
        </p:spPr>
        <p:txBody>
          <a:bodyPr/>
          <a:lstStyle/>
          <a:p>
            <a:pPr algn="just"/>
            <a:r>
              <a:rPr lang="ru-RU" sz="2800" b="1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Интегрированные подходы: </a:t>
            </a:r>
            <a:r>
              <a:rPr lang="ru-RU" sz="2800" dirty="0" err="1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кинезиологические</a:t>
            </a:r>
            <a:r>
              <a:rPr lang="ru-RU" sz="28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 упражнения и элементы песочной терапии. </a:t>
            </a:r>
            <a:r>
              <a:rPr lang="ru-RU" sz="2800" dirty="0" err="1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Арт</a:t>
            </a:r>
            <a:r>
              <a:rPr lang="ru-RU" sz="28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 – терапевтический прием – техника </a:t>
            </a:r>
            <a:r>
              <a:rPr lang="ru-RU" sz="2800" dirty="0" err="1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полушарное</a:t>
            </a:r>
            <a:r>
              <a:rPr lang="ru-RU" sz="28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 рисование песком.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4734" y="2533339"/>
            <a:ext cx="1116767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800" b="1" dirty="0" err="1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Кинезиологические</a:t>
            </a:r>
            <a:r>
              <a:rPr lang="ru-RU" sz="2800" b="1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 упражнения </a:t>
            </a:r>
            <a:r>
              <a:rPr lang="ru-RU" sz="28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– это комплекс движений позволяющих активизировать межполушарное воздействие. </a:t>
            </a:r>
          </a:p>
          <a:p>
            <a:pPr algn="just"/>
            <a:r>
              <a:rPr lang="ru-RU" sz="2800" b="1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        Песочная</a:t>
            </a:r>
            <a:r>
              <a:rPr lang="ru-RU" sz="28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b="1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терапия</a:t>
            </a:r>
            <a:r>
              <a:rPr lang="ru-RU" sz="28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 — это направление </a:t>
            </a:r>
            <a:r>
              <a:rPr lang="ru-RU" sz="2800" dirty="0" err="1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арт-терапии</a:t>
            </a:r>
            <a:r>
              <a:rPr lang="ru-RU" sz="28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, в котором используется песок и песочница. </a:t>
            </a:r>
          </a:p>
          <a:p>
            <a:pPr algn="just"/>
            <a:r>
              <a:rPr lang="ru-RU" sz="28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800" b="1" dirty="0" err="1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Полушарное</a:t>
            </a:r>
            <a:r>
              <a:rPr lang="ru-RU" sz="2800" b="1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 рисование песком </a:t>
            </a:r>
            <a:r>
              <a:rPr lang="ru-RU" sz="28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- это </a:t>
            </a:r>
            <a:r>
              <a:rPr lang="ru-RU" sz="2800" dirty="0" err="1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арт</a:t>
            </a:r>
            <a:r>
              <a:rPr lang="ru-RU" sz="28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 – терапевтический прием, в котором представлена серия развивающих упражнений, которые используются в песочной терапии.</a:t>
            </a:r>
            <a:endParaRPr lang="ru-RU" sz="2800" dirty="0">
              <a:solidFill>
                <a:srgbClr val="3B2E5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70">
            <a:extLst>
              <a:ext uri="{FF2B5EF4-FFF2-40B4-BE49-F238E27FC236}">
                <a16:creationId xmlns="" xmlns:a16="http://schemas.microsoft.com/office/drawing/2014/main" id="{26D698D3-8983-5538-D536-AA9DDE2D158B}"/>
              </a:ext>
            </a:extLst>
          </p:cNvPr>
          <p:cNvSpPr>
            <a:spLocks noChangeArrowheads="1"/>
          </p:cNvSpPr>
          <p:nvPr/>
        </p:nvSpPr>
        <p:spPr bwMode="gray">
          <a:xfrm>
            <a:off x="2643188" y="1690688"/>
            <a:ext cx="3743325" cy="3744912"/>
          </a:xfrm>
          <a:prstGeom prst="ellipse">
            <a:avLst/>
          </a:prstGeom>
          <a:noFill/>
          <a:ln w="38100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8F18C6B5-87AC-4DA5-94CA-6E092A6A0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674" y="239843"/>
            <a:ext cx="11697326" cy="644577"/>
          </a:xfrm>
        </p:spPr>
        <p:txBody>
          <a:bodyPr/>
          <a:lstStyle/>
          <a:p>
            <a:r>
              <a:rPr lang="ru-RU" dirty="0" smtClean="0">
                <a:solidFill>
                  <a:srgbClr val="3B2E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ПОДХОДЫ   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КИНЕЗИОЛОГИЧЕСКИЕ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упражнения: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95">
            <a:extLst>
              <a:ext uri="{FF2B5EF4-FFF2-40B4-BE49-F238E27FC236}">
                <a16:creationId xmlns="" xmlns:a16="http://schemas.microsoft.com/office/drawing/2014/main" id="{4ADDE26E-F12D-4BB9-AB21-ED9583E19C95}"/>
              </a:ext>
            </a:extLst>
          </p:cNvPr>
          <p:cNvGrpSpPr>
            <a:grpSpLocks/>
          </p:cNvGrpSpPr>
          <p:nvPr/>
        </p:nvGrpSpPr>
        <p:grpSpPr bwMode="auto">
          <a:xfrm>
            <a:off x="3429000" y="2503488"/>
            <a:ext cx="2160588" cy="2160587"/>
            <a:chOff x="2238" y="1769"/>
            <a:chExt cx="1361" cy="1361"/>
          </a:xfrm>
        </p:grpSpPr>
        <p:sp>
          <p:nvSpPr>
            <p:cNvPr id="10" name="Oval 96">
              <a:extLst>
                <a:ext uri="{FF2B5EF4-FFF2-40B4-BE49-F238E27FC236}">
                  <a16:creationId xmlns="" xmlns:a16="http://schemas.microsoft.com/office/drawing/2014/main" id="{7D622D81-2364-75CA-5591-FB60EA5B966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38" y="1769"/>
              <a:ext cx="1361" cy="1361"/>
            </a:xfrm>
            <a:prstGeom prst="ellipse">
              <a:avLst/>
            </a:prstGeom>
            <a:gradFill rotWithShape="1">
              <a:gsLst>
                <a:gs pos="0">
                  <a:srgbClr val="93D4E9"/>
                </a:gs>
                <a:gs pos="50000">
                  <a:srgbClr val="0099CC"/>
                </a:gs>
                <a:gs pos="100000">
                  <a:srgbClr val="93D4E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" name="Oval 97">
              <a:extLst>
                <a:ext uri="{FF2B5EF4-FFF2-40B4-BE49-F238E27FC236}">
                  <a16:creationId xmlns="" xmlns:a16="http://schemas.microsoft.com/office/drawing/2014/main" id="{053EC1B1-6917-F001-DB94-4A616E7AEDC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27" y="1858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536E"/>
                </a:gs>
                <a:gs pos="50000">
                  <a:srgbClr val="0099CC"/>
                </a:gs>
                <a:gs pos="100000">
                  <a:srgbClr val="00536E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" name="Oval 98">
              <a:extLst>
                <a:ext uri="{FF2B5EF4-FFF2-40B4-BE49-F238E27FC236}">
                  <a16:creationId xmlns="" xmlns:a16="http://schemas.microsoft.com/office/drawing/2014/main" id="{2AC0AEBE-18B8-B784-53A9-BDDAF201328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28" y="1860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6182"/>
                </a:gs>
                <a:gs pos="100000">
                  <a:srgbClr val="0099CC">
                    <a:alpha val="0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" name="Oval 99">
              <a:extLst>
                <a:ext uri="{FF2B5EF4-FFF2-40B4-BE49-F238E27FC236}">
                  <a16:creationId xmlns="" xmlns:a16="http://schemas.microsoft.com/office/drawing/2014/main" id="{6BFDA11B-C9A3-F346-D970-5180152ED22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91" y="1917"/>
              <a:ext cx="1065" cy="106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14" name="Group 100">
              <a:extLst>
                <a:ext uri="{FF2B5EF4-FFF2-40B4-BE49-F238E27FC236}">
                  <a16:creationId xmlns="" xmlns:a16="http://schemas.microsoft.com/office/drawing/2014/main" id="{DDA1E5C8-F46F-D424-0CB5-75A02D5127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0" y="1929"/>
              <a:ext cx="1031" cy="1031"/>
              <a:chOff x="4166" y="1706"/>
              <a:chExt cx="1252" cy="1252"/>
            </a:xfrm>
          </p:grpSpPr>
          <p:sp>
            <p:nvSpPr>
              <p:cNvPr id="15" name="Oval 101">
                <a:extLst>
                  <a:ext uri="{FF2B5EF4-FFF2-40B4-BE49-F238E27FC236}">
                    <a16:creationId xmlns="" xmlns:a16="http://schemas.microsoft.com/office/drawing/2014/main" id="{84393B28-3761-43E2-807C-752C259E08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" name="Oval 102">
                <a:extLst>
                  <a:ext uri="{FF2B5EF4-FFF2-40B4-BE49-F238E27FC236}">
                    <a16:creationId xmlns="" xmlns:a16="http://schemas.microsoft.com/office/drawing/2014/main" id="{ADD7DBA3-D9FB-B5F7-300D-59474AE2F0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" name="Oval 103">
                <a:extLst>
                  <a:ext uri="{FF2B5EF4-FFF2-40B4-BE49-F238E27FC236}">
                    <a16:creationId xmlns="" xmlns:a16="http://schemas.microsoft.com/office/drawing/2014/main" id="{6ACC897F-3FA2-0A70-C9C8-07252EE48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" name="Oval 104">
                <a:extLst>
                  <a:ext uri="{FF2B5EF4-FFF2-40B4-BE49-F238E27FC236}">
                    <a16:creationId xmlns="" xmlns:a16="http://schemas.microsoft.com/office/drawing/2014/main" id="{42F4D45A-830E-3BD0-BDBD-21F0F562E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20" name="AutoShape 64">
            <a:extLst>
              <a:ext uri="{FF2B5EF4-FFF2-40B4-BE49-F238E27FC236}">
                <a16:creationId xmlns="" xmlns:a16="http://schemas.microsoft.com/office/drawing/2014/main" id="{F3890035-2C9B-F397-16B0-2D01946ED110}"/>
              </a:ext>
            </a:extLst>
          </p:cNvPr>
          <p:cNvSpPr>
            <a:spLocks noChangeArrowheads="1"/>
          </p:cNvSpPr>
          <p:nvPr/>
        </p:nvSpPr>
        <p:spPr bwMode="gray">
          <a:xfrm rot="13626930">
            <a:off x="3456702" y="2273782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2" name="AutoShape 64">
            <a:extLst>
              <a:ext uri="{FF2B5EF4-FFF2-40B4-BE49-F238E27FC236}">
                <a16:creationId xmlns="" xmlns:a16="http://schemas.microsoft.com/office/drawing/2014/main" id="{F3890035-2C9B-F397-16B0-2D01946ED110}"/>
              </a:ext>
            </a:extLst>
          </p:cNvPr>
          <p:cNvSpPr>
            <a:spLocks noChangeArrowheads="1"/>
          </p:cNvSpPr>
          <p:nvPr/>
        </p:nvSpPr>
        <p:spPr bwMode="gray">
          <a:xfrm rot="3213546">
            <a:off x="5000690" y="4582267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3" name="AutoShape 64">
            <a:extLst>
              <a:ext uri="{FF2B5EF4-FFF2-40B4-BE49-F238E27FC236}">
                <a16:creationId xmlns="" xmlns:a16="http://schemas.microsoft.com/office/drawing/2014/main" id="{F3890035-2C9B-F397-16B0-2D01946ED110}"/>
              </a:ext>
            </a:extLst>
          </p:cNvPr>
          <p:cNvSpPr>
            <a:spLocks noChangeArrowheads="1"/>
          </p:cNvSpPr>
          <p:nvPr/>
        </p:nvSpPr>
        <p:spPr bwMode="gray">
          <a:xfrm rot="7159727">
            <a:off x="3336782" y="4552287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4" name="AutoShape 64">
            <a:extLst>
              <a:ext uri="{FF2B5EF4-FFF2-40B4-BE49-F238E27FC236}">
                <a16:creationId xmlns="" xmlns:a16="http://schemas.microsoft.com/office/drawing/2014/main" id="{F3890035-2C9B-F397-16B0-2D01946ED110}"/>
              </a:ext>
            </a:extLst>
          </p:cNvPr>
          <p:cNvSpPr>
            <a:spLocks noChangeArrowheads="1"/>
          </p:cNvSpPr>
          <p:nvPr/>
        </p:nvSpPr>
        <p:spPr bwMode="gray">
          <a:xfrm rot="10378547">
            <a:off x="2677215" y="3338084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9" name="AutoShape 64">
            <a:extLst>
              <a:ext uri="{FF2B5EF4-FFF2-40B4-BE49-F238E27FC236}">
                <a16:creationId xmlns="" xmlns:a16="http://schemas.microsoft.com/office/drawing/2014/main" id="{F3890035-2C9B-F397-16B0-2D01946ED110}"/>
              </a:ext>
            </a:extLst>
          </p:cNvPr>
          <p:cNvSpPr>
            <a:spLocks noChangeArrowheads="1"/>
          </p:cNvSpPr>
          <p:nvPr/>
        </p:nvSpPr>
        <p:spPr bwMode="gray">
          <a:xfrm rot="39573186">
            <a:off x="4728369" y="2331244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1" name="AutoShape 64">
            <a:extLst>
              <a:ext uri="{FF2B5EF4-FFF2-40B4-BE49-F238E27FC236}">
                <a16:creationId xmlns="" xmlns:a16="http://schemas.microsoft.com/office/drawing/2014/main" id="{F3890035-2C9B-F397-16B0-2D01946ED110}"/>
              </a:ext>
            </a:extLst>
          </p:cNvPr>
          <p:cNvSpPr>
            <a:spLocks noChangeArrowheads="1"/>
          </p:cNvSpPr>
          <p:nvPr/>
        </p:nvSpPr>
        <p:spPr bwMode="gray">
          <a:xfrm>
            <a:off x="5525345" y="3353073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25" name="Oval 87">
            <a:extLst>
              <a:ext uri="{FF2B5EF4-FFF2-40B4-BE49-F238E27FC236}">
                <a16:creationId xmlns="" xmlns:a16="http://schemas.microsoft.com/office/drawing/2014/main" id="{A2A0DEB0-1008-6774-948C-716906E2CC19}"/>
              </a:ext>
            </a:extLst>
          </p:cNvPr>
          <p:cNvSpPr>
            <a:spLocks noChangeArrowheads="1"/>
          </p:cNvSpPr>
          <p:nvPr/>
        </p:nvSpPr>
        <p:spPr bwMode="gray">
          <a:xfrm>
            <a:off x="5284788" y="1752600"/>
            <a:ext cx="360362" cy="360363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B96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" name="Oval 84">
            <a:extLst>
              <a:ext uri="{FF2B5EF4-FFF2-40B4-BE49-F238E27FC236}">
                <a16:creationId xmlns="" xmlns:a16="http://schemas.microsoft.com/office/drawing/2014/main" id="{3C7E527D-7F72-8C83-1E0B-AC2BB37716E7}"/>
              </a:ext>
            </a:extLst>
          </p:cNvPr>
          <p:cNvSpPr>
            <a:spLocks noChangeArrowheads="1"/>
          </p:cNvSpPr>
          <p:nvPr/>
        </p:nvSpPr>
        <p:spPr bwMode="gray">
          <a:xfrm>
            <a:off x="6274138" y="3294088"/>
            <a:ext cx="360362" cy="360363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4A6FB9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7" name="Picture 34" descr="https://ds03.infourok.ru/uploads/ex/04f2/00007a21-f1c90cef/img5.jpg">
            <a:extLst>
              <a:ext uri="{FF2B5EF4-FFF2-40B4-BE49-F238E27FC236}">
                <a16:creationId xmlns="" xmlns:a16="http://schemas.microsoft.com/office/drawing/2014/main" id="{358716F0-04D5-C458-17AA-55EA9BE43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075" y="2263073"/>
            <a:ext cx="2447925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81">
            <a:extLst>
              <a:ext uri="{FF2B5EF4-FFF2-40B4-BE49-F238E27FC236}">
                <a16:creationId xmlns="" xmlns:a16="http://schemas.microsoft.com/office/drawing/2014/main" id="{A87C11B8-72E4-6707-70A5-15D4EC5FB373}"/>
              </a:ext>
            </a:extLst>
          </p:cNvPr>
          <p:cNvSpPr>
            <a:spLocks noChangeArrowheads="1"/>
          </p:cNvSpPr>
          <p:nvPr/>
        </p:nvSpPr>
        <p:spPr bwMode="gray">
          <a:xfrm>
            <a:off x="5540870" y="4938010"/>
            <a:ext cx="360362" cy="360363"/>
          </a:xfrm>
          <a:prstGeom prst="ellipse">
            <a:avLst/>
          </a:prstGeom>
          <a:gradFill rotWithShape="1">
            <a:gsLst>
              <a:gs pos="0">
                <a:srgbClr val="CB90EC"/>
              </a:gs>
              <a:gs pos="100000">
                <a:srgbClr val="9368AB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" name="Oval 72">
            <a:extLst>
              <a:ext uri="{FF2B5EF4-FFF2-40B4-BE49-F238E27FC236}">
                <a16:creationId xmlns="" xmlns:a16="http://schemas.microsoft.com/office/drawing/2014/main" id="{AE19EFE9-1BC5-BE9D-FBA1-75B57654DADD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8845" y="4978218"/>
            <a:ext cx="360363" cy="360362"/>
          </a:xfrm>
          <a:prstGeom prst="ellipse">
            <a:avLst/>
          </a:prstGeom>
          <a:gradFill rotWithShape="1">
            <a:gsLst>
              <a:gs pos="0">
                <a:srgbClr val="4DC9B1"/>
              </a:gs>
              <a:gs pos="100000">
                <a:srgbClr val="38928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" name="Oval 93">
            <a:extLst>
              <a:ext uri="{FF2B5EF4-FFF2-40B4-BE49-F238E27FC236}">
                <a16:creationId xmlns="" xmlns:a16="http://schemas.microsoft.com/office/drawing/2014/main" id="{FCDECBAD-333F-E066-E9D7-EC58EAA334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2375447" y="3369040"/>
            <a:ext cx="360362" cy="360363"/>
          </a:xfrm>
          <a:prstGeom prst="ellipse">
            <a:avLst/>
          </a:prstGeom>
          <a:gradFill rotWithShape="1">
            <a:gsLst>
              <a:gs pos="0">
                <a:srgbClr val="82B820"/>
              </a:gs>
              <a:gs pos="100000">
                <a:srgbClr val="5E851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" name="Oval 90">
            <a:extLst>
              <a:ext uri="{FF2B5EF4-FFF2-40B4-BE49-F238E27FC236}">
                <a16:creationId xmlns="" xmlns:a16="http://schemas.microsoft.com/office/drawing/2014/main" id="{269ED177-261D-F302-0D83-CEBF6640F214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98657" y="1813810"/>
            <a:ext cx="360362" cy="360363"/>
          </a:xfrm>
          <a:prstGeom prst="ellipse">
            <a:avLst/>
          </a:prstGeom>
          <a:gradFill rotWithShape="1">
            <a:gsLst>
              <a:gs pos="0">
                <a:srgbClr val="EDD947"/>
              </a:gs>
              <a:gs pos="100000">
                <a:srgbClr val="AC9D34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736891" y="1034320"/>
            <a:ext cx="57412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en-US" sz="2000" b="1" dirty="0" smtClean="0">
                <a:solidFill>
                  <a:srgbClr val="F69000"/>
                </a:solidFill>
                <a:latin typeface="Bookman Old Style" panose="02050604050505020204" pitchFamily="18" charset="0"/>
              </a:rPr>
              <a:t>ПОВЫШАЮТ </a:t>
            </a:r>
          </a:p>
          <a:p>
            <a:pPr algn="ctr" eaLnBrk="1" hangingPunct="1"/>
            <a:r>
              <a:rPr lang="ru-RU" altLang="en-US" sz="2000" b="1" dirty="0" smtClean="0">
                <a:solidFill>
                  <a:srgbClr val="F69000"/>
                </a:solidFill>
                <a:latin typeface="Bookman Old Style" panose="02050604050505020204" pitchFamily="18" charset="0"/>
              </a:rPr>
              <a:t>СТРЕССОУСТОЙЧИВОСТЬ</a:t>
            </a:r>
            <a:endParaRPr lang="en-US" altLang="en-US" sz="2000" b="1" dirty="0">
              <a:solidFill>
                <a:srgbClr val="F69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231566" y="2967335"/>
            <a:ext cx="58161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en-US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СИНХРОНИЗИРУЮТ </a:t>
            </a:r>
          </a:p>
          <a:p>
            <a:pPr algn="ctr" eaLnBrk="1" hangingPunct="1"/>
            <a:r>
              <a:rPr lang="ru-RU" altLang="en-US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РАБОТУ </a:t>
            </a:r>
          </a:p>
          <a:p>
            <a:pPr algn="ctr" eaLnBrk="1" hangingPunct="1"/>
            <a:r>
              <a:rPr lang="ru-RU" altLang="en-US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ПОЛУШАРИЙ</a:t>
            </a:r>
            <a:endParaRPr lang="en-US" altLang="en-US" sz="2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711252" y="4813993"/>
            <a:ext cx="30280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en-US" sz="2000" b="1" dirty="0" smtClean="0">
                <a:solidFill>
                  <a:srgbClr val="660066"/>
                </a:solidFill>
                <a:latin typeface="Bookman Old Style" panose="02050604050505020204" pitchFamily="18" charset="0"/>
              </a:rPr>
              <a:t>УЛУЧШАЮТ </a:t>
            </a:r>
          </a:p>
          <a:p>
            <a:pPr algn="ctr" eaLnBrk="1" hangingPunct="1"/>
            <a:r>
              <a:rPr lang="ru-RU" altLang="en-US" sz="2000" b="1" dirty="0" smtClean="0">
                <a:solidFill>
                  <a:srgbClr val="660066"/>
                </a:solidFill>
                <a:latin typeface="Bookman Old Style" panose="02050604050505020204" pitchFamily="18" charset="0"/>
              </a:rPr>
              <a:t>МЫСЛИТЕЛЬНУЮ </a:t>
            </a:r>
          </a:p>
          <a:p>
            <a:pPr algn="ctr" eaLnBrk="1" hangingPunct="1"/>
            <a:r>
              <a:rPr lang="ru-RU" altLang="en-US" sz="2000" b="1" dirty="0" smtClean="0">
                <a:solidFill>
                  <a:srgbClr val="660066"/>
                </a:solidFill>
                <a:latin typeface="Bookman Old Style" panose="02050604050505020204" pitchFamily="18" charset="0"/>
              </a:rPr>
              <a:t>ДЕЯТЕЛЬНОСТЬ</a:t>
            </a:r>
            <a:endParaRPr lang="ru-RU" sz="2000" dirty="0"/>
          </a:p>
        </p:txBody>
      </p:sp>
      <p:sp>
        <p:nvSpPr>
          <p:cNvPr id="36" name="Прямоугольник 35"/>
          <p:cNvSpPr/>
          <p:nvPr/>
        </p:nvSpPr>
        <p:spPr>
          <a:xfrm flipH="1">
            <a:off x="0" y="4721903"/>
            <a:ext cx="38524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en-US" sz="2000" b="1" dirty="0" smtClean="0">
                <a:solidFill>
                  <a:srgbClr val="006666"/>
                </a:solidFill>
                <a:latin typeface="Bookman Old Style" panose="02050604050505020204" pitchFamily="18" charset="0"/>
              </a:rPr>
              <a:t>СПОСОБСТВУЮТ </a:t>
            </a:r>
          </a:p>
          <a:p>
            <a:pPr algn="ctr" eaLnBrk="1" hangingPunct="1"/>
            <a:r>
              <a:rPr lang="ru-RU" altLang="en-US" sz="2000" b="1" dirty="0" smtClean="0">
                <a:solidFill>
                  <a:srgbClr val="006666"/>
                </a:solidFill>
                <a:latin typeface="Bookman Old Style" panose="02050604050505020204" pitchFamily="18" charset="0"/>
              </a:rPr>
              <a:t>УЛУЧШЕНИЮ </a:t>
            </a:r>
          </a:p>
          <a:p>
            <a:pPr algn="ctr" eaLnBrk="1" hangingPunct="1"/>
            <a:r>
              <a:rPr lang="ru-RU" altLang="en-US" sz="2000" b="1" dirty="0" smtClean="0">
                <a:solidFill>
                  <a:srgbClr val="006666"/>
                </a:solidFill>
                <a:latin typeface="Bookman Old Style" panose="02050604050505020204" pitchFamily="18" charset="0"/>
              </a:rPr>
              <a:t>ВНИМАНИЯ </a:t>
            </a:r>
          </a:p>
          <a:p>
            <a:pPr algn="ctr" eaLnBrk="1" hangingPunct="1"/>
            <a:r>
              <a:rPr lang="ru-RU" altLang="en-US" sz="2000" b="1" dirty="0" smtClean="0">
                <a:solidFill>
                  <a:srgbClr val="006666"/>
                </a:solidFill>
                <a:latin typeface="Bookman Old Style" panose="02050604050505020204" pitchFamily="18" charset="0"/>
              </a:rPr>
              <a:t>И ПАМЯТИ</a:t>
            </a:r>
            <a:endParaRPr lang="en-US" altLang="en-US" sz="2000" b="1" dirty="0">
              <a:solidFill>
                <a:srgbClr val="00666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0" y="2623279"/>
            <a:ext cx="238343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endParaRPr lang="ru-RU" altLang="en-US" b="1" dirty="0" smtClean="0">
              <a:solidFill>
                <a:srgbClr val="006600"/>
              </a:solidFill>
              <a:latin typeface="Bookman Old Style" panose="02050604050505020204" pitchFamily="18" charset="0"/>
            </a:endParaRPr>
          </a:p>
          <a:p>
            <a:pPr algn="ctr" eaLnBrk="1" hangingPunct="1"/>
            <a:r>
              <a:rPr lang="ru-RU" alt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ОБЛЕГЧАЮТ </a:t>
            </a:r>
          </a:p>
          <a:p>
            <a:pPr algn="ctr" eaLnBrk="1" hangingPunct="1"/>
            <a:r>
              <a:rPr lang="ru-RU" alt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ПРОЦЕСС </a:t>
            </a:r>
          </a:p>
          <a:p>
            <a:pPr algn="ctr" eaLnBrk="1" hangingPunct="1"/>
            <a:r>
              <a:rPr lang="ru-RU" alt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ЧТЕНИЯ И </a:t>
            </a:r>
          </a:p>
          <a:p>
            <a:pPr algn="ctr" eaLnBrk="1" hangingPunct="1"/>
            <a:r>
              <a:rPr lang="ru-RU" alt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ПИСЬМА</a:t>
            </a:r>
            <a:endParaRPr lang="en-US" altLang="en-US" sz="20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0" y="1049311"/>
            <a:ext cx="37625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D6D734"/>
                </a:solidFill>
                <a:latin typeface="Bookman Old Style" pitchFamily="18" charset="0"/>
              </a:rPr>
              <a:t>РАЗВИВАЮТ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D6D734"/>
                </a:solidFill>
                <a:latin typeface="Bookman Old Style" pitchFamily="18" charset="0"/>
              </a:rPr>
              <a:t> МОЗОЛИСТОЕ ТЕЛО</a:t>
            </a:r>
            <a:endParaRPr lang="en-US" sz="2000" b="1" dirty="0">
              <a:solidFill>
                <a:srgbClr val="D6D734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097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048FBE6B-DC67-4E64-80F4-CADE978D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794" y="839449"/>
            <a:ext cx="11647358" cy="4961744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КИНЕЗИОЛОГИЯ ОТНОСИТСЯ К  ЗДОРОВЬЕСБЕРЕГАЮЩЕЙ ТЕХНОЛОГИИ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Многие упражнения направлены на развитие одновременно физических и психофизиологических качеств,  на сохранение здоровья детей и профилактику отклонений в их развитии.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результате </a:t>
            </a:r>
            <a:r>
              <a:rPr lang="ru-RU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кинезиологических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упражнений повышается уровень эмоционального благополучия, улучшается зрительно-моторная координация, формируется пространственная ориентировка. Совершенствуется регулирующая и координирующая роль нервной системы.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9686" y="209862"/>
            <a:ext cx="69719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3B2E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ПОДХОДЫ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xmlns="" val="2957678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852" y="299803"/>
            <a:ext cx="5871148" cy="160519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3B2E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ПОДХОДЫ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612099" y="899411"/>
            <a:ext cx="10435652" cy="4596984"/>
          </a:xfrm>
        </p:spPr>
        <p:txBody>
          <a:bodyPr/>
          <a:lstStyle/>
          <a:p>
            <a:r>
              <a:rPr lang="ru-RU" sz="24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Трудоемкость 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применения </a:t>
            </a:r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кинезиологических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упражнений и элементов песочной терапии требуется определенное оборудование: </a:t>
            </a:r>
          </a:p>
          <a:p>
            <a:pPr lvl="0">
              <a:buFont typeface="Wingdings" pitchFamily="2" charset="2"/>
              <a:buChar char="Ø"/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чистый песок (кварцевый, мраморный цветной или обычный песок), можно взять манную крупу вместо песка. Она очень похожа на песок, который используется в песочницах, но дешевле и </a:t>
            </a:r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экологичнее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;   </a:t>
            </a:r>
          </a:p>
          <a:p>
            <a:pPr lvl="0">
              <a:buFont typeface="Wingdings" pitchFamily="2" charset="2"/>
              <a:buChar char="Ø"/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световой стол или планшет (можно использовать поднос небольшого размера,  маленький надувной бассейн или контейнер);</a:t>
            </a:r>
          </a:p>
          <a:p>
            <a:pPr lvl="0">
              <a:buFont typeface="Wingdings" pitchFamily="2" charset="2"/>
              <a:buChar char="Ø"/>
            </a:pPr>
            <a:r>
              <a:rPr lang="ru-RU" sz="2400" b="0" dirty="0" err="1" smtClean="0">
                <a:latin typeface="Times New Roman" pitchFamily="18" charset="0"/>
                <a:cs typeface="Times New Roman" pitchFamily="18" charset="0"/>
              </a:rPr>
              <a:t>графомоторные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дорожки, карточки-задания для рисования на песке, образцы с играми;</a:t>
            </a:r>
          </a:p>
          <a:p>
            <a:pPr lvl="0">
              <a:buFont typeface="Wingdings" pitchFamily="2" charset="2"/>
              <a:buChar char="Ø"/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трафареты для рисования песком (из дерева, из, картона, из бумаги);</a:t>
            </a:r>
          </a:p>
          <a:p>
            <a:pPr lvl="0">
              <a:buFont typeface="Wingdings" pitchFamily="2" charset="2"/>
              <a:buChar char="Ø"/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бросовый материал (камушки, бусины, ракушки, пуговки и т.д.) для украшения. </a:t>
            </a:r>
          </a:p>
          <a:p>
            <a:endParaRPr lang="ru-RU" sz="2400" b="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284813"/>
            <a:ext cx="10591800" cy="1077483"/>
          </a:xfrm>
        </p:spPr>
        <p:txBody>
          <a:bodyPr/>
          <a:lstStyle/>
          <a:p>
            <a:r>
              <a:rPr lang="ru-RU" dirty="0" smtClean="0">
                <a:solidFill>
                  <a:srgbClr val="3B2E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</a:t>
            </a:r>
            <a:endParaRPr lang="ru-RU" dirty="0">
              <a:solidFill>
                <a:srgbClr val="3B2E58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>
          <a:xfrm>
            <a:off x="762000" y="1004342"/>
            <a:ext cx="10667999" cy="1586458"/>
          </a:xfrm>
        </p:spPr>
        <p:txBody>
          <a:bodyPr/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Основная цель: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развитие межполушарных связей у детей с  ограниченными возможностями здоровья с использованием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кинезиологических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упражнений и элементов песочной терапии.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 развития межполушарной специализации: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синхронизация работы полушарий; развитие мелкой моторики; развитие способностей; развитие памяти, внимания, речи; развитие мышления. </a:t>
            </a:r>
          </a:p>
          <a:p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Ожидаемый результат: </a:t>
            </a:r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Используя в своей работе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кинезиологические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упражнения, игры и элементы песочной терапии  я создам благоприятные условия для развития психических процессов, межполушарного взаимодействия головного мозга  у детей с ограниченными возможностями здоровья.</a:t>
            </a:r>
          </a:p>
          <a:p>
            <a:pPr indent="358775" algn="just"/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реализации: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подготовительный, основной, заключительный</a:t>
            </a:r>
          </a:p>
          <a:p>
            <a:pPr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9742" y="254834"/>
            <a:ext cx="6477000" cy="794478"/>
          </a:xfrm>
        </p:spPr>
        <p:txBody>
          <a:bodyPr/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5199743" y="1214203"/>
            <a:ext cx="6477000" cy="4976735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анализ запроса педагогов, научной литературы и практик по соответствующей проблеме и выбранному направлению работы;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 подбор диагностического инструментария и его апробация, наработка теоретического и практического материала (изготовление пособий и игр для детей, подготовка картотек, консультаций, рекомендаций, памяток для педагогов и родителей воспитанников),;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3B2E58"/>
                </a:solidFill>
                <a:latin typeface="Times New Roman" pitchFamily="18" charset="0"/>
                <a:cs typeface="Times New Roman" pitchFamily="18" charset="0"/>
              </a:rPr>
              <a:t>составление перспективного плана коррекционно-развивающих занятий с детьми.  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784" y="239843"/>
            <a:ext cx="6909216" cy="824459"/>
          </a:xfrm>
        </p:spPr>
        <p:txBody>
          <a:bodyPr/>
          <a:lstStyle/>
          <a:p>
            <a:r>
              <a:rPr lang="ru-RU" i="1" dirty="0" smtClean="0">
                <a:solidFill>
                  <a:srgbClr val="3B2E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 </a:t>
            </a:r>
            <a:endParaRPr lang="ru-RU" dirty="0">
              <a:solidFill>
                <a:srgbClr val="3B2E58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224852" y="1034321"/>
            <a:ext cx="7014148" cy="5516381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Мониторинг развития межполушарного взаимодействия у детей дошкольного возраста в начале работы. </a:t>
            </a:r>
          </a:p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Реализация запланированной работы по трем направлениям:</a:t>
            </a:r>
          </a:p>
          <a:p>
            <a:pPr indent="358775" algn="just">
              <a:buFont typeface="Wingdings" pitchFamily="2" charset="2"/>
              <a:buChar char="Ø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воспитанниками </a:t>
            </a:r>
          </a:p>
          <a:p>
            <a:pPr indent="358775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(коррекционно-развивающие занятия, организация уголков для самостоятельного развития в групповых помещениях);</a:t>
            </a:r>
          </a:p>
          <a:p>
            <a:pPr indent="358775" algn="just">
              <a:buFont typeface="Wingdings" pitchFamily="2" charset="2"/>
              <a:buChar char="Ø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педагогами </a:t>
            </a:r>
          </a:p>
          <a:p>
            <a:pPr indent="358775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(проведение семинаров-практикумов, включающих: просвещение по теме, совместное определение задач в работе с детьми, отработку выбранных методов и приемов);</a:t>
            </a:r>
          </a:p>
          <a:p>
            <a:pPr indent="358775" algn="just">
              <a:buFont typeface="Wingdings" pitchFamily="2" charset="2"/>
              <a:buChar char="Ø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 воспитанников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8775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(осуществление просветительской деятельности о рассматриваемой проблеме посредствам размещения в информационных уголках консультаций, памяток-рекомендаций для занятий с детьми дома).</a:t>
            </a:r>
          </a:p>
          <a:p>
            <a:pPr indent="358775" algn="just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715" y="79417"/>
            <a:ext cx="11392524" cy="984885"/>
          </a:xfrm>
        </p:spPr>
        <p:txBody>
          <a:bodyPr/>
          <a:lstStyle/>
          <a:p>
            <a:r>
              <a:rPr lang="ru-RU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этап: </a:t>
            </a:r>
            <a:r>
              <a:rPr lang="ru-RU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развития межполушарного взаимодействия у детей дошкольного возраста в начале работы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314793" y="1289154"/>
            <a:ext cx="11422505" cy="4362137"/>
          </a:xfrm>
        </p:spPr>
        <p:txBody>
          <a:bodyPr/>
          <a:lstStyle/>
          <a:p>
            <a:pPr indent="266700" algn="just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оценки уровня развития межполушарного взаимодействия у детей старшего дошкольного возраста : </a:t>
            </a:r>
          </a:p>
          <a:p>
            <a:pPr indent="365125" algn="just"/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наблюдение за поведением и деятельностью детей, </a:t>
            </a:r>
          </a:p>
          <a:p>
            <a:pPr indent="365125" algn="just"/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беседы с педагогами, </a:t>
            </a:r>
          </a:p>
          <a:p>
            <a:pPr indent="365125" algn="just"/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3)проведение диагностического обследования с помощью комплекта нейропсихологических методик:</a:t>
            </a:r>
          </a:p>
          <a:p>
            <a:pPr indent="365125" algn="just"/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проба на реципрокную координацию рук Н.Н. </a:t>
            </a: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Озерецкого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«Кулак – ладонь»;</a:t>
            </a:r>
          </a:p>
          <a:p>
            <a:pPr indent="358775" algn="just"/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проба на динамический </a:t>
            </a: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праксис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Н.Н. </a:t>
            </a: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Озерецкого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«Кулак – ребро – ладонь»;   </a:t>
            </a:r>
          </a:p>
          <a:p>
            <a:pPr indent="358775" algn="just"/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графическая проба А.Р. </a:t>
            </a: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Лурия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«Заборчик»;</a:t>
            </a:r>
          </a:p>
          <a:p>
            <a:pPr indent="358775" algn="just"/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проба на перебор пальцев;</a:t>
            </a:r>
          </a:p>
          <a:p>
            <a:pPr marL="365125" algn="just"/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речевой вариант пробы </a:t>
            </a: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Хеда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803" y="0"/>
            <a:ext cx="11617377" cy="1362295"/>
          </a:xfrm>
        </p:spPr>
        <p:txBody>
          <a:bodyPr/>
          <a:lstStyle/>
          <a:p>
            <a:r>
              <a:rPr lang="ru-RU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этап: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развития межполушарного взаимодействия у детей дошкольного возраста в начале работы </a:t>
            </a:r>
            <a:endParaRPr lang="ru-RU" sz="2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ph type="tbl" sz="quarter" idx="12"/>
          </p:nvPr>
        </p:nvGraphicFramePr>
        <p:xfrm>
          <a:off x="614600" y="739515"/>
          <a:ext cx="10208298" cy="5181600"/>
        </p:xfrm>
        <a:graphic>
          <a:graphicData uri="http://schemas.openxmlformats.org/drawingml/2006/table">
            <a:tbl>
              <a:tblPr/>
              <a:tblGrid>
                <a:gridCol w="4035690"/>
                <a:gridCol w="770518"/>
                <a:gridCol w="770518"/>
                <a:gridCol w="770518"/>
                <a:gridCol w="770518"/>
                <a:gridCol w="770518"/>
                <a:gridCol w="770518"/>
                <a:gridCol w="774750"/>
                <a:gridCol w="774750"/>
              </a:tblGrid>
              <a:tr h="295394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Диагностические методики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Уровень развития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53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Высокий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Хороший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Средний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Низкий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53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</a:tr>
              <a:tr h="8861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 Проба на реципрокную координацию рук Н.Н. </a:t>
                      </a:r>
                      <a:r>
                        <a:rPr lang="ru-RU" sz="2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Озерецкого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«Кулак – ладонь»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0%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10%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30%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60%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</a:tr>
              <a:tr h="295394"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861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2. Проба на динамический </a:t>
                      </a:r>
                      <a:r>
                        <a:rPr lang="ru-RU" sz="2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праксис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Н.И. </a:t>
                      </a:r>
                      <a:r>
                        <a:rPr lang="ru-RU" sz="2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Озерецкого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«Кулак – ребро – ладонь»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0%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10%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10%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80%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</a:tr>
              <a:tr h="295394"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07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3. Графическая проба А.Р. </a:t>
                      </a:r>
                      <a:r>
                        <a:rPr lang="ru-RU" sz="2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Лурия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«Заборчик»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0%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15%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25%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60%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</a:tr>
              <a:tr h="295394"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53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4. Проба на перебор пальцев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0%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10%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30%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60%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</a:tr>
              <a:tr h="295394"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53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5. Речевой вариант пробы </a:t>
                      </a:r>
                      <a:r>
                        <a:rPr lang="ru-RU" sz="2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Хеда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0%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0%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10%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20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90%</a:t>
                      </a:r>
                      <a:endParaRPr lang="ru-RU" sz="2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</a:tr>
            </a:tbl>
          </a:graphicData>
        </a:graphic>
      </p:graphicFrame>
      <p:sp>
        <p:nvSpPr>
          <p:cNvPr id="7" name="Текст 5"/>
          <p:cNvSpPr>
            <a:spLocks noGrp="1"/>
          </p:cNvSpPr>
          <p:nvPr>
            <p:ph type="body" sz="quarter" idx="11"/>
          </p:nvPr>
        </p:nvSpPr>
        <p:spPr>
          <a:xfrm>
            <a:off x="5981075" y="6071016"/>
            <a:ext cx="5448924" cy="786984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Таблица № 1 Результаты входной диагностики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87BA0B6F-5258-479C-87B7-C806E6757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833" y="1094282"/>
            <a:ext cx="6774305" cy="2353456"/>
          </a:xfrm>
          <a:noFill/>
          <a:ln>
            <a:solidFill>
              <a:schemeClr val="bg2"/>
            </a:solidFill>
          </a:ln>
        </p:spPr>
        <p:txBody>
          <a:bodyPr/>
          <a:lstStyle/>
          <a:p>
            <a:pPr algn="ctr"/>
            <a:r>
              <a:rPr lang="ru-RU" sz="2400" i="1" dirty="0" smtClean="0">
                <a:solidFill>
                  <a:srgbClr val="FF6600"/>
                </a:solidFill>
              </a:rPr>
              <a:t>«Рука является вышедшим</a:t>
            </a:r>
            <a:br>
              <a:rPr lang="ru-RU" sz="2400" i="1" dirty="0" smtClean="0">
                <a:solidFill>
                  <a:srgbClr val="FF6600"/>
                </a:solidFill>
              </a:rPr>
            </a:br>
            <a:r>
              <a:rPr lang="ru-RU" sz="2400" i="1" dirty="0" smtClean="0">
                <a:solidFill>
                  <a:srgbClr val="FF6600"/>
                </a:solidFill>
              </a:rPr>
              <a:t>наружу головным мозгом».</a:t>
            </a:r>
            <a:r>
              <a:rPr lang="ru-RU" sz="2400" dirty="0" smtClean="0">
                <a:solidFill>
                  <a:srgbClr val="FF6600"/>
                </a:solidFill>
              </a:rPr>
              <a:t/>
            </a:r>
            <a:br>
              <a:rPr lang="ru-RU" sz="2400" dirty="0" smtClean="0">
                <a:solidFill>
                  <a:srgbClr val="FF6600"/>
                </a:solidFill>
              </a:rPr>
            </a:br>
            <a:r>
              <a:rPr lang="ru-RU" sz="2400" dirty="0" smtClean="0">
                <a:solidFill>
                  <a:srgbClr val="FF6600"/>
                </a:solidFill>
              </a:rPr>
              <a:t>И. Кант</a:t>
            </a:r>
            <a:br>
              <a:rPr lang="ru-RU" sz="2400" dirty="0" smtClean="0">
                <a:solidFill>
                  <a:srgbClr val="FF6600"/>
                </a:solidFill>
              </a:rPr>
            </a:br>
            <a:r>
              <a:rPr lang="ru-RU" sz="2400" dirty="0" smtClean="0">
                <a:solidFill>
                  <a:srgbClr val="FF6600"/>
                </a:solidFill>
              </a:rPr>
              <a:t/>
            </a:r>
            <a:br>
              <a:rPr lang="ru-RU" sz="2400" dirty="0" smtClean="0">
                <a:solidFill>
                  <a:srgbClr val="FF6600"/>
                </a:solidFill>
              </a:rPr>
            </a:br>
            <a:r>
              <a:rPr lang="ru-RU" sz="2400" dirty="0" smtClean="0">
                <a:solidFill>
                  <a:srgbClr val="FF6600"/>
                </a:solidFill>
              </a:rPr>
              <a:t>«</a:t>
            </a:r>
            <a:r>
              <a:rPr lang="ru-RU" sz="2400" i="1" dirty="0" smtClean="0">
                <a:solidFill>
                  <a:srgbClr val="FF6600"/>
                </a:solidFill>
              </a:rPr>
              <a:t>Ум ребенка находится</a:t>
            </a:r>
            <a:r>
              <a:rPr lang="ru-RU" sz="2400" dirty="0" smtClean="0">
                <a:solidFill>
                  <a:srgbClr val="FF6600"/>
                </a:solidFill>
              </a:rPr>
              <a:t/>
            </a:r>
            <a:br>
              <a:rPr lang="ru-RU" sz="2400" dirty="0" smtClean="0">
                <a:solidFill>
                  <a:srgbClr val="FF6600"/>
                </a:solidFill>
              </a:rPr>
            </a:br>
            <a:r>
              <a:rPr lang="ru-RU" sz="2400" i="1" dirty="0" smtClean="0">
                <a:solidFill>
                  <a:srgbClr val="FF6600"/>
                </a:solidFill>
              </a:rPr>
              <a:t>на кончиках его пальцев».</a:t>
            </a:r>
            <a:r>
              <a:rPr lang="ru-RU" sz="2400" dirty="0" smtClean="0">
                <a:solidFill>
                  <a:srgbClr val="FF6600"/>
                </a:solidFill>
              </a:rPr>
              <a:t/>
            </a:r>
            <a:br>
              <a:rPr lang="ru-RU" sz="2400" dirty="0" smtClean="0">
                <a:solidFill>
                  <a:srgbClr val="FF6600"/>
                </a:solidFill>
              </a:rPr>
            </a:br>
            <a:r>
              <a:rPr lang="ru-RU" sz="2400" i="1" dirty="0" smtClean="0">
                <a:solidFill>
                  <a:srgbClr val="FF6600"/>
                </a:solidFill>
              </a:rPr>
              <a:t> В.А. Сухомлинский</a:t>
            </a:r>
            <a:r>
              <a:rPr lang="ru-RU" sz="2400" dirty="0" smtClean="0">
                <a:solidFill>
                  <a:srgbClr val="297C2A"/>
                </a:solidFill>
              </a:rPr>
              <a:t/>
            </a:r>
            <a:br>
              <a:rPr lang="ru-RU" sz="2400" dirty="0" smtClean="0">
                <a:solidFill>
                  <a:srgbClr val="297C2A"/>
                </a:solidFill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297C2A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КИНЕЗИОЛОГИЯ - </a:t>
            </a:r>
            <a:r>
              <a:rPr lang="ru-RU" sz="2800" dirty="0" smtClean="0">
                <a:solidFill>
                  <a:srgbClr val="297C2A"/>
                </a:solidFill>
                <a:latin typeface="Times New Roman" pitchFamily="18" charset="0"/>
                <a:cs typeface="Times New Roman" pitchFamily="18" charset="0"/>
              </a:rPr>
              <a:t>НАУКА О РАЗВИТИИ УМСТВЕННЫХ СПОСОБНОСТЕЙ И </a:t>
            </a:r>
            <a:br>
              <a:rPr lang="ru-RU" sz="2800" dirty="0" smtClean="0">
                <a:solidFill>
                  <a:srgbClr val="297C2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297C2A"/>
                </a:solidFill>
                <a:latin typeface="Times New Roman" pitchFamily="18" charset="0"/>
                <a:cs typeface="Times New Roman" pitchFamily="18" charset="0"/>
              </a:rPr>
              <a:t>ФИЗИЧЕСКОГО ЗДОРОВЬЯ ЧЕРЕЗ ОПРЕДЕЛЁННЫЕ ДВИГАТЕЛЬНЫЕ УПРАЖНЕНИЯ.</a:t>
            </a:r>
            <a:br>
              <a:rPr lang="ru-RU" sz="2800" dirty="0" smtClean="0">
                <a:solidFill>
                  <a:srgbClr val="297C2A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solidFill>
                <a:srgbClr val="297C2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4124" y="1"/>
            <a:ext cx="60560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Теоретическая база</a:t>
            </a:r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1669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4833" y="209863"/>
            <a:ext cx="119371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этап: </a:t>
            </a:r>
            <a:r>
              <a:rPr lang="ru-RU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развития межполушарного взаимодействия   у детей дошкольного возраста в начале работы 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53258" y="5936105"/>
            <a:ext cx="92189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358775" algn="just">
              <a:buNone/>
            </a:pP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Гистограмма 1.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уровня развития межполушарного взаимодействия у старших дошкольников на первоначальном этапе работы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663908" y="1124262"/>
          <a:ext cx="9143999" cy="4512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999" y="224852"/>
            <a:ext cx="11035259" cy="1137444"/>
          </a:xfrm>
        </p:spPr>
        <p:txBody>
          <a:bodyPr/>
          <a:lstStyle/>
          <a:p>
            <a:r>
              <a:rPr lang="ru-RU" sz="4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этап: 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коррекционно-развивающая работа с воспитанниками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воспитанниками были проведены коррекционно-развивающие занятия для детей 6-7 лет согласно разработанному перспективному плану. Занятия проходили 2 раза в неделю по 25-30 минут в индивидуальной форме, с последующим закреплением детьми полученных навыков на занятиях с педагогами и в свободной деятельности.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Главным инструментом при проведении занятий стали руки дошкольников, так как исследованиями ученых Института физиологии детей и подростков АПН (М.М. Кольцова, Е.И.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Исенина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Л.В.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Антакова-Фомина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 была подтверждена связь интеллектуального развития и пальцевой моторики: систематические упражнения по тренировке движений пальцев являются «мощным средством повышения работоспособности головного мозга». 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999" y="224852"/>
            <a:ext cx="11035259" cy="1137444"/>
          </a:xfrm>
        </p:spPr>
        <p:txBody>
          <a:bodyPr/>
          <a:lstStyle/>
          <a:p>
            <a:r>
              <a:rPr lang="ru-RU" sz="4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этап: 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коррекционно-развивающая работа с воспитанниками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воспитанниками были проведены коррекционно-развивающие занятия для детей 6-7 лет согласно разработанному перспективному плану. Занятия проходили 2 раза в неделю по 25-30 минут в индивидуальной форме, с последующим закреплением детьми полученных навыков на занятиях с педагогами и в свободной деятельности.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Главным инструментом при проведении занятий стали руки дошкольников, так как исследованиями ученых Института физиологии детей и подростков АПН (М.М. Кольцова, Е.И.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Исенина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Л.В.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Антакова-Фомина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 была подтверждена связь интеллектуального развития и пальцевой моторики: систематические упражнения по тренировке движений пальцев являются «мощным средством повышения работоспособности головного мозга». 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762000" y="299804"/>
            <a:ext cx="11215141" cy="2290996"/>
          </a:xfrm>
        </p:spPr>
        <p:txBody>
          <a:bodyPr/>
          <a:lstStyle/>
          <a:p>
            <a:r>
              <a:rPr lang="ru-RU" sz="32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Кинезиологические</a:t>
            </a:r>
            <a:r>
              <a:rPr lang="ru-RU" sz="3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комплексы:</a:t>
            </a:r>
          </a:p>
          <a:p>
            <a:r>
              <a:rPr lang="ru-RU" dirty="0" smtClean="0"/>
              <a:t>1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Дыхательные упражнения, нацеленные на нормализацию ритмов организма, развитие самоконтроля и произвольности. 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Упражнение для развития мелкой моторики, стимулирующие речевые зоны головного мозга, с применением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графомоторных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дорожек, игр на поверхности песка по образцу, рисование различных фигур одной и двумя руками.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Кинезиологические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сказки, в которых упражнения объединены в одной сюжетной линии. Они помогают заинтересовать детей, поддерживают их интерес к упражнениям, способствуют развитию координации, снижают утомляемость и активизируют познавательные процессы. 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32" y="674557"/>
            <a:ext cx="3193038" cy="254894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18" y="3790394"/>
            <a:ext cx="3202731" cy="233964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051684" y="329783"/>
            <a:ext cx="6775555" cy="8710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Этапы работы с техникой «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Полушарное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рисование песком».</a:t>
            </a:r>
          </a:p>
          <a:p>
            <a:pPr lvl="0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этап. Знакомство с правилами поведения в песочнице.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этап. Знакомство участников  с песком.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этап прикосновений и игр на поверхности песка. 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этап. Рисование различных фигур одной и двумя руками.</a:t>
            </a:r>
            <a:endParaRPr lang="ru-RU" sz="28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 этап. Игры на поверхности песка  по образцу. </a:t>
            </a:r>
            <a:endParaRPr lang="ru-RU" sz="28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 этап. Насыпные дорожки.</a:t>
            </a:r>
            <a:endParaRPr lang="ru-RU" sz="28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6527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389744" y="0"/>
            <a:ext cx="11040255" cy="2590800"/>
          </a:xfrm>
        </p:spPr>
        <p:txBody>
          <a:bodyPr/>
          <a:lstStyle/>
          <a:p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этап. Знакомство с правилами поведения в песочнице:</a:t>
            </a:r>
          </a:p>
          <a:p>
            <a:pPr lvl="0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image4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9803" y="1244184"/>
            <a:ext cx="3477719" cy="2248526"/>
          </a:xfrm>
          <a:prstGeom prst="rect">
            <a:avLst/>
          </a:prstGeom>
        </p:spPr>
      </p:pic>
      <p:pic>
        <p:nvPicPr>
          <p:cNvPr id="1026" name="Picture 2" descr="D:\Program Files (x86)\c0e9343a1be59fae32a449d924a0ffb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168" y="2353455"/>
            <a:ext cx="1276662" cy="1000861"/>
          </a:xfrm>
          <a:prstGeom prst="rect">
            <a:avLst/>
          </a:prstGeom>
          <a:noFill/>
        </p:spPr>
      </p:pic>
      <p:pic>
        <p:nvPicPr>
          <p:cNvPr id="6" name="image7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67266" y="1199214"/>
            <a:ext cx="3739546" cy="2398426"/>
          </a:xfrm>
          <a:prstGeom prst="rect">
            <a:avLst/>
          </a:prstGeom>
        </p:spPr>
      </p:pic>
      <p:pic>
        <p:nvPicPr>
          <p:cNvPr id="7" name="Picture 2" descr="D:\Program Files (x86)\c0e9343a1be59fae32a449d924a0ffb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9736" y="2327259"/>
            <a:ext cx="1216703" cy="1090498"/>
          </a:xfrm>
          <a:prstGeom prst="rect">
            <a:avLst/>
          </a:prstGeom>
          <a:noFill/>
        </p:spPr>
      </p:pic>
      <p:pic>
        <p:nvPicPr>
          <p:cNvPr id="8" name="Picture 2" descr="Picture backgroun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6317" y="2338465"/>
            <a:ext cx="1113017" cy="1113017"/>
          </a:xfrm>
          <a:prstGeom prst="rect">
            <a:avLst/>
          </a:prstGeom>
          <a:noFill/>
        </p:spPr>
      </p:pic>
      <p:pic>
        <p:nvPicPr>
          <p:cNvPr id="9" name="image6.jpe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9783" y="3522688"/>
            <a:ext cx="3432748" cy="2248524"/>
          </a:xfrm>
          <a:prstGeom prst="rect">
            <a:avLst/>
          </a:prstGeom>
        </p:spPr>
      </p:pic>
      <p:pic>
        <p:nvPicPr>
          <p:cNvPr id="10" name="image8.jpe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72198" y="3702571"/>
            <a:ext cx="3612630" cy="1991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793" y="0"/>
            <a:ext cx="7330191" cy="1904999"/>
          </a:xfrm>
        </p:spPr>
        <p:txBody>
          <a:bodyPr/>
          <a:lstStyle/>
          <a:p>
            <a:pPr lvl="0"/>
            <a:r>
              <a:rPr lang="ru-RU" sz="3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этап. Знакомство участников  с песком.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Samsung\Downloads\1675272561_gas-kvas-com-p-art-terapiya-risunok-na-peske-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09875" y="2004376"/>
            <a:ext cx="3912433" cy="25117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359764" y="966199"/>
            <a:ext cx="6475752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940425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Детям предлагается высыпать песок из контейнеров. При знакомстве с песком можно загадать ребенку загадку или предложить любой ритуал знакомства или приветствие с песком.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940425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Дети набирают двумя руками, таким образом, чтобы она сыпалась через кулачки и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здоровапются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 песочком разными способами: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  <a:tab pos="594042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Участник прикасается к песку поочерёдно пальцами одной руки, затем другой руки, затем                              всеми пальцами одновременно.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  <a:tab pos="594042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Участник  прикасается поочерёдно внешней и внутренней стороной ладони к песку, говорит о своих ощущениях (теплый, холодный, прохладный песок).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9742" y="194873"/>
            <a:ext cx="6477000" cy="103432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этап прикосновений и игр на поверхности песка.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5006716" y="1319133"/>
            <a:ext cx="6670028" cy="5021705"/>
          </a:xfrm>
        </p:spPr>
        <p:txBody>
          <a:bodyPr/>
          <a:lstStyle/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Участник легко, или с напряжением сжимает кулачки с песком, затем медленно высыпает его в песочницу, контролируя струйку песка, бегущую из-под мизинца.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Участник перетирает песок между пальцами, затем перетирает его ладонями.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«Песочный дождик»: набрать песок в кулак, посыпать из одного кулачка на одну руку, затем на другую.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Погладили песок, разровняли поверхность. Движения влево, вправо, вверх, вниз и т.д.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Пробежаться пальчиками по песку, оставляя на нем следы.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Поиграть на песке, как на пианино.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Игра «Следы животных» ,«Идут слоны» – ребёнок кулачками и ладонями с силой надавливает на песок. «Прыгают кузнечики» – кончиками пальцев ребёнок ударяет по поверхности песка, двигаясь в разных направлениях.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882" y="0"/>
            <a:ext cx="11173918" cy="1019331"/>
          </a:xfrm>
        </p:spPr>
        <p:txBody>
          <a:bodyPr/>
          <a:lstStyle/>
          <a:p>
            <a:r>
              <a:rPr lang="ru-RU" sz="3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 этап. Рисование фигур одной и двумя руками.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284814" y="659567"/>
            <a:ext cx="11647356" cy="1931233"/>
          </a:xfrm>
        </p:spPr>
        <p:txBody>
          <a:bodyPr/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Детям предлагается нарисовать фигуру сначала правой рукой, потом левой рукой. Фигуры меняются (солнышко, круг, тучка, забор и т.д.). Затем  двумя руками (ключевое слово –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одновременно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 два одинаковых круга, два квадрата, два треугольника. Начинаем мы с самых простых фигур. Затем усложняем задачу. Одновременно рисуем одной рукой круг, а другой рукой - квадрат. Затем меняем местами фигуры. </a:t>
            </a:r>
          </a:p>
          <a:p>
            <a:endParaRPr lang="ru-RU" dirty="0"/>
          </a:p>
        </p:txBody>
      </p:sp>
      <p:pic>
        <p:nvPicPr>
          <p:cNvPr id="6" name="Рисунок 5" descr="20231207_0951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3847" y="2278506"/>
            <a:ext cx="2498362" cy="19037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 descr="20231207_0956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923" y="4287187"/>
            <a:ext cx="2672198" cy="19198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4754" name="Picture 2" descr="C:\Users\Samsung\Desktop\Мастер-класс Кинезиология\Фото Кинезиологические упр\photo_2025-03-14_16-07-3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86048" y="4384622"/>
            <a:ext cx="2510019" cy="188251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51" name="Picture 3" descr="C:\Users\Samsung\Downloads\Telegram Desktop\photo_2025-03-27_17-03-05.jpg"/>
          <p:cNvPicPr>
            <a:picLocks noGrp="1" noChangeAspect="1" noChangeArrowheads="1"/>
          </p:cNvPicPr>
          <p:nvPr>
            <p:ph type="tbl" sz="quarter" idx="1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550701" y="2294248"/>
            <a:ext cx="2608288" cy="193991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52" name="Picture 4" descr="C:\Users\Samsung\Downloads\Telegram Desktop\photo_2025-03-27_17-04-0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9030" y="4347148"/>
            <a:ext cx="2578308" cy="19337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1036" y="2308485"/>
            <a:ext cx="2579973" cy="19349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8233" y="2218544"/>
            <a:ext cx="2849682" cy="191935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4794" y="4310248"/>
            <a:ext cx="2878111" cy="18956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224852"/>
            <a:ext cx="10591800" cy="1137444"/>
          </a:xfrm>
        </p:spPr>
        <p:txBody>
          <a:bodyPr/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 этап. Игры на поверхности песка  по образцу.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«Помоги белочкам достать орешки», «Помоги маме-кошке найти своих котят», «Угости обезьянку бананами», «Помоги снегирям долететь до рябины», «Помоги щенкам найти косточку» и другие. </a:t>
            </a:r>
          </a:p>
          <a:p>
            <a:endParaRPr lang="ru-RU" dirty="0"/>
          </a:p>
        </p:txBody>
      </p:sp>
      <p:pic>
        <p:nvPicPr>
          <p:cNvPr id="5" name="Рисунок 4" descr="20231207_0927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79" y="2908092"/>
            <a:ext cx="3447737" cy="2585803"/>
          </a:xfrm>
          <a:prstGeom prst="rect">
            <a:avLst/>
          </a:prstGeom>
        </p:spPr>
      </p:pic>
      <p:pic>
        <p:nvPicPr>
          <p:cNvPr id="6" name="Picture 3" descr="C:\Users\Samsung\Desktop\Мастер-класс Кинезиология\Фото Кинезиологические упр\photo_2025-03-14_16-08-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6875" y="2873116"/>
            <a:ext cx="2143591" cy="285812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7" name="Рисунок 6" descr="20231207_09443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614" y="2953061"/>
            <a:ext cx="3527685" cy="264576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1784" y="479684"/>
            <a:ext cx="6760329" cy="674559"/>
          </a:xfrm>
        </p:spPr>
        <p:txBody>
          <a:bodyPr/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Теоретическая база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xmlns="" id="{87BA0B6F-5258-479C-87B7-C806E6757035}"/>
              </a:ext>
            </a:extLst>
          </p:cNvPr>
          <p:cNvSpPr txBox="1">
            <a:spLocks/>
          </p:cNvSpPr>
          <p:nvPr/>
        </p:nvSpPr>
        <p:spPr>
          <a:xfrm>
            <a:off x="4931764" y="269823"/>
            <a:ext cx="7000405" cy="640080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anchor="t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97C2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97C2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97C2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ОСНОВНАЯ ЦЕЛЬ КИНЕЗИОЛОГИИ: 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развитие межполушарного воздействия, способствующее активизации мыслительной деятельности.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97C2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ЗАДАЧИ развития межполушарной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297C2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специализации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97C2A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синхронизация работы полушарий; развитие мелкой моторики; развитие способностей; развитие памяти, внимания, речи; развитие мышления. </a:t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97C2A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172" y="905530"/>
            <a:ext cx="1847445" cy="136611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266" y="1173346"/>
            <a:ext cx="2683902" cy="3578536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70" y="4454336"/>
            <a:ext cx="1817444" cy="1331867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761999" y="224853"/>
            <a:ext cx="9955967" cy="1274164"/>
          </a:xfrm>
        </p:spPr>
        <p:txBody>
          <a:bodyPr/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 этап. Насыпные дорожки.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20231207_09305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7973" y="2480874"/>
            <a:ext cx="2443399" cy="18325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94873" y="837324"/>
            <a:ext cx="2713219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Участникам предлагается взять в руки образцы с дорожками, положить на поднос или световой стол. Взять в руки песок и обеими руками, одновременно засыпать дорожки, стараясь не выходить за их границу.      Затем участники меняются образцами и проделывают тоже самое.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04591" y="959370"/>
            <a:ext cx="3199568" cy="239967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49561" y="3518940"/>
            <a:ext cx="3184577" cy="238843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640" y="3203663"/>
            <a:ext cx="1182363" cy="2072585"/>
          </a:xfrm>
          <a:prstGeom prst="rect">
            <a:avLst/>
          </a:prstGeom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77" y="2712338"/>
            <a:ext cx="2278504" cy="3038004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581" y="2571132"/>
            <a:ext cx="2411609" cy="3020199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787" y="2599117"/>
            <a:ext cx="2510789" cy="3347719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112500"/>
          </a:effec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762000" y="-224852"/>
            <a:ext cx="10591800" cy="1587148"/>
          </a:xfrm>
        </p:spPr>
        <p:txBody>
          <a:bodyPr/>
          <a:lstStyle/>
          <a:p>
            <a:pPr algn="ctr"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Полушарное</a:t>
            </a:r>
            <a:r>
              <a:rPr lang="ru-RU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рисование песком» </a:t>
            </a:r>
            <a:br>
              <a:rPr lang="ru-RU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использованием </a:t>
            </a:r>
            <a:r>
              <a:rPr lang="ru-RU" sz="32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графоморных</a:t>
            </a:r>
            <a:r>
              <a:rPr lang="ru-RU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дорожек.</a:t>
            </a:r>
            <a:endParaRPr lang="ru-RU" sz="3200" i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2389"/>
            <a:ext cx="1394085" cy="2179259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057" y="3053763"/>
            <a:ext cx="1032580" cy="184644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1"/>
            <a:ext cx="10591800" cy="899410"/>
          </a:xfrm>
        </p:spPr>
        <p:txBody>
          <a:bodyPr/>
          <a:lstStyle/>
          <a:p>
            <a:pPr algn="ctr"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Полушарное</a:t>
            </a:r>
            <a:r>
              <a:rPr lang="ru-RU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рисование песком» с использованием деревянных </a:t>
            </a:r>
            <a:r>
              <a:rPr lang="ru-RU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трафаретов».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5" name="Рисунок SmartArt 4"/>
          <p:cNvPicPr>
            <a:picLocks noGrp="1" noChangeAspect="1"/>
          </p:cNvPicPr>
          <p:nvPr>
            <p:ph type="dgm" sz="quarter" idx="14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38" y="2258750"/>
            <a:ext cx="3861330" cy="289786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361" y="2293495"/>
            <a:ext cx="3780837" cy="290809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443" y="2105047"/>
            <a:ext cx="2783352" cy="3711137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784" y="284813"/>
            <a:ext cx="11024016" cy="659568"/>
          </a:xfrm>
        </p:spPr>
        <p:txBody>
          <a:bodyPr/>
          <a:lstStyle/>
          <a:p>
            <a:r>
              <a:rPr lang="ru-RU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Нейроигры</a:t>
            </a: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нейротренажеры</a:t>
            </a:r>
            <a:endParaRPr lang="ru-RU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4675" y="1199213"/>
            <a:ext cx="443708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стимулируют гармоничное взаимодействие полушарий головного мозга,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способствую развитию концентрации и устойчивости внимания,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мелкой и общей моторики,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координации движений,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ориентироваться в пространстве.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Samsung\Downloads\Telegram Desktop\photo_2025-03-27_16-56-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4847" y="1304144"/>
            <a:ext cx="2798164" cy="20986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7" name="Picture 3" descr="C:\Users\Samsung\Downloads\Telegram Desktop\photo_2025-03-27_17-00-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52524" y="1304144"/>
            <a:ext cx="2779843" cy="20848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8" name="Picture 4" descr="C:\Users\Samsung\Downloads\Telegram Desktop\photo_2025-03-27_16-56-4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82505" y="3620124"/>
            <a:ext cx="2809823" cy="210736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9" name="Picture 5" descr="C:\Users\Samsung\Downloads\Telegram Desktop\photo_2025-03-27_16-56-4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29836" y="3661348"/>
            <a:ext cx="2794833" cy="20961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472346">
            <a:off x="9557063" y="4317166"/>
            <a:ext cx="1880430" cy="141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329784"/>
            <a:ext cx="10591800" cy="1032512"/>
          </a:xfrm>
        </p:spPr>
        <p:txBody>
          <a:bodyPr/>
          <a:lstStyle/>
          <a:p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и пособия </a:t>
            </a:r>
            <a:endParaRPr lang="ru-RU" i="1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762000" y="1004342"/>
            <a:ext cx="10667999" cy="1355646"/>
          </a:xfrm>
        </p:spPr>
        <p:txBody>
          <a:bodyPr/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Направлены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развитие межполушарного взаимодействия путем выполнения разных движений левой и правой рукой одновременно с использованием дополнительного игрового материала.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dgm" sz="quarter" idx="1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08493" y="2458387"/>
            <a:ext cx="3620506" cy="27153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5634" y="2458385"/>
            <a:ext cx="3649271" cy="273695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190897">
            <a:off x="8011677" y="3731825"/>
            <a:ext cx="1815908" cy="136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4697502">
            <a:off x="8498387" y="1824572"/>
            <a:ext cx="1557784" cy="207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453006">
            <a:off x="9983055" y="2645764"/>
            <a:ext cx="1990360" cy="149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999" y="179882"/>
            <a:ext cx="11200152" cy="1725119"/>
          </a:xfrm>
        </p:spPr>
        <p:txBody>
          <a:bodyPr>
            <a:normAutofit/>
          </a:bodyPr>
          <a:lstStyle/>
          <a:p>
            <a:r>
              <a:rPr lang="ru-RU" sz="4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этап: 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педагогами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387246" y="839448"/>
            <a:ext cx="3854970" cy="4222230"/>
          </a:xfrm>
        </p:spPr>
        <p:txBody>
          <a:bodyPr/>
          <a:lstStyle/>
          <a:p>
            <a:pPr marL="263525" indent="-263525"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Семинар-практикум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 «Развитие межполушарного взаимодействия у детей дошкольного возраста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кинезиологических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упражненийи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элементов песочной терапии»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3525" indent="-263525"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Картотека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элементов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кинезиологических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упражнений с детьми в качестве утренней гимнастики, динамических пауз на занятиях и в режимных моментах</a:t>
            </a:r>
          </a:p>
          <a:p>
            <a:pPr marL="263525" indent="-263525"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Постоянное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взаимодействие: индивидуальные беседы и консультации, совместные занятия.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46819" y="1154243"/>
            <a:ext cx="3021142" cy="402818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64380" y="1148830"/>
            <a:ext cx="3062053" cy="40827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999" y="179882"/>
            <a:ext cx="11200152" cy="1725119"/>
          </a:xfrm>
        </p:spPr>
        <p:txBody>
          <a:bodyPr>
            <a:normAutofit/>
          </a:bodyPr>
          <a:lstStyle/>
          <a:p>
            <a:r>
              <a:rPr lang="ru-RU" sz="4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этап: 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педагогами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387246" y="839448"/>
            <a:ext cx="3854970" cy="4222230"/>
          </a:xfrm>
        </p:spPr>
        <p:txBody>
          <a:bodyPr/>
          <a:lstStyle/>
          <a:p>
            <a:pPr marL="263525" indent="-263525" algn="just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645" y="862767"/>
            <a:ext cx="3567660" cy="459698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2021" y="847778"/>
            <a:ext cx="3462728" cy="461697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85993" y="869428"/>
            <a:ext cx="3440244" cy="45869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43" y="100467"/>
            <a:ext cx="11767277" cy="1908215"/>
          </a:xfrm>
        </p:spPr>
        <p:txBody>
          <a:bodyPr/>
          <a:lstStyle/>
          <a:p>
            <a:pPr algn="l"/>
            <a:r>
              <a:rPr lang="ru-RU" sz="4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этап: 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 воспитанников</a:t>
            </a:r>
            <a:r>
              <a:rPr lang="ru-RU" sz="4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539646" y="1723869"/>
            <a:ext cx="10628025" cy="3071593"/>
          </a:xfrm>
        </p:spPr>
        <p:txBody>
          <a:bodyPr/>
          <a:lstStyle/>
          <a:p>
            <a:pPr marL="263525" indent="-263525" algn="just"/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Цикл 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консультаций 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межполушарных связей у детей, упражнения и игры».</a:t>
            </a:r>
            <a:endParaRPr lang="ru-RU" sz="3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63525" indent="-263525" algn="just"/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Еженедельные памятки-рекомендации с упражнениями и играми для занятий дома в соответствии с проводимыми занятиями.</a:t>
            </a:r>
            <a:endParaRPr lang="ru-RU" sz="3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803" y="179882"/>
            <a:ext cx="11053997" cy="1182414"/>
          </a:xfrm>
        </p:spPr>
        <p:txBody>
          <a:bodyPr/>
          <a:lstStyle/>
          <a:p>
            <a:r>
              <a:rPr lang="ru-RU" sz="36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этап: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повторное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диагностическое исследование с использованием ранее применяемого пакета методик</a:t>
            </a:r>
            <a:endParaRPr lang="ru-RU" sz="2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588955" y="1244185"/>
          <a:ext cx="8769249" cy="4783803"/>
        </p:xfrm>
        <a:graphic>
          <a:graphicData uri="http://schemas.openxmlformats.org/drawingml/2006/table">
            <a:tbl>
              <a:tblPr/>
              <a:tblGrid>
                <a:gridCol w="3587929"/>
                <a:gridCol w="647665"/>
                <a:gridCol w="647665"/>
                <a:gridCol w="647665"/>
                <a:gridCol w="647665"/>
                <a:gridCol w="647665"/>
                <a:gridCol w="647665"/>
                <a:gridCol w="647665"/>
                <a:gridCol w="647665"/>
              </a:tblGrid>
              <a:tr h="394431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Диагностические методики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Уровень развития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23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Высокий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Хороший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Средний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Низкий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76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</a:tr>
              <a:tr h="8330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 Проба на реципрокную координацию рук Н.Н. </a:t>
                      </a:r>
                      <a:r>
                        <a:rPr lang="ru-RU" sz="1600" b="1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Озерецкого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«Кулак – ладонь»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25%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25%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30%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20%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</a:tr>
              <a:tr h="220870"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30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2. Проба на динамический </a:t>
                      </a:r>
                      <a:r>
                        <a:rPr lang="ru-RU" sz="1600" b="1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праксис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Н.И. </a:t>
                      </a:r>
                      <a:r>
                        <a:rPr lang="ru-RU" sz="1600" b="1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Озерецкого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«Кулак – ребро – ладонь»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20%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40%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25%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15%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</a:tr>
              <a:tr h="220870"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53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3. Графическая проба А.Р. </a:t>
                      </a:r>
                      <a:r>
                        <a:rPr lang="ru-RU" sz="1600" b="1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Лурия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«Заборчик»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15%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10%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35%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40%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</a:tr>
              <a:tr h="220870"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491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4. Проба на перебор пальцев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15%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25%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50%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10%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</a:tr>
              <a:tr h="220870"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76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5. Речевой вариант пробы Хеда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10%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10%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20%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600" b="1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60%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048000" y="6071016"/>
            <a:ext cx="8449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358775" algn="just">
              <a:buNone/>
            </a:pPr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2.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Показатели уровня развития межполушарного взаимодействия у старших дошкольников на завершающем этапе работы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882" y="0"/>
            <a:ext cx="12012118" cy="1905001"/>
          </a:xfrm>
        </p:spPr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этап: </a:t>
            </a:r>
            <a:r>
              <a:rPr lang="ru-RU" sz="27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повторное </a:t>
            </a:r>
            <a:r>
              <a:rPr lang="ru-RU" sz="27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диагностическое исследование с использованием ранее применяемого пакета методик</a:t>
            </a:r>
            <a:endParaRPr lang="ru-RU" sz="2700" dirty="0">
              <a:solidFill>
                <a:srgbClr val="0070C0"/>
              </a:solidFill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469037" y="1244185"/>
          <a:ext cx="8664314" cy="4452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147934" y="6011056"/>
            <a:ext cx="80047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Гистограмма 2.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Показатели уровня развития межполушарного взаимодействия у старших дошкольников на завершающем этапе работы 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254833"/>
            <a:ext cx="6477000" cy="1650166"/>
          </a:xfrm>
        </p:spPr>
        <p:txBody>
          <a:bodyPr/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Теоретическая база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327285" y="884420"/>
            <a:ext cx="6477000" cy="4207239"/>
          </a:xfrm>
        </p:spPr>
        <p:txBody>
          <a:bodyPr/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Головной мозг – «содружество» двух </a:t>
            </a:r>
            <a:b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функционально ассиметричных полушарий: левого и правого </a:t>
            </a:r>
            <a:endParaRPr lang="ru-RU" sz="2800" dirty="0" smtClean="0"/>
          </a:p>
          <a:p>
            <a:endParaRPr lang="ru-RU" dirty="0"/>
          </a:p>
        </p:txBody>
      </p:sp>
      <p:pic>
        <p:nvPicPr>
          <p:cNvPr id="4" name="Таблица 4">
            <a:extLst>
              <a:ext uri="{FF2B5EF4-FFF2-40B4-BE49-F238E27FC236}">
                <a16:creationId xmlns:a16="http://schemas.microsoft.com/office/drawing/2014/main" xmlns="" id="{F1755891-3297-95B4-4F23-23898CD4BE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9" t="17455" r="2539" b="1689"/>
          <a:stretch/>
        </p:blipFill>
        <p:spPr>
          <a:xfrm>
            <a:off x="449704" y="2489037"/>
            <a:ext cx="6475751" cy="3780508"/>
          </a:xfrm>
          <a:prstGeom prst="rect">
            <a:avLst/>
          </a:prstGeom>
          <a:ln w="19050">
            <a:solidFill>
              <a:srgbClr val="9966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813" y="239842"/>
            <a:ext cx="11617377" cy="1543987"/>
          </a:xfrm>
        </p:spPr>
        <p:txBody>
          <a:bodyPr/>
          <a:lstStyle/>
          <a:p>
            <a:pPr algn="l"/>
            <a:r>
              <a:rPr lang="ru-RU" sz="36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этап: 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полученных результатов и формулировка выводов</a:t>
            </a:r>
            <a:b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47999" y="5936105"/>
            <a:ext cx="83595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358775" algn="just">
              <a:buNone/>
            </a:pP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Гистограмма 3.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мониторинга развития межполушарного взаимодействия у старших дошкольников на разных этапах работы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244184" y="1484026"/>
          <a:ext cx="9803567" cy="4302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793" y="254832"/>
            <a:ext cx="11617377" cy="1543987"/>
          </a:xfrm>
        </p:spPr>
        <p:txBody>
          <a:bodyPr/>
          <a:lstStyle/>
          <a:p>
            <a:pPr algn="l"/>
            <a:r>
              <a:rPr lang="ru-RU" sz="36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этап: 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полученных результатов и формулировка выводов</a:t>
            </a:r>
            <a:b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4833" y="2773180"/>
            <a:ext cx="11557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358775"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Представленные подходы и методы возможно успешно использовать в работе по развитию межполушарного взаимодействия у дошкольников и подготовки их к обучению в школе.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9861" y="1304144"/>
            <a:ext cx="115274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358775"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показал наличие положительной динамики – процент хорошего и высокого уровней развития межполушарного взаимодействия повысился, на фоне снижения низких и средних показателей.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7272" y="4242216"/>
            <a:ext cx="11557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358775" algn="just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кинезиологические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упражнения в сочетании с песочной терапией являются одними из наиболее эффективных коррекционных, развивающих и терапевтических методов в обучении особого ребенка.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1738858"/>
            <a:ext cx="6477000" cy="3957403"/>
          </a:xfrm>
        </p:spPr>
        <p:txBody>
          <a:bodyPr/>
          <a:lstStyle/>
          <a:p>
            <a:pPr algn="ctr"/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9742" y="224853"/>
            <a:ext cx="6477000" cy="929390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Теоретическая база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5199743" y="1019331"/>
            <a:ext cx="6477000" cy="4162269"/>
          </a:xfrm>
        </p:spPr>
        <p:txBody>
          <a:bodyPr/>
          <a:lstStyle/>
          <a:p>
            <a:pPr marL="84138" indent="358775" algn="just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Межполушарное взаимодействие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особый механизм объединения левого и правого полушарий головного мозга человека в единую интегративную, целостно работающую систему, формирующуюся под влиянием как генетических, так и средовых факторов. </a:t>
            </a:r>
          </a:p>
          <a:p>
            <a:pPr marL="84138" indent="358775"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3528" y="3447738"/>
            <a:ext cx="3244695" cy="269073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793" y="299803"/>
            <a:ext cx="5781207" cy="1605198"/>
          </a:xfrm>
        </p:spPr>
        <p:txBody>
          <a:bodyPr/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Теоретическая база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5276538" y="284813"/>
            <a:ext cx="6280878" cy="4896787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Сферы специализации левого и правого полушарий головного мозга.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077" y="1439056"/>
            <a:ext cx="4049454" cy="290764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99607" y="1289155"/>
            <a:ext cx="305799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Левое  полушарие отвечает за логическое мышление, анализ, способности к математике, речь.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724275" y="1424066"/>
            <a:ext cx="31029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Правое полушарие отвечает за умение планировать, образное мышление,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креативность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восприятие информации на слух.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38269" y="4706911"/>
            <a:ext cx="71802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правильной работы мозга оба 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полушария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должны быть равноценно развиты.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754" y="239843"/>
            <a:ext cx="6864246" cy="1665156"/>
          </a:xfrm>
        </p:spPr>
        <p:txBody>
          <a:bodyPr/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Теоретическая база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284813" y="1154243"/>
            <a:ext cx="6954187" cy="4332157"/>
          </a:xfrm>
        </p:spPr>
        <p:txBody>
          <a:bodyPr/>
          <a:lstStyle/>
          <a:p>
            <a:pPr indent="358775" algn="just"/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Межполушарные связи формируются с рождения вплоть до 12-15 лет, постепенно в несколько этапов. 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(А.В. Семенович) </a:t>
            </a:r>
            <a:endParaRPr lang="ru-RU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8775" algn="just"/>
            <a:r>
              <a:rPr lang="ru-RU" sz="2400" b="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Основное развитие происходит в возрастном периоде   от 3 до 9 лет: </a:t>
            </a:r>
          </a:p>
          <a:p>
            <a:pPr indent="-163513" algn="just">
              <a:buFont typeface="Wingdings" pitchFamily="2" charset="2"/>
              <a:buChar char="v"/>
            </a:pPr>
            <a:r>
              <a:rPr lang="ru-RU" sz="2400" b="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девочек до 7 лет, </a:t>
            </a:r>
          </a:p>
          <a:p>
            <a:pPr indent="-163513" algn="just">
              <a:buFont typeface="Wingdings" pitchFamily="2" charset="2"/>
              <a:buChar char="v"/>
            </a:pPr>
            <a:r>
              <a:rPr lang="ru-RU" sz="2400" b="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мальчиков до 8 - 9 лет.</a:t>
            </a:r>
          </a:p>
          <a:p>
            <a:pPr indent="358775" algn="just"/>
            <a:r>
              <a:rPr lang="ru-RU" sz="2400" b="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кора больших полушарий головного мозга ребенка еще не окончательно сформирована.</a:t>
            </a:r>
          </a:p>
          <a:p>
            <a:pPr indent="358775" algn="just"/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58775" algn="just"/>
            <a:r>
              <a:rPr lang="ru-RU" sz="2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(Н.А. Бернштейн, А.Р. </a:t>
            </a:r>
            <a:r>
              <a:rPr lang="ru-RU" sz="20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Лурия</a:t>
            </a:r>
            <a:r>
              <a:rPr lang="ru-RU" sz="2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Л.С. Цветкова, М.М. Кольцова, Л.В. Фомина, Ф. </a:t>
            </a:r>
            <a:r>
              <a:rPr lang="ru-RU" sz="20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Бильгоу</a:t>
            </a:r>
            <a:r>
              <a:rPr lang="ru-RU" sz="2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П. </a:t>
            </a:r>
            <a:r>
              <a:rPr lang="ru-RU" sz="20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Денисона</a:t>
            </a:r>
            <a:r>
              <a:rPr lang="ru-RU" sz="2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др.)</a:t>
            </a:r>
            <a:endParaRPr lang="ru-RU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D1262CD5-AD01-42E3-9173-97C12BB0D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847" y="611030"/>
            <a:ext cx="6807379" cy="768065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Актуальность. </a:t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en-US" sz="2700" dirty="0">
              <a:solidFill>
                <a:srgbClr val="297C2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F99585A-5E1F-40FA-8E64-BB4F046116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9743" y="1304145"/>
            <a:ext cx="6477000" cy="387745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ru-RU" sz="2400" dirty="0" smtClean="0">
                <a:solidFill>
                  <a:srgbClr val="297C2A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200" dirty="0" smtClean="0"/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Увеличение числа воспитанников с ОВЗ.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 таких детей отмечается общее моторное отставание, что приводит к торможению мыслительных процессов, снижению концентрации внимания, выносливости, координационных способностей, проблемы с речевым развитием. 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В результате чего, у них проявляется низкая работоспособность, повышенная утомляемость, низкий уровень произвольности психических процессов.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297C2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297C2A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solidFill>
                <a:srgbClr val="297C2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783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794" y="-21528"/>
            <a:ext cx="6700604" cy="1190761"/>
          </a:xfrm>
        </p:spPr>
        <p:txBody>
          <a:bodyPr/>
          <a:lstStyle/>
          <a:p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ОБОСНОВАНИЕ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854440" y="1401925"/>
            <a:ext cx="10822897" cy="1534757"/>
          </a:xfrm>
        </p:spPr>
        <p:txBody>
          <a:bodyPr/>
          <a:lstStyle/>
          <a:p>
            <a:pPr indent="358775"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Специалисты в области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кинезиологии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М.М.Кольцова,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Е.И.Исенина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Л.В.Антакова-Фомина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доказали связь интеллектуального развития и пальцевой моторики, </a:t>
            </a:r>
          </a:p>
          <a:p>
            <a:pPr indent="358775" algn="just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indent="358775" algn="jus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В. М. Бехтерев, А. Н. Леонтьев, А. Р. 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Лурия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Н. С. 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Лейтес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П.Н.Анохин, И.М.Сеченов исследовали влияние манипуляций рук на функции высшей нервной деятельности и развитие речи.</a:t>
            </a:r>
          </a:p>
          <a:p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15">
      <a:dk1>
        <a:sysClr val="windowText" lastClr="000000"/>
      </a:dk1>
      <a:lt1>
        <a:sysClr val="window" lastClr="FFFFFF"/>
      </a:lt1>
      <a:dk2>
        <a:srgbClr val="F36E36"/>
      </a:dk2>
      <a:lt2>
        <a:srgbClr val="E7E6E6"/>
      </a:lt2>
      <a:accent1>
        <a:srgbClr val="A31312"/>
      </a:accent1>
      <a:accent2>
        <a:srgbClr val="E7E6E6"/>
      </a:accent2>
      <a:accent3>
        <a:srgbClr val="FDB913"/>
      </a:accent3>
      <a:accent4>
        <a:srgbClr val="1E753B"/>
      </a:accent4>
      <a:accent5>
        <a:srgbClr val="067CA2"/>
      </a:accent5>
      <a:accent6>
        <a:srgbClr val="493456"/>
      </a:accent6>
      <a:hlink>
        <a:srgbClr val="067CA2"/>
      </a:hlink>
      <a:folHlink>
        <a:srgbClr val="886D93"/>
      </a:folHlink>
    </a:clrScheme>
    <a:fontScheme name="Custom 8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44967531_win32_mlw v2" id="{D6E82B91-6E0A-4ADE-ABDF-7A3107FF5DC0}" vid="{FDF63795-6842-4874-86B5-D3F4150A0B0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D17C5B-66E3-4784-8825-129A0E305F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CD97AF3-310A-4DBA-AAE4-E94EC92F74F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F2509185-7C76-414A-B58D-FA547B6D6E6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2f988bf-86f1-41af-91ab-2d7cd011db47}" enabled="0" method="" siteId="{72f988bf-86f1-41af-91ab-2d7cd011db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2105</Words>
  <Application>Microsoft Office PowerPoint</Application>
  <PresentationFormat>Произвольный</PresentationFormat>
  <Paragraphs>306</Paragraphs>
  <Slides>42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Office Theme</vt:lpstr>
      <vt:lpstr> Мастер-класс педагога-психолога  по теме: Кинезиология в песочной терапии как средство межполушарного развития детей с ОВЗ     Подготовила педагог–психолог   1КК Дерябина Анна Сергеевна </vt:lpstr>
      <vt:lpstr>«Рука является вышедшим наружу головным мозгом». И. Кант  «Ум ребенка находится на кончиках его пальцев».  В.А. Сухомлинский      КИНЕЗИОЛОГИЯ - НАУКА О РАЗВИТИИ УМСТВЕННЫХ СПОСОБНОСТЕЙ И  ФИЗИЧЕСКОГО ЗДОРОВЬЯ ЧЕРЕЗ ОПРЕДЕЛЁННЫЕ ДВИГАТЕЛЬНЫЕ УПРАЖНЕНИЯ. </vt:lpstr>
      <vt:lpstr>Теоретическая база </vt:lpstr>
      <vt:lpstr>Теоретическая база </vt:lpstr>
      <vt:lpstr>Теоретическая база </vt:lpstr>
      <vt:lpstr>Теоретическая база </vt:lpstr>
      <vt:lpstr>Теоретическая база </vt:lpstr>
      <vt:lpstr>Актуальность.   </vt:lpstr>
      <vt:lpstr>ОБОСНОВАНИЕ</vt:lpstr>
      <vt:lpstr>ОБОСНОВАНИЕ</vt:lpstr>
      <vt:lpstr>ОСНОВНЫЕ ПОДХОДЫ</vt:lpstr>
      <vt:lpstr>ОСНОВНЫЕ ПОДХОДЫ    КИНЕЗИОЛОГИЧЕСКИЕ                                                                                                                     упражнения:</vt:lpstr>
      <vt:lpstr>       КИНЕЗИОЛОГИЯ ОТНОСИТСЯ К  ЗДОРОВЬЕСБЕРЕГАЮЩЕЙ ТЕХНОЛОГИИ      Многие упражнения направлены на развитие одновременно физических и психофизиологических качеств,  на сохранение здоровья детей и профилактику отклонений в их развитии.            В результате кинезиологических упражнений повышается уровень эмоционального благополучия, улучшается зрительно-моторная координация, формируется пространственная ориентировка. Совершенствуется регулирующая и координирующая роль нервной системы.     </vt:lpstr>
      <vt:lpstr>ОСНОВНЫЕ ПОДХОДЫ </vt:lpstr>
      <vt:lpstr>ТЕХНОЛОГИЯ</vt:lpstr>
      <vt:lpstr>Подготовительный этап </vt:lpstr>
      <vt:lpstr>Основной этап </vt:lpstr>
      <vt:lpstr>Основной этап: мониторинг развития межполушарного взаимодействия у детей дошкольного возраста в начале работы </vt:lpstr>
      <vt:lpstr>Основной этап: мониторинг развития межполушарного взаимодействия у детей дошкольного возраста в начале работы </vt:lpstr>
      <vt:lpstr>Слайд 20</vt:lpstr>
      <vt:lpstr>Основной этап: коррекционно-развивающая работа с воспитанниками</vt:lpstr>
      <vt:lpstr>Основной этап: коррекционно-развивающая работа с воспитанниками</vt:lpstr>
      <vt:lpstr>Слайд 23</vt:lpstr>
      <vt:lpstr>Слайд 24</vt:lpstr>
      <vt:lpstr>Слайд 25</vt:lpstr>
      <vt:lpstr>2 этап. Знакомство участников  с песком. </vt:lpstr>
      <vt:lpstr> 3 этап прикосновений и игр на поверхности песка. </vt:lpstr>
      <vt:lpstr>4 этап. Рисование фигур одной и двумя руками.</vt:lpstr>
      <vt:lpstr>5  этап. Игры на поверхности песка  по образцу. </vt:lpstr>
      <vt:lpstr>6 этап. Насыпные дорожки.</vt:lpstr>
      <vt:lpstr> «Полушарное рисование песком»  с использованием графоморных дорожек.</vt:lpstr>
      <vt:lpstr> «Полушарное рисование песком» с использованием деревянных трафаретов». </vt:lpstr>
      <vt:lpstr>Нейроигры, нейротренажеры</vt:lpstr>
      <vt:lpstr>Дидактические игры и пособия </vt:lpstr>
      <vt:lpstr>Основной этап: работа с педагогами</vt:lpstr>
      <vt:lpstr>Основной этап: работа с педагогами</vt:lpstr>
      <vt:lpstr>Основной этап: работа с родителями воспитанников </vt:lpstr>
      <vt:lpstr>Заключительный этап: повторное диагностическое исследование с использованием ранее применяемого пакета методик</vt:lpstr>
      <vt:lpstr>Заключительный этап: повторное диагностическое исследование с использованием ранее применяемого пакета методик</vt:lpstr>
      <vt:lpstr>Заключительный этап: обобщение полученных результатов и формулировка выводов </vt:lpstr>
      <vt:lpstr>Заключительный этап: обобщение полученных результатов и формулировка выводов 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2022-05-06T06:19:48Z</dcterms:created>
  <dcterms:modified xsi:type="dcterms:W3CDTF">2025-03-27T13:02:13Z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