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4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9" r:id="rId17"/>
    <p:sldId id="270" r:id="rId18"/>
    <p:sldId id="271" r:id="rId19"/>
    <p:sldId id="272" r:id="rId20"/>
    <p:sldId id="273" r:id="rId21"/>
    <p:sldId id="278" r:id="rId22"/>
    <p:sldId id="275" r:id="rId23"/>
    <p:sldId id="276" r:id="rId24"/>
    <p:sldId id="277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69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1219" y="14"/>
      </p:cViewPr>
      <p:guideLst>
        <p:guide orient="horz" pos="2069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856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E63491-C31B-4058-A3B3-DE08F816B235}" type="datetimeFigureOut">
              <a:rPr lang="ru-RU" smtClean="0"/>
              <a:pPr/>
              <a:t>12.10.2023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0AB802-572B-44FE-B2D1-ED4D5CBF2D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321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AB802-572B-44FE-B2D1-ED4D5CBF2DA9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72997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1DAC0-2942-4506-ABB7-FEE7075E718B}" type="datetimeFigureOut">
              <a:rPr lang="ru-RU" smtClean="0"/>
              <a:pPr/>
              <a:t>12.10.2023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6DF33-D17A-4238-AB91-3F054EB974EC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color1.jpg"/>
          <p:cNvPicPr>
            <a:picLocks noChangeAspect="1"/>
          </p:cNvPicPr>
          <p:nvPr userDrawn="1"/>
        </p:nvPicPr>
        <p:blipFill>
          <a:blip r:embed="rId2" cstate="screen">
            <a:clrChange>
              <a:clrFrom>
                <a:srgbClr val="C8C1C9"/>
              </a:clrFrom>
              <a:clrTo>
                <a:srgbClr val="C8C1C9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42844" y="71414"/>
            <a:ext cx="8786874" cy="20002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1DAC0-2942-4506-ABB7-FEE7075E718B}" type="datetimeFigureOut">
              <a:rPr lang="ru-RU" smtClean="0"/>
              <a:pPr/>
              <a:t>12.10.2023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6DF33-D17A-4238-AB91-3F054EB974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1DAC0-2942-4506-ABB7-FEE7075E718B}" type="datetimeFigureOut">
              <a:rPr lang="ru-RU" smtClean="0"/>
              <a:pPr/>
              <a:t>12.10.2023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6DF33-D17A-4238-AB91-3F054EB974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1DAC0-2942-4506-ABB7-FEE7075E718B}" type="datetimeFigureOut">
              <a:rPr lang="ru-RU" smtClean="0"/>
              <a:pPr/>
              <a:t>12.10.2023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6DF33-D17A-4238-AB91-3F054EB974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1DAC0-2942-4506-ABB7-FEE7075E718B}" type="datetimeFigureOut">
              <a:rPr lang="ru-RU" smtClean="0"/>
              <a:pPr/>
              <a:t>12.10.2023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6DF33-D17A-4238-AB91-3F054EB974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1DAC0-2942-4506-ABB7-FEE7075E718B}" type="datetimeFigureOut">
              <a:rPr lang="ru-RU" smtClean="0"/>
              <a:pPr/>
              <a:t>12.10.2023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6DF33-D17A-4238-AB91-3F054EB974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1DAC0-2942-4506-ABB7-FEE7075E718B}" type="datetimeFigureOut">
              <a:rPr lang="ru-RU" smtClean="0"/>
              <a:pPr/>
              <a:t>12.10.2023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6DF33-D17A-4238-AB91-3F054EB974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1DAC0-2942-4506-ABB7-FEE7075E718B}" type="datetimeFigureOut">
              <a:rPr lang="ru-RU" smtClean="0"/>
              <a:pPr/>
              <a:t>12.10.2023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6DF33-D17A-4238-AB91-3F054EB974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1DAC0-2942-4506-ABB7-FEE7075E718B}" type="datetimeFigureOut">
              <a:rPr lang="ru-RU" smtClean="0"/>
              <a:pPr/>
              <a:t>12.10.2023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6DF33-D17A-4238-AB91-3F054EB974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1DAC0-2942-4506-ABB7-FEE7075E718B}" type="datetimeFigureOut">
              <a:rPr lang="ru-RU" smtClean="0"/>
              <a:pPr/>
              <a:t>12.10.2023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6DF33-D17A-4238-AB91-3F054EB974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1DAC0-2942-4506-ABB7-FEE7075E718B}" type="datetimeFigureOut">
              <a:rPr lang="ru-RU" smtClean="0"/>
              <a:pPr/>
              <a:t>12.10.2023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6DF33-D17A-4238-AB91-3F054EB974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alphaModFix amt="26000"/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0_6129d_c2d0151_XL.jpeg"/>
          <p:cNvPicPr>
            <a:picLocks noChangeAspect="1"/>
          </p:cNvPicPr>
          <p:nvPr userDrawn="1"/>
        </p:nvPicPr>
        <p:blipFill>
          <a:blip r:embed="rId1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43768" y="5474626"/>
            <a:ext cx="1857356" cy="1181743"/>
          </a:xfrm>
          <a:prstGeom prst="rect">
            <a:avLst/>
          </a:prstGeom>
        </p:spPr>
      </p:pic>
      <p:sp>
        <p:nvSpPr>
          <p:cNvPr id="7" name="Прямоугольник 6"/>
          <p:cNvSpPr/>
          <p:nvPr userDrawn="1"/>
        </p:nvSpPr>
        <p:spPr>
          <a:xfrm>
            <a:off x="71406" y="71414"/>
            <a:ext cx="9001188" cy="6715172"/>
          </a:xfrm>
          <a:prstGeom prst="rect">
            <a:avLst/>
          </a:prstGeom>
          <a:noFill/>
          <a:ln w="76200">
            <a:solidFill>
              <a:srgbClr val="00B0F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41DAC0-2942-4506-ABB7-FEE7075E718B}" type="datetimeFigureOut">
              <a:rPr lang="ru-RU" smtClean="0"/>
              <a:pPr/>
              <a:t>12.10.2023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A6DF33-D17A-4238-AB91-3F054EB974E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5085184"/>
            <a:ext cx="6696744" cy="1440160"/>
          </a:xfrm>
        </p:spPr>
        <p:txBody>
          <a:bodyPr>
            <a:normAutofit/>
          </a:bodyPr>
          <a:lstStyle/>
          <a:p>
            <a:pPr algn="r"/>
            <a:r>
              <a:rPr lang="ru-RU" dirty="0" smtClean="0"/>
              <a:t> </a:t>
            </a:r>
            <a:r>
              <a:rPr lang="ru-RU" sz="2000" dirty="0" smtClean="0">
                <a:solidFill>
                  <a:schemeClr val="tx1"/>
                </a:solidFill>
              </a:rPr>
              <a:t>Выполнила: воспитатель 1КК</a:t>
            </a:r>
          </a:p>
          <a:p>
            <a:pPr algn="r"/>
            <a:r>
              <a:rPr lang="ru-RU" sz="2000" dirty="0" err="1" smtClean="0">
                <a:solidFill>
                  <a:schemeClr val="tx1"/>
                </a:solidFill>
              </a:rPr>
              <a:t>Аляева</a:t>
            </a:r>
            <a:r>
              <a:rPr lang="ru-RU" sz="2000" dirty="0" smtClean="0">
                <a:solidFill>
                  <a:schemeClr val="tx1"/>
                </a:solidFill>
              </a:rPr>
              <a:t> Мария Тимофеевна</a:t>
            </a:r>
            <a:endParaRPr lang="ru-RU" sz="2000" dirty="0" smtClean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2276872"/>
            <a:ext cx="7272808" cy="2592288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Plain">
              <a:avLst>
                <a:gd name="adj" fmla="val 51597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i="1" spc="-1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творческих способностей детей дошкольного возраста через нетрадиционные техники рисования</a:t>
            </a:r>
            <a:endParaRPr lang="ru-RU" sz="5400" b="1" i="1" spc="-1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5536" y="188641"/>
            <a:ext cx="82089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МДОАУ «Детский сад №106 «Анютины глазки» комбинированного вида» г. Орска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Segoe Script" pitchFamily="34" charset="0"/>
              </a:rPr>
              <a:t>Восковые мелки (свеча) + акварель</a:t>
            </a:r>
            <a:endParaRPr lang="ru-RU" b="1" dirty="0">
              <a:solidFill>
                <a:srgbClr val="FF0000"/>
              </a:solidFill>
              <a:latin typeface="Segoe Script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11960" y="1600200"/>
            <a:ext cx="4680520" cy="4925144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ru-RU" sz="1700" b="1" u="sng" dirty="0" smtClean="0">
                <a:solidFill>
                  <a:srgbClr val="0000FF"/>
                </a:solidFill>
                <a:latin typeface="Comic Sans MS" pitchFamily="66" charset="0"/>
              </a:rPr>
              <a:t>Возраст:</a:t>
            </a:r>
            <a:r>
              <a:rPr lang="ru-RU" sz="1700" b="1" dirty="0" smtClean="0">
                <a:solidFill>
                  <a:srgbClr val="0000FF"/>
                </a:solidFill>
                <a:latin typeface="Comic Sans MS" pitchFamily="66" charset="0"/>
              </a:rPr>
              <a:t> от четырех лет.</a:t>
            </a:r>
            <a:endParaRPr lang="ru-RU" sz="1700" dirty="0" smtClean="0">
              <a:solidFill>
                <a:srgbClr val="0000FF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1700" b="1" u="sng" dirty="0" smtClean="0">
                <a:solidFill>
                  <a:srgbClr val="0000FF"/>
                </a:solidFill>
                <a:latin typeface="Comic Sans MS" pitchFamily="66" charset="0"/>
              </a:rPr>
              <a:t>Средства выразительности:</a:t>
            </a:r>
            <a:r>
              <a:rPr lang="ru-RU" sz="1700" b="1" dirty="0" smtClean="0">
                <a:solidFill>
                  <a:srgbClr val="0000FF"/>
                </a:solidFill>
                <a:latin typeface="Comic Sans MS" pitchFamily="66" charset="0"/>
              </a:rPr>
              <a:t> цвет, линия, пятно, фактура. Материалы: восковые мелки, плотная белая бумага, акварель, кисти. </a:t>
            </a:r>
            <a:endParaRPr lang="ru-RU" sz="1700" dirty="0" smtClean="0">
              <a:solidFill>
                <a:srgbClr val="0000FF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1700" b="1" u="sng" dirty="0" smtClean="0">
                <a:solidFill>
                  <a:srgbClr val="0000FF"/>
                </a:solidFill>
                <a:latin typeface="Comic Sans MS" pitchFamily="66" charset="0"/>
              </a:rPr>
              <a:t>Способ получения изображения:</a:t>
            </a:r>
            <a:r>
              <a:rPr lang="ru-RU" sz="1700" b="1" dirty="0" smtClean="0">
                <a:solidFill>
                  <a:srgbClr val="0000FF"/>
                </a:solidFill>
                <a:latin typeface="Comic Sans MS" pitchFamily="66" charset="0"/>
              </a:rPr>
              <a:t> ребенок рисует восковыми мелками на белой бумаге. Затем закрашивает лист акварелью в один или несколько цветов. Рисунок мелками остается </a:t>
            </a:r>
            <a:r>
              <a:rPr lang="ru-RU" sz="1700" b="1" dirty="0" err="1" smtClean="0">
                <a:solidFill>
                  <a:srgbClr val="0000FF"/>
                </a:solidFill>
                <a:latin typeface="Comic Sans MS" pitchFamily="66" charset="0"/>
              </a:rPr>
              <a:t>незакрашенным</a:t>
            </a:r>
            <a:r>
              <a:rPr lang="ru-RU" sz="1700" b="1" dirty="0" smtClean="0">
                <a:solidFill>
                  <a:srgbClr val="0000FF"/>
                </a:solidFill>
                <a:latin typeface="Comic Sans MS" pitchFamily="66" charset="0"/>
              </a:rPr>
              <a:t>.</a:t>
            </a:r>
            <a:endParaRPr lang="ru-RU" sz="1700" dirty="0" smtClean="0">
              <a:solidFill>
                <a:srgbClr val="0000FF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1700" b="1" dirty="0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ru-RU" sz="1700" b="1" u="sng" dirty="0" smtClean="0">
                <a:solidFill>
                  <a:srgbClr val="0000FF"/>
                </a:solidFill>
                <a:latin typeface="Comic Sans MS" pitchFamily="66" charset="0"/>
              </a:rPr>
              <a:t>Материалы:</a:t>
            </a:r>
            <a:r>
              <a:rPr lang="ru-RU" sz="1700" b="1" dirty="0" smtClean="0">
                <a:solidFill>
                  <a:srgbClr val="0000FF"/>
                </a:solidFill>
                <a:latin typeface="Comic Sans MS" pitchFamily="66" charset="0"/>
              </a:rPr>
              <a:t> свеча, плотная бумага, акварель, кисти. </a:t>
            </a:r>
            <a:endParaRPr lang="ru-RU" sz="1700" dirty="0" smtClean="0">
              <a:solidFill>
                <a:srgbClr val="0000FF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1700" b="1" u="sng" dirty="0" smtClean="0">
                <a:solidFill>
                  <a:srgbClr val="0000FF"/>
                </a:solidFill>
                <a:latin typeface="Comic Sans MS" pitchFamily="66" charset="0"/>
              </a:rPr>
              <a:t>Способ получения изображения</a:t>
            </a:r>
            <a:r>
              <a:rPr lang="ru-RU" sz="1700" b="1" dirty="0" smtClean="0">
                <a:solidFill>
                  <a:srgbClr val="0000FF"/>
                </a:solidFill>
                <a:latin typeface="Comic Sans MS" pitchFamily="66" charset="0"/>
              </a:rPr>
              <a:t>: ребенок рисует свечой" на бумаге. Затем закрашивает лист акварелью в один или несколько цветов. Рисунок свечой остается белым.</a:t>
            </a:r>
            <a:endParaRPr lang="ru-RU" sz="1700" dirty="0" smtClean="0">
              <a:solidFill>
                <a:srgbClr val="0000FF"/>
              </a:solidFill>
              <a:latin typeface="Comic Sans MS" pitchFamily="66" charset="0"/>
            </a:endParaRPr>
          </a:p>
          <a:p>
            <a:endParaRPr lang="ru-RU" sz="1700" dirty="0"/>
          </a:p>
        </p:txBody>
      </p:sp>
      <p:pic>
        <p:nvPicPr>
          <p:cNvPr id="5122" name="Picture 2" descr="G:\ИЗО\доклад\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7544" y="1709234"/>
            <a:ext cx="3312368" cy="466155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5122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>
                <a:solidFill>
                  <a:srgbClr val="FF0000"/>
                </a:solidFill>
                <a:latin typeface="Segoe Script" pitchFamily="34" charset="0"/>
              </a:rPr>
              <a:t>Кляксография</a:t>
            </a:r>
            <a:r>
              <a:rPr lang="ru-RU" b="1" dirty="0" smtClean="0">
                <a:solidFill>
                  <a:srgbClr val="FF0000"/>
                </a:solidFill>
              </a:rPr>
              <a:t>  </a:t>
            </a:r>
            <a:r>
              <a:rPr lang="ru-RU" b="1" dirty="0" smtClean="0">
                <a:solidFill>
                  <a:srgbClr val="FF0000"/>
                </a:solidFill>
                <a:latin typeface="Segoe Script" pitchFamily="34" charset="0"/>
              </a:rPr>
              <a:t>обычная</a:t>
            </a:r>
            <a:endParaRPr lang="ru-RU" b="1" dirty="0">
              <a:solidFill>
                <a:srgbClr val="FF0000"/>
              </a:solidFill>
              <a:latin typeface="Segoe Script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11960" y="1600200"/>
            <a:ext cx="4474840" cy="4637112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20000"/>
              </a:lnSpc>
              <a:buFont typeface="Wingdings" pitchFamily="2" charset="2"/>
              <a:buChar char="v"/>
            </a:pPr>
            <a:r>
              <a:rPr lang="ru-RU" sz="3100" b="1" u="sng" dirty="0" smtClean="0">
                <a:solidFill>
                  <a:srgbClr val="0000FF"/>
                </a:solidFill>
                <a:latin typeface="Comic Sans MS" pitchFamily="66" charset="0"/>
              </a:rPr>
              <a:t>Возраст:</a:t>
            </a:r>
            <a:r>
              <a:rPr lang="ru-RU" sz="3100" b="1" dirty="0" smtClean="0">
                <a:solidFill>
                  <a:srgbClr val="0000FF"/>
                </a:solidFill>
                <a:latin typeface="Comic Sans MS" pitchFamily="66" charset="0"/>
              </a:rPr>
              <a:t> от пяти лет.</a:t>
            </a:r>
            <a:endParaRPr lang="ru-RU" sz="3100" dirty="0" smtClean="0">
              <a:solidFill>
                <a:srgbClr val="0000FF"/>
              </a:solidFill>
              <a:latin typeface="Comic Sans MS" pitchFamily="66" charset="0"/>
            </a:endParaRPr>
          </a:p>
          <a:p>
            <a:pPr>
              <a:lnSpc>
                <a:spcPct val="120000"/>
              </a:lnSpc>
              <a:buFont typeface="Wingdings" pitchFamily="2" charset="2"/>
              <a:buChar char="v"/>
            </a:pPr>
            <a:r>
              <a:rPr lang="ru-RU" sz="3100" b="1" u="sng" dirty="0" smtClean="0">
                <a:solidFill>
                  <a:srgbClr val="0000FF"/>
                </a:solidFill>
                <a:latin typeface="Comic Sans MS" pitchFamily="66" charset="0"/>
              </a:rPr>
              <a:t>Средства выразительности:</a:t>
            </a:r>
            <a:r>
              <a:rPr lang="ru-RU" sz="3100" b="1" dirty="0" smtClean="0">
                <a:solidFill>
                  <a:srgbClr val="0000FF"/>
                </a:solidFill>
                <a:latin typeface="Comic Sans MS" pitchFamily="66" charset="0"/>
              </a:rPr>
              <a:t> пятно.</a:t>
            </a:r>
            <a:endParaRPr lang="ru-RU" sz="3100" dirty="0" smtClean="0">
              <a:solidFill>
                <a:srgbClr val="0000FF"/>
              </a:solidFill>
              <a:latin typeface="Comic Sans MS" pitchFamily="66" charset="0"/>
            </a:endParaRPr>
          </a:p>
          <a:p>
            <a:pPr>
              <a:lnSpc>
                <a:spcPct val="120000"/>
              </a:lnSpc>
              <a:buFont typeface="Wingdings" pitchFamily="2" charset="2"/>
              <a:buChar char="v"/>
            </a:pPr>
            <a:r>
              <a:rPr lang="ru-RU" sz="3100" b="1" u="sng" dirty="0" smtClean="0">
                <a:solidFill>
                  <a:srgbClr val="0000FF"/>
                </a:solidFill>
                <a:latin typeface="Comic Sans MS" pitchFamily="66" charset="0"/>
              </a:rPr>
              <a:t>Материалы:</a:t>
            </a:r>
            <a:r>
              <a:rPr lang="ru-RU" sz="3100" b="1" dirty="0" smtClean="0">
                <a:solidFill>
                  <a:srgbClr val="0000FF"/>
                </a:solidFill>
                <a:latin typeface="Comic Sans MS" pitchFamily="66" charset="0"/>
              </a:rPr>
              <a:t> бумага, тушь либо жидко разведенная гуашь в мисочке, пластиковая ложечка.</a:t>
            </a:r>
            <a:endParaRPr lang="ru-RU" sz="3100" dirty="0" smtClean="0">
              <a:solidFill>
                <a:srgbClr val="0000FF"/>
              </a:solidFill>
              <a:latin typeface="Comic Sans MS" pitchFamily="66" charset="0"/>
            </a:endParaRPr>
          </a:p>
          <a:p>
            <a:pPr>
              <a:lnSpc>
                <a:spcPct val="120000"/>
              </a:lnSpc>
              <a:buFont typeface="Wingdings" pitchFamily="2" charset="2"/>
              <a:buChar char="v"/>
            </a:pPr>
            <a:r>
              <a:rPr lang="ru-RU" sz="3100" b="1" u="sng" dirty="0" smtClean="0">
                <a:solidFill>
                  <a:srgbClr val="0000FF"/>
                </a:solidFill>
                <a:latin typeface="Comic Sans MS" pitchFamily="66" charset="0"/>
              </a:rPr>
              <a:t>Способ получения изображения:</a:t>
            </a:r>
            <a:r>
              <a:rPr lang="ru-RU" sz="3100" b="1" dirty="0" smtClean="0">
                <a:solidFill>
                  <a:srgbClr val="0000FF"/>
                </a:solidFill>
                <a:latin typeface="Comic Sans MS" pitchFamily="66" charset="0"/>
              </a:rPr>
              <a:t> ребенок зачерпывает гуашь пластиковой ложкой и выливает на бумагу. В результате получаются пятна в произвольном порядке. Затем лист накрывается другим листом и прижимается (можно согнуть исходный лист пополам, на одну половину капнуть тушь, а другой его прикрыть). Далее верхний лист снимается, изображение рассматривается: определяется, на что оно похоже. Недостающие детали дорисовываются.</a:t>
            </a:r>
            <a:endParaRPr lang="ru-RU" sz="3100" dirty="0" smtClean="0">
              <a:solidFill>
                <a:srgbClr val="0000FF"/>
              </a:solidFill>
              <a:latin typeface="Comic Sans MS" pitchFamily="66" charset="0"/>
            </a:endParaRPr>
          </a:p>
          <a:p>
            <a:pPr>
              <a:lnSpc>
                <a:spcPct val="120000"/>
              </a:lnSpc>
            </a:pPr>
            <a:endParaRPr lang="ru-RU" dirty="0"/>
          </a:p>
        </p:txBody>
      </p:sp>
      <p:pic>
        <p:nvPicPr>
          <p:cNvPr id="6147" name="Picture 3" descr="C:\Users\User\Downloads\изо\Новая папка (4)\image4.jpe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9750" y="1844824"/>
            <a:ext cx="3240162" cy="417646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6147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1143000"/>
          </a:xfrm>
        </p:spPr>
        <p:txBody>
          <a:bodyPr>
            <a:normAutofit fontScale="90000"/>
          </a:bodyPr>
          <a:lstStyle/>
          <a:p>
            <a:r>
              <a:rPr lang="ru-RU" b="1" dirty="0" err="1" smtClean="0">
                <a:solidFill>
                  <a:srgbClr val="FF0000"/>
                </a:solidFill>
                <a:latin typeface="Segoe Script" pitchFamily="34" charset="0"/>
              </a:rPr>
              <a:t>Кляксография</a:t>
            </a:r>
            <a:r>
              <a:rPr lang="ru-RU" b="1" dirty="0" smtClean="0">
                <a:solidFill>
                  <a:srgbClr val="FF0000"/>
                </a:solidFill>
                <a:latin typeface="Segoe Script" pitchFamily="34" charset="0"/>
              </a:rPr>
              <a:t> с трубочкой</a:t>
            </a:r>
            <a:endParaRPr lang="ru-RU" b="1" dirty="0">
              <a:solidFill>
                <a:srgbClr val="FF0000"/>
              </a:solidFill>
              <a:latin typeface="Segoe Script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427984" y="1600200"/>
            <a:ext cx="4258816" cy="4525963"/>
          </a:xfrm>
        </p:spPr>
        <p:txBody>
          <a:bodyPr>
            <a:normAutofit fontScale="625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ru-RU" b="1" u="sng" dirty="0" smtClean="0">
                <a:solidFill>
                  <a:srgbClr val="0000FF"/>
                </a:solidFill>
                <a:latin typeface="Comic Sans MS" pitchFamily="66" charset="0"/>
              </a:rPr>
              <a:t>Возраст:</a:t>
            </a:r>
            <a:r>
              <a:rPr lang="ru-RU" b="1" dirty="0" smtClean="0">
                <a:solidFill>
                  <a:srgbClr val="0000FF"/>
                </a:solidFill>
                <a:latin typeface="Comic Sans MS" pitchFamily="66" charset="0"/>
              </a:rPr>
              <a:t> от пяти лет.</a:t>
            </a:r>
            <a:endParaRPr lang="ru-RU" dirty="0" smtClean="0">
              <a:solidFill>
                <a:srgbClr val="0000FF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b="1" u="sng" dirty="0" smtClean="0">
                <a:solidFill>
                  <a:srgbClr val="0000FF"/>
                </a:solidFill>
                <a:latin typeface="Comic Sans MS" pitchFamily="66" charset="0"/>
              </a:rPr>
              <a:t>Средства выразительности:</a:t>
            </a:r>
            <a:r>
              <a:rPr lang="ru-RU" b="1" dirty="0" smtClean="0">
                <a:solidFill>
                  <a:srgbClr val="0000FF"/>
                </a:solidFill>
                <a:latin typeface="Comic Sans MS" pitchFamily="66" charset="0"/>
              </a:rPr>
              <a:t> пятно.</a:t>
            </a:r>
            <a:endParaRPr lang="ru-RU" dirty="0" smtClean="0">
              <a:solidFill>
                <a:srgbClr val="0000FF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b="1" u="sng" dirty="0" smtClean="0">
                <a:solidFill>
                  <a:srgbClr val="0000FF"/>
                </a:solidFill>
                <a:latin typeface="Comic Sans MS" pitchFamily="66" charset="0"/>
              </a:rPr>
              <a:t>Материалы:</a:t>
            </a:r>
            <a:r>
              <a:rPr lang="ru-RU" b="1" dirty="0" smtClean="0">
                <a:solidFill>
                  <a:srgbClr val="0000FF"/>
                </a:solidFill>
                <a:latin typeface="Comic Sans MS" pitchFamily="66" charset="0"/>
              </a:rPr>
              <a:t> бумага, тушь либо жидко разведенная гуашь в мисочке, пластиковая ложечка.</a:t>
            </a:r>
            <a:endParaRPr lang="ru-RU" dirty="0" smtClean="0">
              <a:solidFill>
                <a:srgbClr val="0000FF"/>
              </a:solidFill>
              <a:latin typeface="Comic Sans MS" pitchFamily="66" charset="0"/>
            </a:endParaRPr>
          </a:p>
          <a:p>
            <a:pPr>
              <a:lnSpc>
                <a:spcPct val="120000"/>
              </a:lnSpc>
              <a:buFont typeface="Wingdings" pitchFamily="2" charset="2"/>
              <a:buChar char="v"/>
            </a:pPr>
            <a:r>
              <a:rPr lang="ru-RU" b="1" u="sng" dirty="0" smtClean="0">
                <a:solidFill>
                  <a:srgbClr val="0000FF"/>
                </a:solidFill>
                <a:latin typeface="Comic Sans MS" pitchFamily="66" charset="0"/>
              </a:rPr>
              <a:t>Способ получения изображения:</a:t>
            </a:r>
            <a:r>
              <a:rPr lang="ru-RU" b="1" dirty="0" smtClean="0">
                <a:solidFill>
                  <a:srgbClr val="0000FF"/>
                </a:solidFill>
                <a:latin typeface="Comic Sans MS" pitchFamily="66" charset="0"/>
              </a:rPr>
              <a:t> ребенок зачерпывает гуашь пластиковой ложкой и выливает на бумагу. Затем на это пятно дует из трубочки так, что бы её конец не касался ни пятна, ни бумаги. При необходимости процедура повторяется. Недостающие детали дорисовываются.</a:t>
            </a:r>
            <a:endParaRPr lang="ru-RU" dirty="0" smtClean="0">
              <a:solidFill>
                <a:srgbClr val="0000FF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v"/>
            </a:pPr>
            <a:endParaRPr lang="ru-RU" dirty="0"/>
          </a:p>
        </p:txBody>
      </p:sp>
      <p:pic>
        <p:nvPicPr>
          <p:cNvPr id="7170" name="Picture 2" descr="G:\ИЗО\доклад\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9552" y="1772816"/>
            <a:ext cx="3312368" cy="454607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717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Segoe Script" pitchFamily="34" charset="0"/>
              </a:rPr>
              <a:t>Рисование крупой (солью)</a:t>
            </a:r>
            <a:endParaRPr lang="ru-RU" b="1" dirty="0">
              <a:solidFill>
                <a:srgbClr val="FF0000"/>
              </a:solidFill>
              <a:latin typeface="Segoe Script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196753"/>
            <a:ext cx="8640960" cy="23762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ru-RU" sz="1600" b="1" dirty="0" smtClean="0">
                <a:solidFill>
                  <a:srgbClr val="0000FF"/>
                </a:solidFill>
                <a:latin typeface="Comic Sans MS" pitchFamily="66" charset="0"/>
              </a:rPr>
              <a:t>Возраст: от шести лет.</a:t>
            </a:r>
            <a:endParaRPr lang="ru-RU" sz="1600" dirty="0" smtClean="0">
              <a:solidFill>
                <a:srgbClr val="0000FF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1600" b="1" dirty="0" smtClean="0">
                <a:solidFill>
                  <a:srgbClr val="0000FF"/>
                </a:solidFill>
                <a:latin typeface="Comic Sans MS" pitchFamily="66" charset="0"/>
              </a:rPr>
              <a:t>Средства выразительности: объем.</a:t>
            </a:r>
            <a:endParaRPr lang="ru-RU" sz="1600" dirty="0" smtClean="0">
              <a:solidFill>
                <a:srgbClr val="0000FF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1600" b="1" dirty="0" smtClean="0">
                <a:solidFill>
                  <a:srgbClr val="0000FF"/>
                </a:solidFill>
                <a:latin typeface="Comic Sans MS" pitchFamily="66" charset="0"/>
              </a:rPr>
              <a:t>Материалы: соль, чистый песок или манная крупа, клей ПВА, картон, кисти для клея, простой карандаш.</a:t>
            </a:r>
            <a:endParaRPr lang="ru-RU" sz="1600" dirty="0" smtClean="0">
              <a:solidFill>
                <a:srgbClr val="0000FF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1600" b="1" dirty="0" smtClean="0">
                <a:solidFill>
                  <a:srgbClr val="0000FF"/>
                </a:solidFill>
                <a:latin typeface="Comic Sans MS" pitchFamily="66" charset="0"/>
              </a:rPr>
              <a:t>Способ получения: Ребенок готовит картон нужного цвета, простым карандашом наносит необходимый рисунок, потом каждый предмет по очереди намазывает клеем и посыпает </a:t>
            </a:r>
            <a:r>
              <a:rPr lang="ru-RU" sz="1400" b="1" dirty="0" smtClean="0">
                <a:solidFill>
                  <a:srgbClr val="0000FF"/>
                </a:solidFill>
                <a:latin typeface="Comic Sans MS" pitchFamily="66" charset="0"/>
              </a:rPr>
              <a:t>аккуратно солью(крупой), лишнее ссыпает на поднос</a:t>
            </a:r>
            <a:r>
              <a:rPr lang="ru-RU" sz="1400" b="1" dirty="0" smtClean="0">
                <a:solidFill>
                  <a:srgbClr val="0000FF"/>
                </a:solidFill>
              </a:rPr>
              <a:t>. </a:t>
            </a:r>
            <a:endParaRPr lang="ru-RU" sz="1400" dirty="0" smtClean="0">
              <a:solidFill>
                <a:srgbClr val="0000FF"/>
              </a:solidFill>
            </a:endParaRPr>
          </a:p>
          <a:p>
            <a:endParaRPr lang="ru-RU" dirty="0"/>
          </a:p>
        </p:txBody>
      </p:sp>
      <p:pic>
        <p:nvPicPr>
          <p:cNvPr id="8195" name="Picture 3" descr="G:\ИЗО\доклад\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835696" y="3212976"/>
            <a:ext cx="2376264" cy="330669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197" name="Picture 5" descr="G:\ИЗО\доклад\9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44008" y="3212976"/>
            <a:ext cx="2376264" cy="330669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000" fill="hold"/>
                                        <p:tgtEl>
                                          <p:spTgt spid="819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8197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 smtClean="0">
                <a:solidFill>
                  <a:srgbClr val="FF0000"/>
                </a:solidFill>
                <a:latin typeface="Segoe Script" pitchFamily="34" charset="0"/>
              </a:rPr>
              <a:t>Граттаж</a:t>
            </a:r>
            <a:r>
              <a:rPr lang="ru-RU" b="1" dirty="0" smtClean="0">
                <a:solidFill>
                  <a:srgbClr val="FF0000"/>
                </a:solidFill>
                <a:latin typeface="Segoe Script" pitchFamily="34" charset="0"/>
              </a:rPr>
              <a:t> </a:t>
            </a:r>
            <a:br>
              <a:rPr lang="ru-RU" b="1" dirty="0" smtClean="0">
                <a:solidFill>
                  <a:srgbClr val="FF0000"/>
                </a:solidFill>
                <a:latin typeface="Segoe Script" pitchFamily="34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Segoe Script" pitchFamily="34" charset="0"/>
              </a:rPr>
              <a:t>(грунтованный лист)</a:t>
            </a:r>
            <a:endParaRPr lang="ru-RU" b="1" dirty="0">
              <a:solidFill>
                <a:srgbClr val="FF0000"/>
              </a:solidFill>
              <a:latin typeface="Segoe Script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39952" y="1600200"/>
            <a:ext cx="4546848" cy="4525963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  <a:buFont typeface="Wingdings" pitchFamily="2" charset="2"/>
              <a:buChar char="v"/>
            </a:pPr>
            <a:r>
              <a:rPr lang="ru-RU" b="1" u="sng" dirty="0" smtClean="0">
                <a:solidFill>
                  <a:srgbClr val="0000FF"/>
                </a:solidFill>
                <a:latin typeface="Comic Sans MS" pitchFamily="66" charset="0"/>
              </a:rPr>
              <a:t>Возраст:</a:t>
            </a:r>
            <a:r>
              <a:rPr lang="ru-RU" b="1" dirty="0" smtClean="0">
                <a:solidFill>
                  <a:srgbClr val="0000FF"/>
                </a:solidFill>
                <a:latin typeface="Comic Sans MS" pitchFamily="66" charset="0"/>
              </a:rPr>
              <a:t> от 5 лет</a:t>
            </a:r>
            <a:endParaRPr lang="ru-RU" dirty="0" smtClean="0">
              <a:solidFill>
                <a:srgbClr val="0000FF"/>
              </a:solidFill>
              <a:latin typeface="Comic Sans MS" pitchFamily="66" charset="0"/>
            </a:endParaRPr>
          </a:p>
          <a:p>
            <a:pPr>
              <a:lnSpc>
                <a:spcPct val="120000"/>
              </a:lnSpc>
              <a:buFont typeface="Wingdings" pitchFamily="2" charset="2"/>
              <a:buChar char="v"/>
            </a:pPr>
            <a:r>
              <a:rPr lang="ru-RU" b="1" u="sng" dirty="0" smtClean="0">
                <a:solidFill>
                  <a:srgbClr val="0000FF"/>
                </a:solidFill>
                <a:latin typeface="Comic Sans MS" pitchFamily="66" charset="0"/>
              </a:rPr>
              <a:t>Средства выразительности: </a:t>
            </a:r>
            <a:r>
              <a:rPr lang="ru-RU" b="1" dirty="0" smtClean="0">
                <a:solidFill>
                  <a:srgbClr val="0000FF"/>
                </a:solidFill>
                <a:latin typeface="Comic Sans MS" pitchFamily="66" charset="0"/>
              </a:rPr>
              <a:t>линия, штрих, контраст. </a:t>
            </a:r>
            <a:endParaRPr lang="ru-RU" dirty="0" smtClean="0">
              <a:solidFill>
                <a:srgbClr val="0000FF"/>
              </a:solidFill>
              <a:latin typeface="Comic Sans MS" pitchFamily="66" charset="0"/>
            </a:endParaRPr>
          </a:p>
          <a:p>
            <a:pPr>
              <a:lnSpc>
                <a:spcPct val="120000"/>
              </a:lnSpc>
              <a:buFont typeface="Wingdings" pitchFamily="2" charset="2"/>
              <a:buChar char="v"/>
            </a:pPr>
            <a:r>
              <a:rPr lang="ru-RU" b="1" u="sng" dirty="0" smtClean="0">
                <a:solidFill>
                  <a:srgbClr val="0000FF"/>
                </a:solidFill>
                <a:latin typeface="Comic Sans MS" pitchFamily="66" charset="0"/>
              </a:rPr>
              <a:t>Материалы: </a:t>
            </a:r>
            <a:r>
              <a:rPr lang="ru-RU" b="1" dirty="0" err="1" smtClean="0">
                <a:solidFill>
                  <a:srgbClr val="0000FF"/>
                </a:solidFill>
                <a:latin typeface="Comic Sans MS" pitchFamily="66" charset="0"/>
              </a:rPr>
              <a:t>полукартон</a:t>
            </a:r>
            <a:r>
              <a:rPr lang="ru-RU" b="1" dirty="0" smtClean="0">
                <a:solidFill>
                  <a:srgbClr val="0000FF"/>
                </a:solidFill>
                <a:latin typeface="Comic Sans MS" pitchFamily="66" charset="0"/>
              </a:rPr>
              <a:t>, либо плотная бумага белого цвета, свеча, широкая кисть, чёрная тушь, жидкое мыло (примерно одна капля на столовую ложку туши) или зубной порошок, мисочки для туши, палочка с заточенными концами. </a:t>
            </a:r>
            <a:endParaRPr lang="ru-RU" dirty="0" smtClean="0">
              <a:solidFill>
                <a:srgbClr val="0000FF"/>
              </a:solidFill>
              <a:latin typeface="Comic Sans MS" pitchFamily="66" charset="0"/>
            </a:endParaRPr>
          </a:p>
          <a:p>
            <a:pPr>
              <a:lnSpc>
                <a:spcPct val="120000"/>
              </a:lnSpc>
              <a:buFont typeface="Wingdings" pitchFamily="2" charset="2"/>
              <a:buChar char="v"/>
            </a:pPr>
            <a:r>
              <a:rPr lang="ru-RU" b="1" u="sng" dirty="0" smtClean="0">
                <a:solidFill>
                  <a:srgbClr val="0000FF"/>
                </a:solidFill>
                <a:latin typeface="Comic Sans MS" pitchFamily="66" charset="0"/>
              </a:rPr>
              <a:t>Способ получения изображения: </a:t>
            </a:r>
            <a:r>
              <a:rPr lang="ru-RU" b="1" dirty="0" smtClean="0">
                <a:solidFill>
                  <a:srgbClr val="0000FF"/>
                </a:solidFill>
                <a:latin typeface="Comic Sans MS" pitchFamily="66" charset="0"/>
              </a:rPr>
              <a:t>ребёнок натирает свечой лист так, чтобы он весь был покрыт слоем воска. Затем на него наносится тушь с жидким мылом, либо зубной порошок, в этом случае он заливается тушью без добавок. После высыхания палочкой процарапывается рисунок</a:t>
            </a:r>
            <a:r>
              <a:rPr lang="ru-RU" b="1" i="1" dirty="0" smtClean="0">
                <a:solidFill>
                  <a:srgbClr val="0000FF"/>
                </a:solidFill>
              </a:rPr>
              <a:t>.</a:t>
            </a:r>
            <a:endParaRPr lang="ru-RU" dirty="0" smtClean="0">
              <a:solidFill>
                <a:srgbClr val="0000FF"/>
              </a:solidFill>
            </a:endParaRPr>
          </a:p>
          <a:p>
            <a:endParaRPr lang="ru-RU" dirty="0"/>
          </a:p>
        </p:txBody>
      </p:sp>
      <p:pic>
        <p:nvPicPr>
          <p:cNvPr id="9218" name="Picture 2" descr="C:\Users\User\Downloads\изо\Новая папка (4)\C4zanPIuehA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11560" y="1916832"/>
            <a:ext cx="3034680" cy="439248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9218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Segoe Script" pitchFamily="34" charset="0"/>
              </a:rPr>
              <a:t>Рисование по мокрому</a:t>
            </a:r>
            <a:endParaRPr lang="ru-RU" b="1" dirty="0">
              <a:solidFill>
                <a:srgbClr val="FF0000"/>
              </a:solidFill>
              <a:latin typeface="Segoe Script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  <a:buFont typeface="Wingdings" pitchFamily="2" charset="2"/>
              <a:buChar char="v"/>
            </a:pPr>
            <a:r>
              <a:rPr lang="ru-RU" b="1" u="sng" dirty="0" smtClean="0">
                <a:solidFill>
                  <a:srgbClr val="0000FF"/>
                </a:solidFill>
                <a:latin typeface="Comic Sans MS" pitchFamily="66" charset="0"/>
              </a:rPr>
              <a:t>Возраст:</a:t>
            </a:r>
            <a:r>
              <a:rPr lang="ru-RU" b="1" i="1" dirty="0" smtClean="0">
                <a:solidFill>
                  <a:srgbClr val="0000FF"/>
                </a:solidFill>
                <a:latin typeface="Comic Sans MS" pitchFamily="66" charset="0"/>
              </a:rPr>
              <a:t> от пяти лет.</a:t>
            </a:r>
            <a:endParaRPr lang="ru-RU" dirty="0" smtClean="0">
              <a:solidFill>
                <a:srgbClr val="0000FF"/>
              </a:solidFill>
              <a:latin typeface="Comic Sans MS" pitchFamily="66" charset="0"/>
            </a:endParaRPr>
          </a:p>
          <a:p>
            <a:pPr>
              <a:lnSpc>
                <a:spcPct val="120000"/>
              </a:lnSpc>
              <a:buFont typeface="Wingdings" pitchFamily="2" charset="2"/>
              <a:buChar char="v"/>
            </a:pPr>
            <a:r>
              <a:rPr lang="ru-RU" b="1" u="sng" dirty="0" smtClean="0">
                <a:solidFill>
                  <a:srgbClr val="0000FF"/>
                </a:solidFill>
                <a:latin typeface="Comic Sans MS" pitchFamily="66" charset="0"/>
              </a:rPr>
              <a:t>Средства выразительности:</a:t>
            </a:r>
            <a:r>
              <a:rPr lang="ru-RU" b="1" dirty="0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ru-RU" b="1" i="1" dirty="0" smtClean="0">
                <a:solidFill>
                  <a:srgbClr val="0000FF"/>
                </a:solidFill>
                <a:latin typeface="Comic Sans MS" pitchFamily="66" charset="0"/>
              </a:rPr>
              <a:t>точка, фактура.</a:t>
            </a:r>
            <a:endParaRPr lang="ru-RU" dirty="0" smtClean="0">
              <a:solidFill>
                <a:srgbClr val="0000FF"/>
              </a:solidFill>
              <a:latin typeface="Comic Sans MS" pitchFamily="66" charset="0"/>
            </a:endParaRPr>
          </a:p>
          <a:p>
            <a:pPr>
              <a:lnSpc>
                <a:spcPct val="120000"/>
              </a:lnSpc>
              <a:buFont typeface="Wingdings" pitchFamily="2" charset="2"/>
              <a:buChar char="v"/>
            </a:pPr>
            <a:r>
              <a:rPr lang="ru-RU" b="1" u="sng" dirty="0" smtClean="0">
                <a:solidFill>
                  <a:srgbClr val="0000FF"/>
                </a:solidFill>
                <a:latin typeface="Comic Sans MS" pitchFamily="66" charset="0"/>
              </a:rPr>
              <a:t>Материалы:</a:t>
            </a:r>
            <a:r>
              <a:rPr lang="ru-RU" b="1" dirty="0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ru-RU" b="1" i="1" dirty="0" smtClean="0">
                <a:solidFill>
                  <a:srgbClr val="0000FF"/>
                </a:solidFill>
                <a:latin typeface="Comic Sans MS" pitchFamily="66" charset="0"/>
              </a:rPr>
              <a:t>бумага, гуашь, жесткая кисть, кусочек плотного картона либо пластика (5x5 см).</a:t>
            </a:r>
            <a:endParaRPr lang="ru-RU" dirty="0" smtClean="0">
              <a:solidFill>
                <a:srgbClr val="0000FF"/>
              </a:solidFill>
              <a:latin typeface="Comic Sans MS" pitchFamily="66" charset="0"/>
            </a:endParaRPr>
          </a:p>
          <a:p>
            <a:pPr>
              <a:lnSpc>
                <a:spcPct val="120000"/>
              </a:lnSpc>
              <a:buFont typeface="Wingdings" pitchFamily="2" charset="2"/>
              <a:buChar char="v"/>
            </a:pPr>
            <a:r>
              <a:rPr lang="ru-RU" b="1" u="sng" dirty="0" smtClean="0">
                <a:solidFill>
                  <a:srgbClr val="0000FF"/>
                </a:solidFill>
                <a:latin typeface="Comic Sans MS" pitchFamily="66" charset="0"/>
              </a:rPr>
              <a:t>Способ получения изображения:</a:t>
            </a:r>
            <a:r>
              <a:rPr lang="ru-RU" dirty="0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</a:p>
          <a:p>
            <a:pPr>
              <a:lnSpc>
                <a:spcPct val="120000"/>
              </a:lnSpc>
              <a:buFont typeface="Wingdings" pitchFamily="2" charset="2"/>
              <a:buChar char="v"/>
            </a:pPr>
            <a:r>
              <a:rPr lang="ru-RU" b="1" dirty="0" smtClean="0">
                <a:solidFill>
                  <a:srgbClr val="0000FF"/>
                </a:solidFill>
                <a:latin typeface="Comic Sans MS" pitchFamily="66" charset="0"/>
              </a:rPr>
              <a:t>1. рисование на определенную тему: пейзаж, прогулка, животные, цветы и пр., — когда рисунок создается на мокром листе,</a:t>
            </a:r>
            <a:endParaRPr lang="ru-RU" dirty="0" smtClean="0">
              <a:solidFill>
                <a:srgbClr val="0000FF"/>
              </a:solidFill>
              <a:latin typeface="Comic Sans MS" pitchFamily="66" charset="0"/>
            </a:endParaRPr>
          </a:p>
          <a:p>
            <a:pPr>
              <a:lnSpc>
                <a:spcPct val="120000"/>
              </a:lnSpc>
              <a:buFont typeface="Wingdings" pitchFamily="2" charset="2"/>
              <a:buChar char="v"/>
            </a:pPr>
            <a:r>
              <a:rPr lang="ru-RU" b="1" dirty="0" smtClean="0">
                <a:solidFill>
                  <a:srgbClr val="0000FF"/>
                </a:solidFill>
                <a:latin typeface="Comic Sans MS" pitchFamily="66" charset="0"/>
              </a:rPr>
              <a:t>2. рисование фона для будущего рисунка, когда краски растекаются, соединяясь и переливаясь между собой, создают узор, который и определяет тематику дальнейшего рисования «</a:t>
            </a:r>
            <a:r>
              <a:rPr lang="ru-RU" b="1" dirty="0" err="1" smtClean="0">
                <a:solidFill>
                  <a:srgbClr val="0000FF"/>
                </a:solidFill>
                <a:latin typeface="Comic Sans MS" pitchFamily="66" charset="0"/>
              </a:rPr>
              <a:t>по-сухому</a:t>
            </a:r>
            <a:r>
              <a:rPr lang="ru-RU" b="1" dirty="0" smtClean="0">
                <a:solidFill>
                  <a:srgbClr val="0000FF"/>
                </a:solidFill>
                <a:latin typeface="Comic Sans MS" pitchFamily="66" charset="0"/>
              </a:rPr>
              <a:t>»</a:t>
            </a:r>
            <a:endParaRPr lang="ru-RU" dirty="0" smtClean="0">
              <a:solidFill>
                <a:srgbClr val="0000FF"/>
              </a:solidFill>
              <a:latin typeface="Comic Sans MS" pitchFamily="66" charset="0"/>
            </a:endParaRPr>
          </a:p>
          <a:p>
            <a:endParaRPr lang="ru-RU" dirty="0"/>
          </a:p>
        </p:txBody>
      </p:sp>
      <p:pic>
        <p:nvPicPr>
          <p:cNvPr id="10242" name="Picture 2" descr="C:\Users\User\Downloads\изо\Новая папка (4)\snegovik.-1024x71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5536" y="2029233"/>
            <a:ext cx="3312368" cy="435209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10242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9000"/>
                            </p:stCondLst>
                            <p:childTnLst>
                              <p:par>
                                <p:cTn id="4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Segoe Script" pitchFamily="34" charset="0"/>
              </a:rPr>
              <a:t>Рисование с помощью </a:t>
            </a:r>
            <a:r>
              <a:rPr lang="ru-RU" b="1" dirty="0" err="1" smtClean="0">
                <a:solidFill>
                  <a:srgbClr val="FF0000"/>
                </a:solidFill>
                <a:latin typeface="Segoe Script" pitchFamily="34" charset="0"/>
              </a:rPr>
              <a:t>изоленты</a:t>
            </a:r>
            <a:endParaRPr lang="ru-RU" b="1" dirty="0">
              <a:solidFill>
                <a:srgbClr val="FF0000"/>
              </a:solidFill>
              <a:latin typeface="Segoe Script" pitchFamily="34" charset="0"/>
            </a:endParaRPr>
          </a:p>
        </p:txBody>
      </p:sp>
      <p:pic>
        <p:nvPicPr>
          <p:cNvPr id="18434" name="Picture 2" descr="G:\ИЗО\доклад\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9552" y="1772816"/>
            <a:ext cx="3168352" cy="466958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  <a:buFont typeface="Wingdings" pitchFamily="2" charset="2"/>
              <a:buChar char="v"/>
            </a:pPr>
            <a:r>
              <a:rPr lang="ru-RU" b="1" u="sng" dirty="0" smtClean="0">
                <a:solidFill>
                  <a:srgbClr val="0000FF"/>
                </a:solidFill>
                <a:latin typeface="Comic Sans MS" pitchFamily="66" charset="0"/>
              </a:rPr>
              <a:t>Возраст:</a:t>
            </a:r>
            <a:r>
              <a:rPr lang="ru-RU" b="1" dirty="0" smtClean="0">
                <a:solidFill>
                  <a:srgbClr val="0000FF"/>
                </a:solidFill>
                <a:latin typeface="Comic Sans MS" pitchFamily="66" charset="0"/>
              </a:rPr>
              <a:t> от 5 лет</a:t>
            </a:r>
            <a:endParaRPr lang="ru-RU" dirty="0" smtClean="0">
              <a:solidFill>
                <a:srgbClr val="0000FF"/>
              </a:solidFill>
              <a:latin typeface="Comic Sans MS" pitchFamily="66" charset="0"/>
            </a:endParaRPr>
          </a:p>
          <a:p>
            <a:pPr>
              <a:lnSpc>
                <a:spcPct val="120000"/>
              </a:lnSpc>
              <a:buFont typeface="Wingdings" pitchFamily="2" charset="2"/>
              <a:buChar char="v"/>
            </a:pPr>
            <a:r>
              <a:rPr lang="ru-RU" b="1" u="sng" dirty="0" smtClean="0">
                <a:solidFill>
                  <a:srgbClr val="0000FF"/>
                </a:solidFill>
                <a:latin typeface="Comic Sans MS" pitchFamily="66" charset="0"/>
              </a:rPr>
              <a:t>Средства выразительности: </a:t>
            </a:r>
            <a:r>
              <a:rPr lang="ru-RU" b="1" dirty="0" smtClean="0">
                <a:solidFill>
                  <a:srgbClr val="0000FF"/>
                </a:solidFill>
                <a:latin typeface="Comic Sans MS" pitchFamily="66" charset="0"/>
              </a:rPr>
              <a:t>линия, контраст. </a:t>
            </a:r>
            <a:endParaRPr lang="ru-RU" dirty="0" smtClean="0">
              <a:solidFill>
                <a:srgbClr val="0000FF"/>
              </a:solidFill>
              <a:latin typeface="Comic Sans MS" pitchFamily="66" charset="0"/>
            </a:endParaRPr>
          </a:p>
          <a:p>
            <a:pPr>
              <a:lnSpc>
                <a:spcPct val="120000"/>
              </a:lnSpc>
              <a:buFont typeface="Wingdings" pitchFamily="2" charset="2"/>
              <a:buChar char="v"/>
            </a:pPr>
            <a:r>
              <a:rPr lang="ru-RU" b="1" u="sng" dirty="0" smtClean="0">
                <a:solidFill>
                  <a:srgbClr val="0000FF"/>
                </a:solidFill>
                <a:latin typeface="Comic Sans MS" pitchFamily="66" charset="0"/>
              </a:rPr>
              <a:t>Материалы: </a:t>
            </a:r>
            <a:r>
              <a:rPr lang="ru-RU" b="1" dirty="0" err="1" smtClean="0">
                <a:solidFill>
                  <a:srgbClr val="0000FF"/>
                </a:solidFill>
                <a:latin typeface="Comic Sans MS" pitchFamily="66" charset="0"/>
              </a:rPr>
              <a:t>полукартон</a:t>
            </a:r>
            <a:r>
              <a:rPr lang="ru-RU" b="1" dirty="0" smtClean="0">
                <a:solidFill>
                  <a:srgbClr val="0000FF"/>
                </a:solidFill>
                <a:latin typeface="Comic Sans MS" pitchFamily="66" charset="0"/>
              </a:rPr>
              <a:t>, либо плотная бумага белого цвета, гуашь, </a:t>
            </a:r>
            <a:r>
              <a:rPr lang="ru-RU" b="1" dirty="0" err="1" smtClean="0">
                <a:solidFill>
                  <a:srgbClr val="0000FF"/>
                </a:solidFill>
                <a:latin typeface="Comic Sans MS" pitchFamily="66" charset="0"/>
              </a:rPr>
              <a:t>изолентас</a:t>
            </a:r>
            <a:r>
              <a:rPr lang="ru-RU" b="1" dirty="0" smtClean="0">
                <a:solidFill>
                  <a:srgbClr val="0000FF"/>
                </a:solidFill>
                <a:latin typeface="Comic Sans MS" pitchFamily="66" charset="0"/>
              </a:rPr>
              <a:t>.</a:t>
            </a:r>
          </a:p>
          <a:p>
            <a:pPr>
              <a:lnSpc>
                <a:spcPct val="120000"/>
              </a:lnSpc>
              <a:buFont typeface="Wingdings" pitchFamily="2" charset="2"/>
              <a:buChar char="v"/>
            </a:pPr>
            <a:r>
              <a:rPr lang="ru-RU" b="1" u="sng" dirty="0" smtClean="0">
                <a:solidFill>
                  <a:srgbClr val="0000FF"/>
                </a:solidFill>
                <a:latin typeface="Comic Sans MS" pitchFamily="66" charset="0"/>
              </a:rPr>
              <a:t>Способ получения изображения: </a:t>
            </a:r>
            <a:r>
              <a:rPr lang="ru-RU" b="1" dirty="0" smtClean="0">
                <a:solidFill>
                  <a:srgbClr val="0000FF"/>
                </a:solidFill>
                <a:latin typeface="Comic Sans MS" pitchFamily="66" charset="0"/>
              </a:rPr>
              <a:t>ребёнок наклеивает элементы рисунка с помощь </a:t>
            </a:r>
            <a:r>
              <a:rPr lang="ru-RU" b="1" dirty="0" err="1" smtClean="0">
                <a:solidFill>
                  <a:srgbClr val="0000FF"/>
                </a:solidFill>
                <a:latin typeface="Comic Sans MS" pitchFamily="66" charset="0"/>
              </a:rPr>
              <a:t>изоленты</a:t>
            </a:r>
            <a:r>
              <a:rPr lang="ru-RU" b="1" dirty="0" smtClean="0">
                <a:solidFill>
                  <a:srgbClr val="0000FF"/>
                </a:solidFill>
                <a:latin typeface="Comic Sans MS" pitchFamily="66" charset="0"/>
              </a:rPr>
              <a:t>. Закрашивает лист бумаги. После полного высыхания, аккуратно убирается </a:t>
            </a:r>
            <a:r>
              <a:rPr lang="ru-RU" b="1" dirty="0" err="1" smtClean="0">
                <a:solidFill>
                  <a:srgbClr val="0000FF"/>
                </a:solidFill>
                <a:latin typeface="Comic Sans MS" pitchFamily="66" charset="0"/>
              </a:rPr>
              <a:t>изолета</a:t>
            </a:r>
            <a:r>
              <a:rPr lang="ru-RU" b="1" dirty="0" smtClean="0">
                <a:solidFill>
                  <a:srgbClr val="0000FF"/>
                </a:solidFill>
                <a:latin typeface="Comic Sans MS" pitchFamily="66" charset="0"/>
              </a:rPr>
              <a:t>.</a:t>
            </a:r>
            <a:endParaRPr lang="ru-RU" dirty="0" smtClean="0">
              <a:solidFill>
                <a:srgbClr val="0000FF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18434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err="1" smtClean="0">
                <a:solidFill>
                  <a:srgbClr val="FF0000"/>
                </a:solidFill>
                <a:latin typeface="Segoe Script" pitchFamily="34" charset="0"/>
              </a:rPr>
              <a:t>Пластилинография</a:t>
            </a:r>
            <a:endParaRPr lang="ru-RU" sz="4800" b="1" dirty="0">
              <a:solidFill>
                <a:srgbClr val="FF0000"/>
              </a:solidFill>
              <a:latin typeface="Segoe Script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355976" y="1600200"/>
            <a:ext cx="4330824" cy="4709120"/>
          </a:xfrm>
        </p:spPr>
        <p:txBody>
          <a:bodyPr>
            <a:normAutofit fontScale="250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ru-RU" sz="6400" b="1" u="sng" dirty="0" smtClean="0">
                <a:solidFill>
                  <a:srgbClr val="0000FF"/>
                </a:solidFill>
                <a:latin typeface="Comic Sans MS" pitchFamily="66" charset="0"/>
              </a:rPr>
              <a:t>Возраст:</a:t>
            </a:r>
            <a:r>
              <a:rPr lang="ru-RU" sz="6400" b="1" i="1" dirty="0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ru-RU" sz="6400" b="1" dirty="0" smtClean="0">
                <a:solidFill>
                  <a:srgbClr val="0000FF"/>
                </a:solidFill>
                <a:latin typeface="Comic Sans MS" pitchFamily="66" charset="0"/>
              </a:rPr>
              <a:t>любой.</a:t>
            </a:r>
          </a:p>
          <a:p>
            <a:pPr>
              <a:buFont typeface="Wingdings" pitchFamily="2" charset="2"/>
              <a:buChar char="v"/>
            </a:pPr>
            <a:r>
              <a:rPr lang="ru-RU" sz="6400" b="1" u="sng" dirty="0" smtClean="0">
                <a:solidFill>
                  <a:srgbClr val="0000FF"/>
                </a:solidFill>
                <a:latin typeface="Comic Sans MS" pitchFamily="66" charset="0"/>
              </a:rPr>
              <a:t>Средства выразительности: </a:t>
            </a:r>
            <a:r>
              <a:rPr lang="ru-RU" sz="6400" b="1" dirty="0" smtClean="0">
                <a:solidFill>
                  <a:srgbClr val="0000FF"/>
                </a:solidFill>
                <a:latin typeface="Comic Sans MS" pitchFamily="66" charset="0"/>
              </a:rPr>
              <a:t>объем, цвет, фактура.</a:t>
            </a:r>
          </a:p>
          <a:p>
            <a:pPr>
              <a:buFont typeface="Wingdings" pitchFamily="2" charset="2"/>
              <a:buChar char="v"/>
            </a:pPr>
            <a:r>
              <a:rPr lang="ru-RU" sz="6400" b="1" u="sng" dirty="0" smtClean="0">
                <a:solidFill>
                  <a:srgbClr val="0000FF"/>
                </a:solidFill>
                <a:latin typeface="Comic Sans MS" pitchFamily="66" charset="0"/>
              </a:rPr>
              <a:t>Материалы: </a:t>
            </a:r>
            <a:r>
              <a:rPr lang="ru-RU" sz="6400" b="1" dirty="0" smtClean="0">
                <a:solidFill>
                  <a:srgbClr val="0000FF"/>
                </a:solidFill>
                <a:latin typeface="Comic Sans MS" pitchFamily="66" charset="0"/>
              </a:rPr>
              <a:t>картон с контурным рисунком, стекло; набор пластилина; салфетка для рук; стеки; бросовый и природный материалы. </a:t>
            </a:r>
          </a:p>
          <a:p>
            <a:pPr>
              <a:buFont typeface="Wingdings" pitchFamily="2" charset="2"/>
              <a:buChar char="v"/>
            </a:pPr>
            <a:r>
              <a:rPr lang="ru-RU" sz="6400" b="1" u="sng" dirty="0" smtClean="0">
                <a:solidFill>
                  <a:srgbClr val="0000FF"/>
                </a:solidFill>
                <a:latin typeface="Comic Sans MS" pitchFamily="66" charset="0"/>
              </a:rPr>
              <a:t>Способ получения изображения:</a:t>
            </a:r>
          </a:p>
          <a:p>
            <a:pPr>
              <a:lnSpc>
                <a:spcPct val="120000"/>
              </a:lnSpc>
              <a:buNone/>
            </a:pPr>
            <a:r>
              <a:rPr lang="ru-RU" sz="6400" b="1" dirty="0" smtClean="0">
                <a:solidFill>
                  <a:srgbClr val="0000FF"/>
                </a:solidFill>
                <a:latin typeface="Comic Sans MS" pitchFamily="66" charset="0"/>
              </a:rPr>
              <a:t>1.    Нанесение пластилина на картон. Можно сделать поверхность немного шероховатой. Для этого используются различные способы нанесения на поверхность пластилинового изображения рельефных точек, штрихов, полосок, извилин или каких-нибудь фигурных линий.</a:t>
            </a:r>
            <a:br>
              <a:rPr lang="ru-RU" sz="6400" b="1" dirty="0" smtClean="0">
                <a:solidFill>
                  <a:srgbClr val="0000FF"/>
                </a:solidFill>
                <a:latin typeface="Comic Sans MS" pitchFamily="66" charset="0"/>
              </a:rPr>
            </a:br>
            <a:r>
              <a:rPr lang="ru-RU" sz="6400" b="1" dirty="0" smtClean="0">
                <a:solidFill>
                  <a:srgbClr val="0000FF"/>
                </a:solidFill>
                <a:latin typeface="Comic Sans MS" pitchFamily="66" charset="0"/>
              </a:rPr>
              <a:t>Работать можно не только пальцами рук, но и стеками.</a:t>
            </a:r>
            <a:endParaRPr lang="ru-RU" sz="6400" dirty="0" smtClean="0">
              <a:solidFill>
                <a:srgbClr val="0000FF"/>
              </a:solidFill>
              <a:latin typeface="Comic Sans MS" pitchFamily="66" charset="0"/>
            </a:endParaRPr>
          </a:p>
          <a:p>
            <a:endParaRPr lang="ru-RU" dirty="0"/>
          </a:p>
        </p:txBody>
      </p:sp>
      <p:pic>
        <p:nvPicPr>
          <p:cNvPr id="11266" name="Picture 2" descr="C:\Users\User\Downloads\изо\Новая папка (4)\img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11560" y="1988840"/>
            <a:ext cx="3314832" cy="428523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11266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733656" cy="2088232"/>
          </a:xfrm>
        </p:spPr>
        <p:txBody>
          <a:bodyPr>
            <a:normAutofit/>
          </a:bodyPr>
          <a:lstStyle/>
          <a:p>
            <a:pPr algn="l"/>
            <a:r>
              <a:rPr lang="ru-RU" sz="2800" b="1" dirty="0" smtClean="0">
                <a:solidFill>
                  <a:srgbClr val="0000FF"/>
                </a:solidFill>
                <a:latin typeface="Comic Sans MS" pitchFamily="66" charset="0"/>
              </a:rPr>
              <a:t>2.      На картон наносится тонкий слой пластилина, выравнивается стеком, а рисунок процарапывается стеком или палочкой.</a:t>
            </a:r>
            <a:endParaRPr lang="ru-RU" sz="28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pic>
        <p:nvPicPr>
          <p:cNvPr id="12291" name="Picture 3" descr="C:\Users\User\Downloads\изо\Новая папка (4)\Photo-00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15616" y="1988840"/>
            <a:ext cx="5760864" cy="444475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12291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568952" cy="2996952"/>
          </a:xfrm>
        </p:spPr>
        <p:txBody>
          <a:bodyPr>
            <a:noAutofit/>
          </a:bodyPr>
          <a:lstStyle/>
          <a:p>
            <a:pPr algn="l"/>
            <a:r>
              <a:rPr lang="ru-RU" sz="2000" b="1" dirty="0" smtClean="0">
                <a:solidFill>
                  <a:srgbClr val="0000FF"/>
                </a:solidFill>
                <a:latin typeface="Comic Sans MS" pitchFamily="66" charset="0"/>
              </a:rPr>
              <a:t>3.      Рисовать пластилином “горошками”, «капельками» и “жгутиками”. Из пластилина катаются горошинки или капельки и выкладываются узором на грунтованную или чистую поверхность картона, заполняя весь рисунок. Техника “жгутиками” несколько сложнее в том, что надо скатать жгутики одинаковой толщины и выкладывать их на рисунок. Можно жгутики соединить вдвое и скрутить, тогда получится красивая косичка, основа контура рисунка.</a:t>
            </a:r>
            <a:endParaRPr lang="ru-RU" sz="20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pic>
        <p:nvPicPr>
          <p:cNvPr id="13314" name="Picture 2" descr="C:\Users\User\Downloads\изо\Новая папка (4)\s105002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11560" y="2780928"/>
            <a:ext cx="6264696" cy="378329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5000" fill="hold"/>
                                        <p:tgtEl>
                                          <p:spTgt spid="13314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640"/>
            <a:ext cx="8507288" cy="3240360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ru-RU" b="1" dirty="0" smtClean="0">
                <a:solidFill>
                  <a:srgbClr val="0000FF"/>
                </a:solidFill>
                <a:latin typeface="Segoe Script" pitchFamily="34" charset="0"/>
              </a:rPr>
              <a:t>«И в десять лет, и в семь, и в пять </a:t>
            </a:r>
            <a:br>
              <a:rPr lang="ru-RU" b="1" dirty="0" smtClean="0">
                <a:solidFill>
                  <a:srgbClr val="0000FF"/>
                </a:solidFill>
                <a:latin typeface="Segoe Script" pitchFamily="34" charset="0"/>
              </a:rPr>
            </a:br>
            <a:r>
              <a:rPr lang="ru-RU" b="1" dirty="0" smtClean="0">
                <a:solidFill>
                  <a:srgbClr val="0000FF"/>
                </a:solidFill>
                <a:latin typeface="Segoe Script" pitchFamily="34" charset="0"/>
              </a:rPr>
              <a:t>Все дети любят рисовать. </a:t>
            </a:r>
            <a:br>
              <a:rPr lang="ru-RU" b="1" dirty="0" smtClean="0">
                <a:solidFill>
                  <a:srgbClr val="0000FF"/>
                </a:solidFill>
                <a:latin typeface="Segoe Script" pitchFamily="34" charset="0"/>
              </a:rPr>
            </a:br>
            <a:r>
              <a:rPr lang="ru-RU" b="1" dirty="0" smtClean="0">
                <a:solidFill>
                  <a:srgbClr val="0000FF"/>
                </a:solidFill>
                <a:latin typeface="Segoe Script" pitchFamily="34" charset="0"/>
              </a:rPr>
              <a:t>И каждый смело нарисует </a:t>
            </a:r>
            <a:br>
              <a:rPr lang="ru-RU" b="1" dirty="0" smtClean="0">
                <a:solidFill>
                  <a:srgbClr val="0000FF"/>
                </a:solidFill>
                <a:latin typeface="Segoe Script" pitchFamily="34" charset="0"/>
              </a:rPr>
            </a:br>
            <a:r>
              <a:rPr lang="ru-RU" b="1" dirty="0" smtClean="0">
                <a:solidFill>
                  <a:srgbClr val="0000FF"/>
                </a:solidFill>
                <a:latin typeface="Segoe Script" pitchFamily="34" charset="0"/>
              </a:rPr>
              <a:t>Всё, что его интересует….»</a:t>
            </a:r>
          </a:p>
          <a:p>
            <a:pPr algn="r">
              <a:buNone/>
            </a:pPr>
            <a:r>
              <a:rPr lang="ru-RU" b="1" dirty="0" smtClean="0">
                <a:solidFill>
                  <a:srgbClr val="0000FF"/>
                </a:solidFill>
                <a:latin typeface="Segoe Script" pitchFamily="34" charset="0"/>
              </a:rPr>
              <a:t>Валентин Берестов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032" name="Picture 8" descr="G:\ИЗО\доклад\1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9552" y="3429000"/>
            <a:ext cx="2000505" cy="280831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33" name="Picture 9" descr="G:\ИЗО\доклад\1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771800" y="3429000"/>
            <a:ext cx="2023364" cy="280831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34" name="Picture 10" descr="G:\ИЗО\доклад\12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004048" y="3429000"/>
            <a:ext cx="2016224" cy="282760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3000" fill="hold"/>
                                        <p:tgtEl>
                                          <p:spTgt spid="103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000"/>
                            </p:stCondLst>
                            <p:childTnLst>
                              <p:par>
                                <p:cTn id="1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3000" fill="hold"/>
                                        <p:tgtEl>
                                          <p:spTgt spid="10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3000" fill="hold"/>
                                        <p:tgtEl>
                                          <p:spTgt spid="103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16016" y="836712"/>
            <a:ext cx="4038600" cy="5361459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ru-RU" b="1" dirty="0" smtClean="0">
                <a:solidFill>
                  <a:srgbClr val="0000FF"/>
                </a:solidFill>
                <a:latin typeface="Comic Sans MS" pitchFamily="66" charset="0"/>
              </a:rPr>
              <a:t>4.    На картон наносится рисунок, скатываются жгутики, размазываются пальцем к середине, затем заполняется центр элемента рисунка. Можно применять смешенный пластилин для большей цветовой гаммы. Работу можно сделать рельефной, накладывая на листики жилки из пластилина или мазками</a:t>
            </a:r>
            <a:endParaRPr lang="ru-RU" b="1" dirty="0">
              <a:solidFill>
                <a:srgbClr val="0000FF"/>
              </a:solidFill>
              <a:latin typeface="Comic Sans MS" pitchFamily="66" charset="0"/>
            </a:endParaRPr>
          </a:p>
        </p:txBody>
      </p:sp>
      <p:pic>
        <p:nvPicPr>
          <p:cNvPr id="14338" name="Picture 2" descr="C:\Users\User\Downloads\изо\Новая папка (4)\p21_img144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57200" y="1813934"/>
            <a:ext cx="4038600" cy="409849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14338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1512168"/>
          </a:xfrm>
        </p:spPr>
        <p:txBody>
          <a:bodyPr>
            <a:noAutofit/>
          </a:bodyPr>
          <a:lstStyle/>
          <a:p>
            <a:r>
              <a:rPr lang="ru-RU" sz="3800" b="1" dirty="0" smtClean="0">
                <a:solidFill>
                  <a:srgbClr val="FF0000"/>
                </a:solidFill>
                <a:latin typeface="Segoe Script" pitchFamily="34" charset="0"/>
              </a:rPr>
              <a:t>Различные техники прекрасно </a:t>
            </a:r>
            <a:br>
              <a:rPr lang="ru-RU" sz="3800" b="1" dirty="0" smtClean="0">
                <a:solidFill>
                  <a:srgbClr val="FF0000"/>
                </a:solidFill>
                <a:latin typeface="Segoe Script" pitchFamily="34" charset="0"/>
              </a:rPr>
            </a:br>
            <a:r>
              <a:rPr lang="ru-RU" sz="3800" b="1" dirty="0" smtClean="0">
                <a:solidFill>
                  <a:srgbClr val="FF0000"/>
                </a:solidFill>
                <a:latin typeface="Segoe Script" pitchFamily="34" charset="0"/>
              </a:rPr>
              <a:t>сочетаются между собой</a:t>
            </a:r>
            <a:endParaRPr lang="ru-RU" sz="3800" b="1" dirty="0">
              <a:solidFill>
                <a:srgbClr val="FF0000"/>
              </a:solidFill>
              <a:latin typeface="Segoe Script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endParaRPr lang="ru-RU" dirty="0" smtClean="0">
              <a:solidFill>
                <a:srgbClr val="0000FF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v"/>
            </a:pPr>
            <a:endParaRPr lang="ru-RU" dirty="0" smtClean="0">
              <a:solidFill>
                <a:srgbClr val="0000FF"/>
              </a:solidFill>
              <a:latin typeface="Comic Sans MS" pitchFamily="66" charset="0"/>
            </a:endParaRPr>
          </a:p>
          <a:p>
            <a:pPr algn="ctr">
              <a:buFont typeface="Wingdings" pitchFamily="2" charset="2"/>
              <a:buChar char="v"/>
            </a:pPr>
            <a:r>
              <a:rPr lang="ru-RU" b="1" dirty="0" smtClean="0">
                <a:solidFill>
                  <a:srgbClr val="0000FF"/>
                </a:solidFill>
                <a:latin typeface="Comic Sans MS" pitchFamily="66" charset="0"/>
              </a:rPr>
              <a:t>Рисование с помощью соли и </a:t>
            </a:r>
            <a:r>
              <a:rPr lang="ru-RU" b="1" dirty="0" err="1" smtClean="0">
                <a:solidFill>
                  <a:srgbClr val="0000FF"/>
                </a:solidFill>
                <a:latin typeface="Comic Sans MS" pitchFamily="66" charset="0"/>
              </a:rPr>
              <a:t>целофана</a:t>
            </a:r>
            <a:endParaRPr lang="ru-RU" b="1" dirty="0">
              <a:solidFill>
                <a:srgbClr val="0000FF"/>
              </a:solidFill>
              <a:latin typeface="Comic Sans MS" pitchFamily="66" charset="0"/>
            </a:endParaRPr>
          </a:p>
        </p:txBody>
      </p:sp>
      <p:pic>
        <p:nvPicPr>
          <p:cNvPr id="17411" name="Picture 3" descr="G:\ИЗО\доклад\2с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11560" y="1772816"/>
            <a:ext cx="3258375" cy="452596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17411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Segoe Script" pitchFamily="34" charset="0"/>
              </a:rPr>
              <a:t>Рекомендации педагогам</a:t>
            </a:r>
            <a:endParaRPr lang="ru-RU" b="1" dirty="0">
              <a:solidFill>
                <a:srgbClr val="FF0000"/>
              </a:solidFill>
              <a:latin typeface="Segoe Script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484784"/>
            <a:ext cx="8640960" cy="5112568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buFont typeface="Wingdings" pitchFamily="2" charset="2"/>
              <a:buChar char="v"/>
            </a:pPr>
            <a:r>
              <a:rPr lang="ru-RU" sz="2200" b="1" dirty="0" smtClean="0">
                <a:solidFill>
                  <a:srgbClr val="0000FF"/>
                </a:solidFill>
                <a:latin typeface="Comic Sans MS" pitchFamily="66" charset="0"/>
              </a:rPr>
              <a:t>используйте разные формы художественной деятельности: коллективное творчество, самостоятельную и игровую деятельность детей по освоению нетрадиционных техник изображения;</a:t>
            </a:r>
          </a:p>
          <a:p>
            <a:pPr>
              <a:lnSpc>
                <a:spcPct val="120000"/>
              </a:lnSpc>
              <a:buFont typeface="Wingdings" pitchFamily="2" charset="2"/>
              <a:buChar char="v"/>
            </a:pPr>
            <a:r>
              <a:rPr lang="ru-RU" sz="2200" b="1" dirty="0" smtClean="0">
                <a:solidFill>
                  <a:srgbClr val="0000FF"/>
                </a:solidFill>
                <a:latin typeface="Comic Sans MS" pitchFamily="66" charset="0"/>
              </a:rPr>
              <a:t>в планировании занятий по изобразительной деятельности соблюдайте систему и преемственность использования нетрадиционных изобразительных техник, учитывая возрастные и индивидуальные способности детей;</a:t>
            </a:r>
          </a:p>
          <a:p>
            <a:pPr>
              <a:lnSpc>
                <a:spcPct val="120000"/>
              </a:lnSpc>
              <a:buFont typeface="Wingdings" pitchFamily="2" charset="2"/>
              <a:buChar char="v"/>
            </a:pPr>
            <a:r>
              <a:rPr lang="ru-RU" sz="2200" b="1" dirty="0" smtClean="0">
                <a:solidFill>
                  <a:srgbClr val="0000FF"/>
                </a:solidFill>
                <a:latin typeface="Comic Sans MS" pitchFamily="66" charset="0"/>
              </a:rPr>
              <a:t>повышайте свой профессиональный уровень и мастерство через ознакомление, и овладение новыми нетрадиционными способами и приемами изображения.</a:t>
            </a:r>
          </a:p>
          <a:p>
            <a:endParaRPr lang="ru-RU" sz="22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3154362"/>
          </a:xfrm>
        </p:spPr>
        <p:txBody>
          <a:bodyPr>
            <a:noAutofit/>
          </a:bodyPr>
          <a:lstStyle/>
          <a:p>
            <a:pPr algn="l"/>
            <a:r>
              <a:rPr lang="ru-RU" sz="2600" b="1" dirty="0" smtClean="0">
                <a:solidFill>
                  <a:srgbClr val="FF0000"/>
                </a:solidFill>
                <a:latin typeface="Segoe Script" pitchFamily="34" charset="0"/>
              </a:rPr>
              <a:t>     Пусть дети рисуют, творят, фантазируют! </a:t>
            </a:r>
            <a:br>
              <a:rPr lang="ru-RU" sz="2600" b="1" dirty="0" smtClean="0">
                <a:solidFill>
                  <a:srgbClr val="FF0000"/>
                </a:solidFill>
                <a:latin typeface="Segoe Script" pitchFamily="34" charset="0"/>
              </a:rPr>
            </a:br>
            <a:r>
              <a:rPr lang="ru-RU" sz="2600" b="1" dirty="0" smtClean="0">
                <a:solidFill>
                  <a:srgbClr val="FF0000"/>
                </a:solidFill>
                <a:latin typeface="Segoe Script" pitchFamily="34" charset="0"/>
              </a:rPr>
              <a:t>     Не каждый из них станет   художником, но рисование доставит им удовольствие, они познают радость творчества, научаться видеть прекрасное  в обычном.    </a:t>
            </a:r>
            <a:br>
              <a:rPr lang="ru-RU" sz="2600" b="1" dirty="0" smtClean="0">
                <a:solidFill>
                  <a:srgbClr val="FF0000"/>
                </a:solidFill>
                <a:latin typeface="Segoe Script" pitchFamily="34" charset="0"/>
              </a:rPr>
            </a:br>
            <a:r>
              <a:rPr lang="ru-RU" sz="2600" b="1" dirty="0" smtClean="0">
                <a:solidFill>
                  <a:srgbClr val="FF0000"/>
                </a:solidFill>
                <a:latin typeface="Segoe Script" pitchFamily="34" charset="0"/>
              </a:rPr>
              <a:t>     Пусть они растут с душой художника!</a:t>
            </a:r>
            <a:endParaRPr lang="ru-RU" sz="2600" dirty="0">
              <a:latin typeface="Segoe Script" pitchFamily="34" charset="0"/>
            </a:endParaRPr>
          </a:p>
        </p:txBody>
      </p:sp>
      <p:pic>
        <p:nvPicPr>
          <p:cNvPr id="16386" name="Picture 2" descr="C:\Users\User\Downloads\изо\Новая папка (4)\1363858098_schastlivye-oboi-1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331640" y="3717032"/>
            <a:ext cx="6480719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500"/>
                            </p:stCondLst>
                            <p:childTnLst>
                              <p:par>
                                <p:cTn id="1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3000" fill="hold"/>
                                        <p:tgtEl>
                                          <p:spTgt spid="16386"/>
                                        </p:tgtEl>
                                      </p:cBhvr>
                                      <p:by x="135000" y="13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2060848"/>
            <a:ext cx="8568952" cy="2232248"/>
          </a:xfrm>
        </p:spPr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564904"/>
            <a:ext cx="6400800" cy="3384376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Segoe Script" pitchFamily="34" charset="0"/>
              </a:rPr>
              <a:t>Спасибо</a:t>
            </a:r>
          </a:p>
          <a:p>
            <a:r>
              <a:rPr lang="ru-RU" sz="6000" b="1" dirty="0" smtClean="0">
                <a:solidFill>
                  <a:srgbClr val="FF0000"/>
                </a:solidFill>
                <a:latin typeface="Segoe Script" pitchFamily="34" charset="0"/>
              </a:rPr>
              <a:t>за внимание!</a:t>
            </a:r>
            <a:endParaRPr lang="ru-RU" sz="6000" b="1" dirty="0">
              <a:solidFill>
                <a:srgbClr val="FF0000"/>
              </a:solidFill>
              <a:latin typeface="Segoe Script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268760"/>
            <a:ext cx="79928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Comic Sans MS" pitchFamily="66" charset="0"/>
              </a:rPr>
              <a:t>важнейшее средство эстетического воспитания.</a:t>
            </a:r>
            <a:endParaRPr lang="ru-RU" sz="2400" b="1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3428999"/>
            <a:ext cx="792088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Comic Sans MS" pitchFamily="66" charset="0"/>
              </a:rPr>
              <a:t>важнейшее дело эстетического воспитания, это способы создания нового, оригинального произведения искусства, в котором гармонирует всё: и цвет, и линия, и сюжет. Это огромная возможность для детей думать, пробовать, искать, экспериментировать. А самое главное </a:t>
            </a:r>
            <a:r>
              <a:rPr lang="ru-RU" sz="2400" b="1" dirty="0" err="1" smtClean="0">
                <a:solidFill>
                  <a:srgbClr val="0000FF"/>
                </a:solidFill>
                <a:latin typeface="Comic Sans MS" pitchFamily="66" charset="0"/>
              </a:rPr>
              <a:t>самовыражаться</a:t>
            </a:r>
            <a:r>
              <a:rPr lang="ru-RU" sz="2400" b="1" dirty="0" smtClean="0">
                <a:solidFill>
                  <a:srgbClr val="0000FF"/>
                </a:solidFill>
                <a:latin typeface="Comic Sans MS" pitchFamily="66" charset="0"/>
              </a:rPr>
              <a:t>. </a:t>
            </a:r>
            <a:endParaRPr lang="ru-RU" sz="2400" b="1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07704" y="404664"/>
            <a:ext cx="54726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spc="300" dirty="0" smtClean="0">
                <a:solidFill>
                  <a:srgbClr val="FF0000"/>
                </a:solidFill>
                <a:latin typeface="Segoe Script" pitchFamily="34" charset="0"/>
              </a:rPr>
              <a:t>Рисование</a:t>
            </a:r>
            <a:r>
              <a:rPr lang="ru-RU" sz="4800" b="1" dirty="0" smtClean="0">
                <a:solidFill>
                  <a:srgbClr val="FF0000"/>
                </a:solidFill>
              </a:rPr>
              <a:t>  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1844824"/>
            <a:ext cx="799288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  <a:latin typeface="Segoe Script" pitchFamily="34" charset="0"/>
              </a:rPr>
              <a:t>Нетрадиционные техники рисования  </a:t>
            </a:r>
            <a:endParaRPr lang="ru-RU" sz="5400" b="1" dirty="0">
              <a:solidFill>
                <a:srgbClr val="FF0000"/>
              </a:solidFill>
              <a:latin typeface="Segoe Script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1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23528" y="476672"/>
            <a:ext cx="85689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Segoe Script" pitchFamily="34" charset="0"/>
              </a:rPr>
              <a:t>Применение нетрадиционных техник в </a:t>
            </a:r>
            <a:r>
              <a:rPr lang="ru-RU" sz="3600" b="1" dirty="0" err="1" smtClean="0">
                <a:solidFill>
                  <a:srgbClr val="FF0000"/>
                </a:solidFill>
                <a:latin typeface="Segoe Script" pitchFamily="34" charset="0"/>
              </a:rPr>
              <a:t>изодеятельности</a:t>
            </a:r>
            <a:endParaRPr lang="ru-RU" sz="3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1628800"/>
            <a:ext cx="8640960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Wingdings" pitchFamily="2" charset="2"/>
              <a:buChar char="v"/>
            </a:pPr>
            <a:r>
              <a:rPr lang="ru-RU" sz="2300" b="1" dirty="0" smtClean="0">
                <a:solidFill>
                  <a:srgbClr val="0000FF"/>
                </a:solidFill>
                <a:latin typeface="Comic Sans MS" pitchFamily="66" charset="0"/>
              </a:rPr>
              <a:t>способствует обогащению знаний и представлений детей о предметах и их использовании, материалах, их свойствах, способах применения;</a:t>
            </a:r>
            <a:endParaRPr lang="ru-RU" sz="2300" b="1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2636912"/>
            <a:ext cx="8640960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Wingdings" pitchFamily="2" charset="2"/>
              <a:buChar char="v"/>
            </a:pPr>
            <a:r>
              <a:rPr lang="ru-RU" sz="2300" b="1" dirty="0" smtClean="0">
                <a:solidFill>
                  <a:srgbClr val="0000FF"/>
                </a:solidFill>
                <a:latin typeface="Comic Sans MS" pitchFamily="66" charset="0"/>
              </a:rPr>
              <a:t>стимулирует положительную мотивацию у ребенка, вызывает радостное настроение, снимает страх перед процессом рисования;</a:t>
            </a:r>
            <a:endParaRPr lang="ru-RU" sz="2300" b="1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3645024"/>
            <a:ext cx="6401435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Wingdings" pitchFamily="2" charset="2"/>
              <a:buChar char="v"/>
            </a:pPr>
            <a:r>
              <a:rPr lang="ru-RU" sz="2300" b="1" dirty="0" smtClean="0">
                <a:solidFill>
                  <a:srgbClr val="0000FF"/>
                </a:solidFill>
                <a:latin typeface="Comic Sans MS" pitchFamily="66" charset="0"/>
              </a:rPr>
              <a:t>дает возможность экспериментировать;</a:t>
            </a:r>
            <a:endParaRPr lang="ru-RU" sz="2300" b="1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51520" y="4005064"/>
            <a:ext cx="8568952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Wingdings" pitchFamily="2" charset="2"/>
              <a:buChar char="v"/>
            </a:pPr>
            <a:r>
              <a:rPr lang="ru-RU" sz="2300" dirty="0" smtClean="0">
                <a:solidFill>
                  <a:srgbClr val="0000FF"/>
                </a:solidFill>
                <a:latin typeface="Comic Sans MS" pitchFamily="66" charset="0"/>
              </a:rPr>
              <a:t>развивает тактильную чувствительность, </a:t>
            </a:r>
            <a:r>
              <a:rPr lang="ru-RU" sz="2300" dirty="0" err="1" smtClean="0">
                <a:solidFill>
                  <a:srgbClr val="0000FF"/>
                </a:solidFill>
                <a:latin typeface="Comic Sans MS" pitchFamily="66" charset="0"/>
              </a:rPr>
              <a:t>цветоразличие</a:t>
            </a:r>
            <a:r>
              <a:rPr lang="ru-RU" sz="2300" dirty="0" smtClean="0">
                <a:solidFill>
                  <a:srgbClr val="0000FF"/>
                </a:solidFill>
                <a:latin typeface="Comic Sans MS" pitchFamily="66" charset="0"/>
              </a:rPr>
              <a:t>;</a:t>
            </a:r>
            <a:endParaRPr lang="ru-RU" sz="23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51520" y="4365104"/>
            <a:ext cx="8568952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Wingdings" pitchFamily="2" charset="2"/>
              <a:buChar char="v"/>
            </a:pPr>
            <a:r>
              <a:rPr lang="ru-RU" sz="2300" b="1" dirty="0" smtClean="0">
                <a:solidFill>
                  <a:srgbClr val="0000FF"/>
                </a:solidFill>
                <a:latin typeface="Comic Sans MS" pitchFamily="66" charset="0"/>
              </a:rPr>
              <a:t>способствует развитию зрительно-моторной координации;</a:t>
            </a:r>
            <a:endParaRPr lang="ru-RU" sz="2300" b="1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51520" y="5085184"/>
            <a:ext cx="8136904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Wingdings" pitchFamily="2" charset="2"/>
              <a:buChar char="v"/>
            </a:pPr>
            <a:r>
              <a:rPr lang="ru-RU" sz="2300" b="1" dirty="0" smtClean="0">
                <a:solidFill>
                  <a:srgbClr val="0000FF"/>
                </a:solidFill>
                <a:latin typeface="Comic Sans MS" pitchFamily="66" charset="0"/>
              </a:rPr>
              <a:t>не утомляет дошкольников, повышает работоспособность;</a:t>
            </a:r>
            <a:endParaRPr lang="ru-RU" sz="2300" b="1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51520" y="5805264"/>
            <a:ext cx="864096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Wingdings" pitchFamily="2" charset="2"/>
              <a:buChar char="v"/>
            </a:pPr>
            <a:r>
              <a:rPr lang="ru-RU" sz="2300" b="1" dirty="0" smtClean="0">
                <a:solidFill>
                  <a:srgbClr val="0000FF"/>
                </a:solidFill>
                <a:latin typeface="Comic Sans MS" pitchFamily="66" charset="0"/>
              </a:rPr>
              <a:t>развивает нестандартность мышления, </a:t>
            </a:r>
            <a:r>
              <a:rPr lang="ru-RU" sz="2300" b="1" dirty="0" err="1" smtClean="0">
                <a:solidFill>
                  <a:srgbClr val="0000FF"/>
                </a:solidFill>
                <a:latin typeface="Comic Sans MS" pitchFamily="66" charset="0"/>
              </a:rPr>
              <a:t>раскрепощенность</a:t>
            </a:r>
            <a:r>
              <a:rPr lang="ru-RU" sz="2300" b="1" dirty="0" smtClean="0">
                <a:solidFill>
                  <a:srgbClr val="0000FF"/>
                </a:solidFill>
                <a:latin typeface="Comic Sans MS" pitchFamily="66" charset="0"/>
              </a:rPr>
              <a:t>, индивидуальность. </a:t>
            </a:r>
            <a:endParaRPr lang="ru-RU" sz="2300" b="1" dirty="0">
              <a:solidFill>
                <a:srgbClr val="0000FF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6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9000"/>
                            </p:stCondLst>
                            <p:childTnLst>
                              <p:par>
                                <p:cTn id="18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0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000"/>
                            </p:stCondLst>
                            <p:childTnLst>
                              <p:par>
                                <p:cTn id="22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4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0"/>
                            </p:stCondLst>
                            <p:childTnLst>
                              <p:par>
                                <p:cTn id="26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8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8000"/>
                            </p:stCondLst>
                            <p:childTnLst>
                              <p:par>
                                <p:cTn id="30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2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1000"/>
                            </p:stCondLst>
                            <p:childTnLst>
                              <p:par>
                                <p:cTn id="34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6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3491880" y="3429000"/>
            <a:ext cx="2736304" cy="158417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Comic Sans MS" pitchFamily="66" charset="0"/>
              </a:rPr>
              <a:t>Способы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Comic Sans MS" pitchFamily="66" charset="0"/>
              </a:rPr>
              <a:t>изображения</a:t>
            </a:r>
            <a:endParaRPr lang="ru-RU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260648"/>
            <a:ext cx="87129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000" b="1" dirty="0" smtClean="0">
                <a:solidFill>
                  <a:srgbClr val="FF0000"/>
                </a:solidFill>
                <a:latin typeface="Segoe Script" pitchFamily="34" charset="0"/>
              </a:rPr>
              <a:t>Нетрадиционные способы изображения </a:t>
            </a:r>
          </a:p>
          <a:p>
            <a:pPr lvl="0" algn="ctr"/>
            <a:r>
              <a:rPr lang="ru-RU" sz="3000" b="1" dirty="0" smtClean="0">
                <a:solidFill>
                  <a:srgbClr val="FF0000"/>
                </a:solidFill>
                <a:latin typeface="Segoe Script" pitchFamily="34" charset="0"/>
              </a:rPr>
              <a:t>в рисовании</a:t>
            </a:r>
            <a:endParaRPr lang="ru-RU" sz="3000" b="1" dirty="0">
              <a:solidFill>
                <a:srgbClr val="FF0000"/>
              </a:solidFill>
              <a:latin typeface="Segoe Script" pitchFamily="34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467544" y="1268760"/>
            <a:ext cx="3240360" cy="1224136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Comic Sans MS" pitchFamily="66" charset="0"/>
              </a:rPr>
              <a:t>Рисунок своими руками (пальцами, ладошкой)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95536" y="2564904"/>
            <a:ext cx="3312368" cy="1296144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Comic Sans MS" pitchFamily="66" charset="0"/>
              </a:rPr>
              <a:t>Рисование штампом(тычковое рисование, оттиск)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251520" y="3861048"/>
            <a:ext cx="2016224" cy="108012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Comic Sans MS" pitchFamily="66" charset="0"/>
              </a:rPr>
              <a:t>Рисование свечой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251520" y="5085184"/>
            <a:ext cx="2088232" cy="115212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Comic Sans MS" pitchFamily="66" charset="0"/>
              </a:rPr>
              <a:t>Раздувание краски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4283968" y="5373216"/>
            <a:ext cx="2880320" cy="1224136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Comic Sans MS" pitchFamily="66" charset="0"/>
              </a:rPr>
              <a:t>Рисование с помощью </a:t>
            </a:r>
            <a:r>
              <a:rPr lang="ru-RU" dirty="0" err="1" smtClean="0">
                <a:latin typeface="Comic Sans MS" pitchFamily="66" charset="0"/>
              </a:rPr>
              <a:t>изоленты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3779912" y="1916832"/>
            <a:ext cx="2160240" cy="936104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latin typeface="Comic Sans MS" pitchFamily="66" charset="0"/>
              </a:rPr>
              <a:t>Монотопия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6444208" y="4437112"/>
            <a:ext cx="2232248" cy="936104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Comic Sans MS" pitchFamily="66" charset="0"/>
              </a:rPr>
              <a:t>И многое другое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5436096" y="980728"/>
            <a:ext cx="3456384" cy="936104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latin typeface="Comic Sans MS" pitchFamily="66" charset="0"/>
              </a:rPr>
              <a:t>Пластилинография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2411760" y="5301208"/>
            <a:ext cx="1728192" cy="936104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latin typeface="Comic Sans MS" pitchFamily="66" charset="0"/>
              </a:rPr>
              <a:t>Граттаж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6444208" y="3212976"/>
            <a:ext cx="2448272" cy="79208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Comic Sans MS" pitchFamily="66" charset="0"/>
              </a:rPr>
              <a:t>Рисование расчёской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6372200" y="1988840"/>
            <a:ext cx="2520280" cy="864096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latin typeface="Comic Sans MS" pitchFamily="66" charset="0"/>
              </a:rPr>
              <a:t>Кляксография</a:t>
            </a:r>
            <a:endParaRPr lang="ru-RU" dirty="0">
              <a:latin typeface="Comic Sans MS" pitchFamily="66" charset="0"/>
            </a:endParaRPr>
          </a:p>
        </p:txBody>
      </p:sp>
      <p:cxnSp>
        <p:nvCxnSpPr>
          <p:cNvPr id="18" name="Прямая со стрелкой 17"/>
          <p:cNvCxnSpPr/>
          <p:nvPr/>
        </p:nvCxnSpPr>
        <p:spPr>
          <a:xfrm flipH="1" flipV="1">
            <a:off x="3347864" y="2348880"/>
            <a:ext cx="864096" cy="108012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endCxn id="9" idx="4"/>
          </p:cNvCxnSpPr>
          <p:nvPr/>
        </p:nvCxnSpPr>
        <p:spPr>
          <a:xfrm flipV="1">
            <a:off x="4860032" y="2852936"/>
            <a:ext cx="0" cy="5040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V="1">
            <a:off x="5652120" y="1916832"/>
            <a:ext cx="648072" cy="158417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V="1">
            <a:off x="5940152" y="2780928"/>
            <a:ext cx="792088" cy="7920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V="1">
            <a:off x="6084168" y="3717032"/>
            <a:ext cx="360040" cy="7200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6084168" y="4581128"/>
            <a:ext cx="432048" cy="7200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5364088" y="5013176"/>
            <a:ext cx="72008" cy="2880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flipH="1">
            <a:off x="3635896" y="4869160"/>
            <a:ext cx="360040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flipH="1">
            <a:off x="2123728" y="4581128"/>
            <a:ext cx="1440160" cy="6480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 flipH="1">
            <a:off x="2267744" y="4221088"/>
            <a:ext cx="1152128" cy="7200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 flipH="1" flipV="1">
            <a:off x="3491880" y="3501008"/>
            <a:ext cx="216024" cy="21602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500"/>
                            </p:stCondLst>
                            <p:childTnLst>
                              <p:par>
                                <p:cTn id="14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500"/>
                            </p:stCondLst>
                            <p:childTnLst>
                              <p:par>
                                <p:cTn id="22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0"/>
                            </p:stCondLst>
                            <p:childTnLst>
                              <p:par>
                                <p:cTn id="2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9500"/>
                            </p:stCondLst>
                            <p:childTnLst>
                              <p:par>
                                <p:cTn id="3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500"/>
                            </p:stCondLst>
                            <p:childTnLst>
                              <p:par>
                                <p:cTn id="3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2500"/>
                            </p:stCondLst>
                            <p:childTnLst>
                              <p:par>
                                <p:cTn id="38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3500"/>
                            </p:stCondLst>
                            <p:childTnLst>
                              <p:par>
                                <p:cTn id="4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500"/>
                            </p:stCondLst>
                            <p:childTnLst>
                              <p:par>
                                <p:cTn id="46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6500"/>
                            </p:stCondLst>
                            <p:childTnLst>
                              <p:par>
                                <p:cTn id="5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8500"/>
                            </p:stCondLst>
                            <p:childTnLst>
                              <p:par>
                                <p:cTn id="54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9500"/>
                            </p:stCondLst>
                            <p:childTnLst>
                              <p:par>
                                <p:cTn id="5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1500"/>
                            </p:stCondLst>
                            <p:childTnLst>
                              <p:par>
                                <p:cTn id="62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2500"/>
                            </p:stCondLst>
                            <p:childTnLst>
                              <p:par>
                                <p:cTn id="6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4500"/>
                            </p:stCondLst>
                            <p:childTnLst>
                              <p:par>
                                <p:cTn id="7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5500"/>
                            </p:stCondLst>
                            <p:childTnLst>
                              <p:par>
                                <p:cTn id="7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7500"/>
                            </p:stCondLst>
                            <p:childTnLst>
                              <p:par>
                                <p:cTn id="78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8500"/>
                            </p:stCondLst>
                            <p:childTnLst>
                              <p:par>
                                <p:cTn id="8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0500"/>
                            </p:stCondLst>
                            <p:childTnLst>
                              <p:par>
                                <p:cTn id="86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1500"/>
                            </p:stCondLst>
                            <p:childTnLst>
                              <p:par>
                                <p:cTn id="9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3500"/>
                            </p:stCondLst>
                            <p:childTnLst>
                              <p:par>
                                <p:cTn id="94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4500"/>
                            </p:stCondLst>
                            <p:childTnLst>
                              <p:par>
                                <p:cTn id="9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Segoe Script" pitchFamily="34" charset="0"/>
              </a:rPr>
              <a:t>Рисунок своими руками (пальцами, ладошкой)</a:t>
            </a:r>
            <a:endParaRPr lang="ru-RU" b="1" dirty="0">
              <a:solidFill>
                <a:srgbClr val="FF0000"/>
              </a:solidFill>
              <a:latin typeface="Segoe Script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83968" y="1484784"/>
            <a:ext cx="4680520" cy="4896544"/>
          </a:xfrm>
        </p:spPr>
        <p:txBody>
          <a:bodyPr>
            <a:normAutofit fontScale="250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ru-RU" sz="8000" b="1" u="sng" dirty="0" smtClean="0">
                <a:solidFill>
                  <a:srgbClr val="0000FF"/>
                </a:solidFill>
                <a:latin typeface="Comic Sans MS" pitchFamily="66" charset="0"/>
              </a:rPr>
              <a:t>Возраст: </a:t>
            </a:r>
            <a:r>
              <a:rPr lang="ru-RU" sz="8000" b="1" dirty="0" smtClean="0">
                <a:solidFill>
                  <a:srgbClr val="0000FF"/>
                </a:solidFill>
                <a:latin typeface="Comic Sans MS" pitchFamily="66" charset="0"/>
              </a:rPr>
              <a:t>от двух лет.</a:t>
            </a:r>
          </a:p>
          <a:p>
            <a:pPr>
              <a:buFont typeface="Wingdings" pitchFamily="2" charset="2"/>
              <a:buChar char="v"/>
            </a:pPr>
            <a:r>
              <a:rPr lang="ru-RU" sz="8000" b="1" u="sng" dirty="0" smtClean="0">
                <a:solidFill>
                  <a:srgbClr val="0000FF"/>
                </a:solidFill>
                <a:latin typeface="Comic Sans MS" pitchFamily="66" charset="0"/>
              </a:rPr>
              <a:t>Средства выразительности: </a:t>
            </a:r>
            <a:r>
              <a:rPr lang="ru-RU" sz="8000" b="1" dirty="0" smtClean="0">
                <a:solidFill>
                  <a:srgbClr val="0000FF"/>
                </a:solidFill>
                <a:latin typeface="Comic Sans MS" pitchFamily="66" charset="0"/>
              </a:rPr>
              <a:t>пятно, цвет, фантастический силуэт.</a:t>
            </a:r>
          </a:p>
          <a:p>
            <a:pPr>
              <a:buFont typeface="Wingdings" pitchFamily="2" charset="2"/>
              <a:buChar char="v"/>
            </a:pPr>
            <a:r>
              <a:rPr lang="ru-RU" sz="8000" b="1" u="sng" dirty="0" smtClean="0">
                <a:solidFill>
                  <a:srgbClr val="0000FF"/>
                </a:solidFill>
                <a:latin typeface="Comic Sans MS" pitchFamily="66" charset="0"/>
              </a:rPr>
              <a:t>Материалы: </a:t>
            </a:r>
            <a:r>
              <a:rPr lang="ru-RU" sz="8000" b="1" dirty="0" smtClean="0">
                <a:solidFill>
                  <a:srgbClr val="0000FF"/>
                </a:solidFill>
                <a:latin typeface="Comic Sans MS" pitchFamily="66" charset="0"/>
              </a:rPr>
              <a:t>широкие блюдечки с гуашью, кисть, плотная бумага любого цвета, листы большого формата, салфетки.</a:t>
            </a:r>
          </a:p>
          <a:p>
            <a:pPr>
              <a:buFont typeface="Wingdings" pitchFamily="2" charset="2"/>
              <a:buChar char="v"/>
            </a:pPr>
            <a:r>
              <a:rPr lang="ru-RU" sz="8000" b="1" u="sng" dirty="0" smtClean="0">
                <a:solidFill>
                  <a:srgbClr val="0000FF"/>
                </a:solidFill>
                <a:latin typeface="Comic Sans MS" pitchFamily="66" charset="0"/>
              </a:rPr>
              <a:t>Способ получения изображения</a:t>
            </a:r>
            <a:r>
              <a:rPr lang="ru-RU" sz="8000" b="1" dirty="0" smtClean="0">
                <a:solidFill>
                  <a:srgbClr val="0000FF"/>
                </a:solidFill>
                <a:latin typeface="Comic Sans MS" pitchFamily="66" charset="0"/>
              </a:rPr>
              <a:t>: ребенок опускает в гуашь ладошку (палец)или окрашивает с помощью кисточки (с пяти лет) и делает отпечаток на бумаге. Рисуют и правой и левой руками, окрашенными разными цветами. После работы руки вытираются салфеткой, затем гуашь легко смывается.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2051" name="Picture 3" descr="G:\ИЗО\доклад\1ч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7544" y="1458996"/>
            <a:ext cx="3456384" cy="483978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3000" fill="hold"/>
                                        <p:tgtEl>
                                          <p:spTgt spid="2051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Segoe Script" pitchFamily="34" charset="0"/>
              </a:rPr>
              <a:t>Оттиск поролоном </a:t>
            </a:r>
            <a:endParaRPr lang="ru-RU" b="1" dirty="0">
              <a:solidFill>
                <a:srgbClr val="FF0000"/>
              </a:solidFill>
              <a:latin typeface="Segoe Script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11960" y="1600200"/>
            <a:ext cx="4474840" cy="4525963"/>
          </a:xfrm>
        </p:spPr>
        <p:txBody>
          <a:bodyPr>
            <a:normAutofit fontScale="625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ru-RU" b="1" u="sng" dirty="0" smtClean="0">
                <a:solidFill>
                  <a:srgbClr val="0000FF"/>
                </a:solidFill>
                <a:latin typeface="Comic Sans MS" pitchFamily="66" charset="0"/>
              </a:rPr>
              <a:t>Возраст:</a:t>
            </a:r>
            <a:r>
              <a:rPr lang="ru-RU" b="1" dirty="0" smtClean="0">
                <a:solidFill>
                  <a:srgbClr val="0000FF"/>
                </a:solidFill>
                <a:latin typeface="Comic Sans MS" pitchFamily="66" charset="0"/>
              </a:rPr>
              <a:t> от четырех лет.</a:t>
            </a:r>
          </a:p>
          <a:p>
            <a:pPr>
              <a:buFont typeface="Wingdings" pitchFamily="2" charset="2"/>
              <a:buChar char="v"/>
            </a:pPr>
            <a:r>
              <a:rPr lang="ru-RU" b="1" u="sng" dirty="0" smtClean="0">
                <a:solidFill>
                  <a:srgbClr val="0000FF"/>
                </a:solidFill>
                <a:latin typeface="Comic Sans MS" pitchFamily="66" charset="0"/>
              </a:rPr>
              <a:t>Средства выразительности:</a:t>
            </a:r>
            <a:r>
              <a:rPr lang="ru-RU" b="1" dirty="0" smtClean="0">
                <a:solidFill>
                  <a:srgbClr val="0000FF"/>
                </a:solidFill>
                <a:latin typeface="Comic Sans MS" pitchFamily="66" charset="0"/>
              </a:rPr>
              <a:t> пятно, фактура, цвет.</a:t>
            </a:r>
          </a:p>
          <a:p>
            <a:pPr>
              <a:buFont typeface="Wingdings" pitchFamily="2" charset="2"/>
              <a:buChar char="v"/>
            </a:pPr>
            <a:r>
              <a:rPr lang="ru-RU" b="1" u="sng" dirty="0" smtClean="0">
                <a:solidFill>
                  <a:srgbClr val="0000FF"/>
                </a:solidFill>
                <a:latin typeface="Comic Sans MS" pitchFamily="66" charset="0"/>
              </a:rPr>
              <a:t>Материалы:</a:t>
            </a:r>
            <a:r>
              <a:rPr lang="ru-RU" b="1" dirty="0" smtClean="0">
                <a:solidFill>
                  <a:srgbClr val="0000FF"/>
                </a:solidFill>
                <a:latin typeface="Comic Sans MS" pitchFamily="66" charset="0"/>
              </a:rPr>
              <a:t> мисочка или пластиковая коробочка, в которую вложена штемпельная подушка из тонкого поролона, пропитанного гуашью, плотная бумага любого цвета и размера, кусочки пенопласта.</a:t>
            </a:r>
          </a:p>
          <a:p>
            <a:pPr>
              <a:buFont typeface="Wingdings" pitchFamily="2" charset="2"/>
              <a:buChar char="v"/>
            </a:pPr>
            <a:r>
              <a:rPr lang="ru-RU" b="1" u="sng" dirty="0" smtClean="0">
                <a:solidFill>
                  <a:srgbClr val="0000FF"/>
                </a:solidFill>
                <a:latin typeface="Comic Sans MS" pitchFamily="66" charset="0"/>
              </a:rPr>
              <a:t>Способ   получения   изображения:</a:t>
            </a:r>
            <a:r>
              <a:rPr lang="ru-RU" b="1" dirty="0" smtClean="0">
                <a:solidFill>
                  <a:srgbClr val="0000FF"/>
                </a:solidFill>
                <a:latin typeface="Comic Sans MS" pitchFamily="66" charset="0"/>
              </a:rPr>
              <a:t>   ребенок  прижимает  пенопласт , поролон  к штемпельной подушке с краской и наносит оттиск на бумагу. Чтобы получить другой цвет, меняются и мисочка и поролон.</a:t>
            </a:r>
          </a:p>
          <a:p>
            <a:endParaRPr lang="ru-RU" dirty="0"/>
          </a:p>
        </p:txBody>
      </p:sp>
      <p:pic>
        <p:nvPicPr>
          <p:cNvPr id="3074" name="Picture 2" descr="G:\ИЗО\доклад\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9552" y="1628800"/>
            <a:ext cx="3316613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3074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Segoe Script" pitchFamily="34" charset="0"/>
              </a:rPr>
              <a:t>Отпечатки листьев</a:t>
            </a:r>
            <a:endParaRPr lang="ru-RU" sz="4800" b="1" dirty="0">
              <a:solidFill>
                <a:srgbClr val="FF0000"/>
              </a:solidFill>
              <a:latin typeface="Segoe Script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355976" y="1600200"/>
            <a:ext cx="4330824" cy="4525963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ru-RU" b="1" u="sng" dirty="0" smtClean="0">
                <a:solidFill>
                  <a:srgbClr val="0000FF"/>
                </a:solidFill>
                <a:latin typeface="Comic Sans MS" pitchFamily="66" charset="0"/>
              </a:rPr>
              <a:t>Возраст:</a:t>
            </a:r>
            <a:r>
              <a:rPr lang="ru-RU" b="1" dirty="0" smtClean="0">
                <a:solidFill>
                  <a:srgbClr val="0000FF"/>
                </a:solidFill>
                <a:latin typeface="Comic Sans MS" pitchFamily="66" charset="0"/>
              </a:rPr>
              <a:t> от пяти лет.</a:t>
            </a:r>
          </a:p>
          <a:p>
            <a:pPr>
              <a:buFont typeface="Wingdings" pitchFamily="2" charset="2"/>
              <a:buChar char="v"/>
            </a:pPr>
            <a:r>
              <a:rPr lang="ru-RU" b="1" u="sng" dirty="0" smtClean="0">
                <a:solidFill>
                  <a:srgbClr val="0000FF"/>
                </a:solidFill>
                <a:latin typeface="Comic Sans MS" pitchFamily="66" charset="0"/>
              </a:rPr>
              <a:t>Средства выразительности: </a:t>
            </a:r>
            <a:r>
              <a:rPr lang="ru-RU" b="1" dirty="0" smtClean="0">
                <a:solidFill>
                  <a:srgbClr val="0000FF"/>
                </a:solidFill>
                <a:latin typeface="Comic Sans MS" pitchFamily="66" charset="0"/>
              </a:rPr>
              <a:t>фактура, цвет.</a:t>
            </a:r>
          </a:p>
          <a:p>
            <a:pPr>
              <a:buFont typeface="Wingdings" pitchFamily="2" charset="2"/>
              <a:buChar char="v"/>
            </a:pPr>
            <a:r>
              <a:rPr lang="ru-RU" b="1" u="sng" dirty="0" smtClean="0">
                <a:solidFill>
                  <a:srgbClr val="0000FF"/>
                </a:solidFill>
                <a:latin typeface="Comic Sans MS" pitchFamily="66" charset="0"/>
              </a:rPr>
              <a:t>Материалы: </a:t>
            </a:r>
            <a:r>
              <a:rPr lang="ru-RU" b="1" dirty="0" smtClean="0">
                <a:solidFill>
                  <a:srgbClr val="0000FF"/>
                </a:solidFill>
                <a:latin typeface="Comic Sans MS" pitchFamily="66" charset="0"/>
              </a:rPr>
              <a:t>бумага, листья разных деревьев (желательно опавшие), гуашь, кисти.</a:t>
            </a:r>
          </a:p>
          <a:p>
            <a:pPr>
              <a:buFont typeface="Wingdings" pitchFamily="2" charset="2"/>
              <a:buChar char="v"/>
            </a:pPr>
            <a:r>
              <a:rPr lang="ru-RU" b="1" u="sng" dirty="0" smtClean="0">
                <a:solidFill>
                  <a:srgbClr val="0000FF"/>
                </a:solidFill>
                <a:latin typeface="Comic Sans MS" pitchFamily="66" charset="0"/>
              </a:rPr>
              <a:t>Способ  получения  изображения:  </a:t>
            </a:r>
            <a:r>
              <a:rPr lang="ru-RU" b="1" dirty="0" smtClean="0">
                <a:solidFill>
                  <a:srgbClr val="0000FF"/>
                </a:solidFill>
                <a:latin typeface="Comic Sans MS" pitchFamily="66" charset="0"/>
              </a:rPr>
              <a:t>ребенок  покрывает листок дерева красками  разных  цветов,  затем  прикладывает  его  к  бумаге  окрашенной стороной  для  получения  отпечатка.   Каждый  раз  берется  новый  листок. Черешки у листьев можно дорисовать кистью.</a:t>
            </a:r>
            <a:endParaRPr lang="ru-RU" dirty="0">
              <a:solidFill>
                <a:srgbClr val="0000FF"/>
              </a:solidFill>
              <a:latin typeface="Comic Sans MS" pitchFamily="66" charset="0"/>
            </a:endParaRPr>
          </a:p>
        </p:txBody>
      </p:sp>
      <p:pic>
        <p:nvPicPr>
          <p:cNvPr id="15362" name="Picture 2" descr="C:\Users\User\Downloads\изо\Новая папка (4)\IMG_435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9552" y="1628800"/>
            <a:ext cx="3475729" cy="475252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15362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568952" cy="106613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Segoe Script" pitchFamily="34" charset="0"/>
              </a:rPr>
              <a:t>Тампонирование ватными палочками</a:t>
            </a:r>
            <a:endParaRPr lang="ru-RU" b="1" dirty="0">
              <a:solidFill>
                <a:srgbClr val="FF0000"/>
              </a:solidFill>
              <a:latin typeface="Segoe Script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83968" y="1600200"/>
            <a:ext cx="4536504" cy="4525963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ru-RU" b="1" u="sng" dirty="0" smtClean="0">
                <a:solidFill>
                  <a:srgbClr val="0000FF"/>
                </a:solidFill>
                <a:latin typeface="Comic Sans MS" pitchFamily="66" charset="0"/>
              </a:rPr>
              <a:t>Возраст</a:t>
            </a:r>
            <a:r>
              <a:rPr lang="ru-RU" b="1" dirty="0" smtClean="0">
                <a:solidFill>
                  <a:srgbClr val="0000FF"/>
                </a:solidFill>
                <a:latin typeface="Comic Sans MS" pitchFamily="66" charset="0"/>
              </a:rPr>
              <a:t>: от 2 лет.</a:t>
            </a:r>
            <a:endParaRPr lang="ru-RU" dirty="0" smtClean="0">
              <a:solidFill>
                <a:srgbClr val="0000FF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b="1" u="sng" dirty="0" smtClean="0">
                <a:solidFill>
                  <a:srgbClr val="0000FF"/>
                </a:solidFill>
                <a:latin typeface="Comic Sans MS" pitchFamily="66" charset="0"/>
              </a:rPr>
              <a:t>Средства выразительности:</a:t>
            </a:r>
            <a:r>
              <a:rPr lang="ru-RU" b="1" dirty="0" smtClean="0">
                <a:solidFill>
                  <a:srgbClr val="0000FF"/>
                </a:solidFill>
                <a:latin typeface="Comic Sans MS" pitchFamily="66" charset="0"/>
              </a:rPr>
              <a:t> пятно, фактура, цвет.</a:t>
            </a:r>
            <a:endParaRPr lang="ru-RU" dirty="0" smtClean="0">
              <a:solidFill>
                <a:srgbClr val="0000FF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b="1" u="sng" dirty="0" smtClean="0">
                <a:solidFill>
                  <a:srgbClr val="0000FF"/>
                </a:solidFill>
                <a:latin typeface="Comic Sans MS" pitchFamily="66" charset="0"/>
              </a:rPr>
              <a:t>Материалы:</a:t>
            </a:r>
            <a:r>
              <a:rPr lang="ru-RU" b="1" dirty="0" smtClean="0">
                <a:solidFill>
                  <a:srgbClr val="0000FF"/>
                </a:solidFill>
                <a:latin typeface="Comic Sans MS" pitchFamily="66" charset="0"/>
              </a:rPr>
              <a:t> блюдце либо пластиковая коробочка, в которую вложена штемпельная подушка из тонкого поролона, пропитанного гуашью, плотная бумага любого цвета и размера, смятая бумага.</a:t>
            </a:r>
            <a:endParaRPr lang="ru-RU" dirty="0" smtClean="0">
              <a:solidFill>
                <a:srgbClr val="0000FF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b="1" u="sng" dirty="0" smtClean="0">
                <a:solidFill>
                  <a:srgbClr val="0000FF"/>
                </a:solidFill>
                <a:latin typeface="Comic Sans MS" pitchFamily="66" charset="0"/>
              </a:rPr>
              <a:t>Способ получения изображения:</a:t>
            </a:r>
            <a:r>
              <a:rPr lang="ru-RU" b="1" dirty="0" smtClean="0">
                <a:solidFill>
                  <a:srgbClr val="0000FF"/>
                </a:solidFill>
                <a:latin typeface="Comic Sans MS" pitchFamily="66" charset="0"/>
              </a:rPr>
              <a:t> ребенок ватными палочками (методом тычка) наносит краску на бумагу. </a:t>
            </a:r>
            <a:endParaRPr lang="ru-RU" dirty="0" smtClean="0">
              <a:solidFill>
                <a:srgbClr val="0000FF"/>
              </a:solidFill>
              <a:latin typeface="Comic Sans MS" pitchFamily="66" charset="0"/>
            </a:endParaRPr>
          </a:p>
          <a:p>
            <a:endParaRPr lang="ru-RU" dirty="0"/>
          </a:p>
        </p:txBody>
      </p:sp>
      <p:pic>
        <p:nvPicPr>
          <p:cNvPr id="4098" name="Picture 2" descr="G:\ИЗО\доклад\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5536" y="1556792"/>
            <a:ext cx="3456384" cy="475252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4098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681</TotalTime>
  <Words>1267</Words>
  <Application>Microsoft Office PowerPoint</Application>
  <PresentationFormat>Экран (4:3)</PresentationFormat>
  <Paragraphs>113</Paragraphs>
  <Slides>24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1" baseType="lpstr">
      <vt:lpstr>Arial</vt:lpstr>
      <vt:lpstr>Calibri</vt:lpstr>
      <vt:lpstr>Comic Sans MS</vt:lpstr>
      <vt:lpstr>Segoe Script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Рисунок своими руками (пальцами, ладошкой)</vt:lpstr>
      <vt:lpstr>Оттиск поролоном </vt:lpstr>
      <vt:lpstr>Отпечатки листьев</vt:lpstr>
      <vt:lpstr>Тампонирование ватными палочками</vt:lpstr>
      <vt:lpstr>Восковые мелки (свеча) + акварель</vt:lpstr>
      <vt:lpstr>Кляксография  обычная</vt:lpstr>
      <vt:lpstr>Кляксография с трубочкой</vt:lpstr>
      <vt:lpstr>Рисование крупой (солью)</vt:lpstr>
      <vt:lpstr>Граттаж  (грунтованный лист)</vt:lpstr>
      <vt:lpstr>Рисование по мокрому</vt:lpstr>
      <vt:lpstr>Рисование с помощью изоленты</vt:lpstr>
      <vt:lpstr>Пластилинография</vt:lpstr>
      <vt:lpstr>2.      На картон наносится тонкий слой пластилина, выравнивается стеком, а рисунок процарапывается стеком или палочкой.</vt:lpstr>
      <vt:lpstr>3.      Рисовать пластилином “горошками”, «капельками» и “жгутиками”. Из пластилина катаются горошинки или капельки и выкладываются узором на грунтованную или чистую поверхность картона, заполняя весь рисунок. Техника “жгутиками” несколько сложнее в том, что надо скатать жгутики одинаковой толщины и выкладывать их на рисунок. Можно жгутики соединить вдвое и скрутить, тогда получится красивая косичка, основа контура рисунка.</vt:lpstr>
      <vt:lpstr>Презентация PowerPoint</vt:lpstr>
      <vt:lpstr>Различные техники прекрасно  сочетаются между собой</vt:lpstr>
      <vt:lpstr>Рекомендации педагогам</vt:lpstr>
      <vt:lpstr>     Пусть дети рисуют, творят, фантазируют!       Не каждый из них станет   художником, но рисование доставит им удовольствие, они познают радость творчества, научаться видеть прекрасное  в обычном.          Пусть они растут с душой художника!</vt:lpstr>
      <vt:lpstr>  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lenovo</cp:lastModifiedBy>
  <cp:revision>10</cp:revision>
  <dcterms:created xsi:type="dcterms:W3CDTF">2013-03-16T18:01:09Z</dcterms:created>
  <dcterms:modified xsi:type="dcterms:W3CDTF">2023-10-12T13:50:55Z</dcterms:modified>
</cp:coreProperties>
</file>