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40"/>
  </p:notesMasterIdLst>
  <p:sldIdLst>
    <p:sldId id="311" r:id="rId2"/>
    <p:sldId id="258" r:id="rId3"/>
    <p:sldId id="316" r:id="rId4"/>
    <p:sldId id="259" r:id="rId5"/>
    <p:sldId id="260" r:id="rId6"/>
    <p:sldId id="261" r:id="rId7"/>
    <p:sldId id="282" r:id="rId8"/>
    <p:sldId id="308" r:id="rId9"/>
    <p:sldId id="264" r:id="rId10"/>
    <p:sldId id="312" r:id="rId11"/>
    <p:sldId id="267" r:id="rId12"/>
    <p:sldId id="318" r:id="rId13"/>
    <p:sldId id="265" r:id="rId14"/>
    <p:sldId id="317" r:id="rId15"/>
    <p:sldId id="266" r:id="rId16"/>
    <p:sldId id="283" r:id="rId17"/>
    <p:sldId id="302" r:id="rId18"/>
    <p:sldId id="296" r:id="rId19"/>
    <p:sldId id="315" r:id="rId20"/>
    <p:sldId id="313" r:id="rId21"/>
    <p:sldId id="314" r:id="rId22"/>
    <p:sldId id="272" r:id="rId23"/>
    <p:sldId id="274" r:id="rId24"/>
    <p:sldId id="285" r:id="rId25"/>
    <p:sldId id="293" r:id="rId26"/>
    <p:sldId id="310" r:id="rId27"/>
    <p:sldId id="276" r:id="rId28"/>
    <p:sldId id="287" r:id="rId29"/>
    <p:sldId id="278" r:id="rId30"/>
    <p:sldId id="286" r:id="rId31"/>
    <p:sldId id="290" r:id="rId32"/>
    <p:sldId id="291" r:id="rId33"/>
    <p:sldId id="294" r:id="rId34"/>
    <p:sldId id="288" r:id="rId35"/>
    <p:sldId id="304" r:id="rId36"/>
    <p:sldId id="305" r:id="rId37"/>
    <p:sldId id="280" r:id="rId38"/>
    <p:sldId id="307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846" autoAdjust="0"/>
  </p:normalViewPr>
  <p:slideViewPr>
    <p:cSldViewPr>
      <p:cViewPr>
        <p:scale>
          <a:sx n="92" d="100"/>
          <a:sy n="92" d="100"/>
        </p:scale>
        <p:origin x="-21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22CFF-16C5-4885-81C1-BC64F4F706D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750BF-8F18-4FB9-B373-FC97DAD82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750BF-8F18-4FB9-B373-FC97DAD82F70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45F7-A346-4430-BC75-E4635DDDE466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6C1744-6494-4A56-B1F9-CB390ABBD0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45F7-A346-4430-BC75-E4635DDDE466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1744-6494-4A56-B1F9-CB390ABBD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45F7-A346-4430-BC75-E4635DDDE466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1744-6494-4A56-B1F9-CB390ABBD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C2845F7-A346-4430-BC75-E4635DDDE466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36C1744-6494-4A56-B1F9-CB390ABBD0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45F7-A346-4430-BC75-E4635DDDE466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1744-6494-4A56-B1F9-CB390ABBD0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45F7-A346-4430-BC75-E4635DDDE466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1744-6494-4A56-B1F9-CB390ABBD0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1744-6494-4A56-B1F9-CB390ABBD0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45F7-A346-4430-BC75-E4635DDDE466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45F7-A346-4430-BC75-E4635DDDE466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1744-6494-4A56-B1F9-CB390ABBD0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45F7-A346-4430-BC75-E4635DDDE466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1744-6494-4A56-B1F9-CB390ABBD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C2845F7-A346-4430-BC75-E4635DDDE466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36C1744-6494-4A56-B1F9-CB390ABBD0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45F7-A346-4430-BC75-E4635DDDE466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6C1744-6494-4A56-B1F9-CB390ABBD0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C2845F7-A346-4430-BC75-E4635DDDE466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36C1744-6494-4A56-B1F9-CB390ABBD0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7" Type="http://schemas.openxmlformats.org/officeDocument/2006/relationships/image" Target="../media/image8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.jpeg"/><Relationship Id="rId4" Type="http://schemas.openxmlformats.org/officeDocument/2006/relationships/image" Target="../media/image11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7" Type="http://schemas.openxmlformats.org/officeDocument/2006/relationships/image" Target="../media/image117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jpeg"/><Relationship Id="rId5" Type="http://schemas.openxmlformats.org/officeDocument/2006/relationships/image" Target="../media/image115.jpeg"/><Relationship Id="rId4" Type="http://schemas.openxmlformats.org/officeDocument/2006/relationships/image" Target="../media/image11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1.jpeg"/><Relationship Id="rId4" Type="http://schemas.openxmlformats.org/officeDocument/2006/relationships/image" Target="../media/image120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markova.netboard.me/p41jky497o20odg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68760"/>
            <a:ext cx="8390736" cy="5472608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7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Обобщение опыта работы: </a:t>
            </a:r>
          </a:p>
          <a:p>
            <a:pPr algn="ctr">
              <a:buNone/>
            </a:pPr>
            <a:r>
              <a:rPr lang="ru-RU" sz="10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0000" b="1" dirty="0" smtClean="0">
                <a:solidFill>
                  <a:srgbClr val="C00000"/>
                </a:solidFill>
              </a:rPr>
              <a:t>Трудовое воспитание и ранняя профориентация</a:t>
            </a:r>
            <a:br>
              <a:rPr lang="ru-RU" sz="10000" b="1" dirty="0" smtClean="0">
                <a:solidFill>
                  <a:srgbClr val="C00000"/>
                </a:solidFill>
              </a:rPr>
            </a:br>
            <a:r>
              <a:rPr lang="ru-RU" sz="10000" b="1" dirty="0" smtClean="0">
                <a:solidFill>
                  <a:srgbClr val="C00000"/>
                </a:solidFill>
                <a:cs typeface="Times New Roman" pitchFamily="18" charset="0"/>
              </a:rPr>
              <a:t>дошкольников в свете ФОП</a:t>
            </a:r>
            <a:r>
              <a:rPr lang="ru-RU" sz="10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None/>
            </a:pPr>
            <a:endParaRPr lang="ru-RU" sz="8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8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</a:p>
          <a:p>
            <a:pPr algn="ctr">
              <a:buNone/>
            </a:pPr>
            <a:endParaRPr lang="ru-RU" sz="5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</a:p>
          <a:p>
            <a:pPr algn="ctr">
              <a:buNone/>
            </a:pPr>
            <a:endParaRPr lang="ru-RU" sz="5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</a:p>
          <a:p>
            <a:pPr algn="ctr">
              <a:buNone/>
            </a:pPr>
            <a:r>
              <a:rPr lang="ru-RU" sz="5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Подготовила : воспитатель 1 КК, </a:t>
            </a:r>
          </a:p>
          <a:p>
            <a:pPr algn="ctr">
              <a:buNone/>
            </a:pPr>
            <a:r>
              <a:rPr lang="ru-RU" sz="5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  <a:r>
              <a:rPr lang="ru-RU" sz="5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Турганова</a:t>
            </a:r>
            <a:r>
              <a:rPr lang="ru-RU" sz="5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Гузалия</a:t>
            </a:r>
            <a:r>
              <a:rPr lang="ru-RU" sz="5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Гарафияновна</a:t>
            </a:r>
            <a:endParaRPr lang="ru-RU" sz="5000" b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 автономное учреждение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«Детский сад № 106 «Анютины глазки» комбинированного  вида» г. Орска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/>
          </a:p>
        </p:txBody>
      </p:sp>
      <p:pic>
        <p:nvPicPr>
          <p:cNvPr id="4" name="Picture 2" descr="http://kostumka.com/files/categories/8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 xmlns:lc="http://schemas.openxmlformats.org/drawingml/2006/lockedCanvas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xmlns:lc="http://schemas.openxmlformats.org/drawingml/2006/lockedCanvas"/>
              </a:ext>
            </a:extLst>
          </a:blip>
          <a:srcRect/>
          <a:stretch>
            <a:fillRect/>
          </a:stretch>
        </p:blipFill>
        <p:spPr bwMode="auto">
          <a:xfrm>
            <a:off x="1115616" y="3573016"/>
            <a:ext cx="6912768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76672"/>
            <a:ext cx="8754176" cy="577172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  А М О </a:t>
            </a:r>
            <a:r>
              <a:rPr lang="ru-RU" b="1" dirty="0" err="1" smtClean="0">
                <a:solidFill>
                  <a:srgbClr val="C00000"/>
                </a:solidFill>
              </a:rPr>
              <a:t>О</a:t>
            </a:r>
            <a:r>
              <a:rPr lang="ru-RU" b="1" dirty="0" smtClean="0">
                <a:solidFill>
                  <a:srgbClr val="C00000"/>
                </a:solidFill>
              </a:rPr>
              <a:t> Б С Л У Ж И В А Н И 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sz="3600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3074" name="Picture 2" descr="C:\Users\fokin\Desktop\Новая папка новое фото)\IMG_00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7072" y="4941167"/>
            <a:ext cx="2591072" cy="17174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Users\fokin\Desktop\Новая папка новое фото)\DSC076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1124744"/>
            <a:ext cx="2088232" cy="2784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C:\Users\fokin\Desktop\Новая папка новое фото)\IMG_029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2322258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трелка вправо 3"/>
          <p:cNvSpPr/>
          <p:nvPr/>
        </p:nvSpPr>
        <p:spPr>
          <a:xfrm flipH="1">
            <a:off x="5966523" y="5733256"/>
            <a:ext cx="2565915" cy="7726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Прием пищи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>
            <a:off x="611560" y="4740786"/>
            <a:ext cx="1728192" cy="137880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 шкафчике всегда порядок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3593501" y="1196752"/>
            <a:ext cx="1698579" cy="93610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Алгоритм наш помощник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7" name="Выноска со стрелкой вверх 16"/>
          <p:cNvSpPr/>
          <p:nvPr/>
        </p:nvSpPr>
        <p:spPr>
          <a:xfrm>
            <a:off x="6588224" y="4076584"/>
            <a:ext cx="1944214" cy="10086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Сам застилаю кровать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s://rstatic.oshkole.ru/albumpics/89235_800x1600.jpg"/>
          <p:cNvPicPr>
            <a:picLocks noChangeAspect="1" noChangeArrowheads="1"/>
          </p:cNvPicPr>
          <p:nvPr/>
        </p:nvPicPr>
        <p:blipFill>
          <a:blip r:embed="rId5" cstate="print"/>
          <a:srcRect r="22917"/>
          <a:stretch>
            <a:fillRect/>
          </a:stretch>
        </p:blipFill>
        <p:spPr bwMode="auto">
          <a:xfrm>
            <a:off x="3203848" y="2276872"/>
            <a:ext cx="2232248" cy="21719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52" name="AutoShape 4" descr="https://skajite-a.ru/800/600/https/ds04.infourok.ru/uploads/ex/04d3/0014158a-a5002f95/hello_html_3df9b1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skajite-a.ru/800/600/https/ds04.infourok.ru/uploads/ex/04d3/0014158a-a5002f95/hello_html_3df9b1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ХОЗЯЙСТВЕННО-БЫТОВОЙ  ТРУД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7170" name="Picture 2" descr="C:\Users\fokin\Desktop\Новая папка новое фото)\20180129_1110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85721" y="2928999"/>
            <a:ext cx="1957349" cy="3262249"/>
          </a:xfrm>
          <a:prstGeom prst="rect">
            <a:avLst/>
          </a:prstGeom>
          <a:noFill/>
        </p:spPr>
      </p:pic>
      <p:pic>
        <p:nvPicPr>
          <p:cNvPr id="7171" name="Picture 3" descr="C:\Users\fokin\Desktop\Новая папка новое фото)\IMG_04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50" y="1428736"/>
            <a:ext cx="2801929" cy="2101447"/>
          </a:xfrm>
          <a:prstGeom prst="rect">
            <a:avLst/>
          </a:prstGeom>
          <a:noFill/>
        </p:spPr>
      </p:pic>
      <p:pic>
        <p:nvPicPr>
          <p:cNvPr id="7172" name="Picture 4" descr="C:\Users\fokin\Desktop\Новая папка новое фото)\IMG_04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1428736"/>
            <a:ext cx="2762270" cy="2071702"/>
          </a:xfrm>
          <a:prstGeom prst="rect">
            <a:avLst/>
          </a:prstGeom>
          <a:noFill/>
        </p:spPr>
      </p:pic>
      <p:pic>
        <p:nvPicPr>
          <p:cNvPr id="7173" name="Picture 5" descr="C:\Users\fokin\Desktop\Новая папка новое фото)\IMG_043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36" y="4000503"/>
            <a:ext cx="2920992" cy="2190745"/>
          </a:xfrm>
          <a:prstGeom prst="rect">
            <a:avLst/>
          </a:prstGeom>
          <a:noFill/>
        </p:spPr>
      </p:pic>
      <p:pic>
        <p:nvPicPr>
          <p:cNvPr id="7174" name="Picture 6" descr="C:\Users\fokin\Desktop\Новая папка новое фото)\IMG_037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4" y="4000504"/>
            <a:ext cx="2992430" cy="224432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500298" y="3500438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Потрудились на славу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7884" y="3429000"/>
            <a:ext cx="3286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Веранда будет чистая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92184" y="6286520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Распредели обязанности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5008" y="6215082"/>
            <a:ext cx="34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Аккуратные </a:t>
            </a:r>
            <a:r>
              <a:rPr lang="ru-RU" b="1" dirty="0" err="1" smtClean="0">
                <a:solidFill>
                  <a:srgbClr val="C00000"/>
                </a:solidFill>
              </a:rPr>
              <a:t>салфетницы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285721" y="1428736"/>
            <a:ext cx="1957348" cy="128018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Много снега-негде бегать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ХОЗЯЙСТВЕННО-БЫТОВОЙ  ТРУД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3284984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Сбор выносного материала и инвентаря.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576" y="628652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Распредели обязанности.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6056" y="616530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Сбор листьев для занятия.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9155" name="Picture 3" descr="E:\ОБОБЩЕНИЕ Тургановой Г.Г\ФОТО гр 9\photo_2023-10-25_00-34-39.jpg"/>
          <p:cNvPicPr>
            <a:picLocks noChangeAspect="1" noChangeArrowheads="1"/>
          </p:cNvPicPr>
          <p:nvPr/>
        </p:nvPicPr>
        <p:blipFill>
          <a:blip r:embed="rId2" cstate="print"/>
          <a:srcRect l="32577" t="36128" r="19386"/>
          <a:stretch>
            <a:fillRect/>
          </a:stretch>
        </p:blipFill>
        <p:spPr bwMode="auto">
          <a:xfrm rot="10800000">
            <a:off x="611560" y="908719"/>
            <a:ext cx="3456384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9156" name="Picture 4" descr="E:\ОБОБЩЕНИЕ Тургановой Г.Г\ФОТО гр 9\photo_2023-10-25_00-33-49.jpg"/>
          <p:cNvPicPr>
            <a:picLocks noChangeAspect="1" noChangeArrowheads="1"/>
          </p:cNvPicPr>
          <p:nvPr/>
        </p:nvPicPr>
        <p:blipFill>
          <a:blip r:embed="rId3" cstate="print"/>
          <a:srcRect b="17500"/>
          <a:stretch>
            <a:fillRect/>
          </a:stretch>
        </p:blipFill>
        <p:spPr bwMode="auto">
          <a:xfrm>
            <a:off x="4644008" y="908720"/>
            <a:ext cx="3840426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9157" name="Picture 5" descr="E:\ОБОБЩЕНИЕ Тургановой Г.Г\ФОТО гр 9\photo_2023-10-25_00-33-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005064"/>
            <a:ext cx="3007883" cy="2255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9158" name="Picture 6" descr="E:\ОБОБЩЕНИЕ Тургановой Г.Г\ФОТО гр 9\photo_2023-10-25_00-33-44.jpg"/>
          <p:cNvPicPr>
            <a:picLocks noChangeAspect="1" noChangeArrowheads="1"/>
          </p:cNvPicPr>
          <p:nvPr/>
        </p:nvPicPr>
        <p:blipFill>
          <a:blip r:embed="rId5" cstate="print"/>
          <a:srcRect b="33223"/>
          <a:stretch>
            <a:fillRect/>
          </a:stretch>
        </p:blipFill>
        <p:spPr bwMode="auto">
          <a:xfrm>
            <a:off x="5148064" y="4005064"/>
            <a:ext cx="3384376" cy="22599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504960" cy="98072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ТРУД  В  ПРИРОДЕ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Выноска со стрелкой влево 2"/>
          <p:cNvSpPr/>
          <p:nvPr/>
        </p:nvSpPr>
        <p:spPr>
          <a:xfrm>
            <a:off x="7380312" y="5181932"/>
            <a:ext cx="1763688" cy="1233328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Уход за огородом </a:t>
            </a:r>
            <a:r>
              <a:rPr lang="ru-RU" sz="1400" dirty="0" smtClean="0">
                <a:solidFill>
                  <a:srgbClr val="C00000"/>
                </a:solidFill>
              </a:rPr>
              <a:t>на подоконнике 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4" name="Выноска со стрелкой вправо 3"/>
          <p:cNvSpPr/>
          <p:nvPr/>
        </p:nvSpPr>
        <p:spPr>
          <a:xfrm>
            <a:off x="683568" y="5157192"/>
            <a:ext cx="1601846" cy="1233328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Посев рассады</a:t>
            </a:r>
          </a:p>
        </p:txBody>
      </p:sp>
      <p:sp>
        <p:nvSpPr>
          <p:cNvPr id="5" name="Выноска со стрелкой вверх 4"/>
          <p:cNvSpPr/>
          <p:nvPr/>
        </p:nvSpPr>
        <p:spPr>
          <a:xfrm>
            <a:off x="611560" y="3212976"/>
            <a:ext cx="1374394" cy="1512167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Сбор клубники, удаление усов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6" name="Выноска со стрелкой вверх 5"/>
          <p:cNvSpPr/>
          <p:nvPr/>
        </p:nvSpPr>
        <p:spPr>
          <a:xfrm>
            <a:off x="7380312" y="3356991"/>
            <a:ext cx="1656184" cy="1296145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Уход за комнатными растениями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5601" name="Picture 1" descr="E:\ОБОБЩЕНИЕ Тургановой Г.Г\ФОТО гр 9\photo_2023-10-25_00-35-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124744"/>
            <a:ext cx="3649342" cy="21602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2" name="Picture 2" descr="E:\ОБОБЩЕНИЕ Тургановой Г.Г\ФОТО гр 9\photo_2023-10-25_00-35-04.jpg"/>
          <p:cNvPicPr>
            <a:picLocks noChangeAspect="1" noChangeArrowheads="1"/>
          </p:cNvPicPr>
          <p:nvPr/>
        </p:nvPicPr>
        <p:blipFill>
          <a:blip r:embed="rId3" cstate="print"/>
          <a:srcRect t="26080" r="7476"/>
          <a:stretch>
            <a:fillRect/>
          </a:stretch>
        </p:blipFill>
        <p:spPr bwMode="auto">
          <a:xfrm>
            <a:off x="251520" y="476672"/>
            <a:ext cx="2304256" cy="2664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3" name="Picture 3" descr="E:\ОБОБЩЕНИЕ Тургановой Г.Г\ФОТО гр 9\photo_2023-10-25_00-35-04 (2).jpg"/>
          <p:cNvPicPr>
            <a:picLocks noChangeAspect="1" noChangeArrowheads="1"/>
          </p:cNvPicPr>
          <p:nvPr/>
        </p:nvPicPr>
        <p:blipFill>
          <a:blip r:embed="rId4" cstate="print"/>
          <a:srcRect b="14286"/>
          <a:stretch>
            <a:fillRect/>
          </a:stretch>
        </p:blipFill>
        <p:spPr bwMode="auto">
          <a:xfrm>
            <a:off x="2699792" y="980728"/>
            <a:ext cx="2016224" cy="23042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4" name="Picture 4" descr="E:\ОБОБЩЕНИЕ Тургановой Г.Г\ФОТО гр 9\photo_2023-10-25_00-35-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3645024"/>
            <a:ext cx="1967880" cy="26238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E:\ОБОБЩЕНИЕ Тургановой Г.Г\ФОТО гр 9\photo_2023-10-25_00-34-53.jpg"/>
          <p:cNvPicPr>
            <a:picLocks noChangeAspect="1" noChangeArrowheads="1"/>
          </p:cNvPicPr>
          <p:nvPr/>
        </p:nvPicPr>
        <p:blipFill>
          <a:blip r:embed="rId6" cstate="print"/>
          <a:srcRect l="9490" r="9847"/>
          <a:stretch>
            <a:fillRect/>
          </a:stretch>
        </p:blipFill>
        <p:spPr bwMode="auto">
          <a:xfrm>
            <a:off x="4716016" y="3573016"/>
            <a:ext cx="2448272" cy="30963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fokin\Desktop\Новая папка новое фото)\DSC075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0677" y="1173098"/>
            <a:ext cx="3127537" cy="22062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504960" cy="98072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ТРУД  В  ПРИРОДЕ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098" name="Picture 2" descr="C:\Users\fokin\Desktop\Новая папка новое фото)\IMG_038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9193" y="4036558"/>
            <a:ext cx="1853081" cy="2470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Users\fokin\Desktop\Новая папка новое фото)\IMG_037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54" y="1119140"/>
            <a:ext cx="3150720" cy="23630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C:\Users\fokin\Desktop\Новая папка новое фото)\IMG_062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4027429"/>
            <a:ext cx="1816967" cy="24799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Выноска со стрелкой влево 2"/>
          <p:cNvSpPr/>
          <p:nvPr/>
        </p:nvSpPr>
        <p:spPr>
          <a:xfrm>
            <a:off x="7057112" y="5181932"/>
            <a:ext cx="1547336" cy="1233328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C00000"/>
                </a:solidFill>
              </a:rPr>
              <a:t>Поко-рмите</a:t>
            </a:r>
            <a:r>
              <a:rPr lang="ru-RU" dirty="0" smtClean="0">
                <a:solidFill>
                  <a:srgbClr val="C00000"/>
                </a:solidFill>
              </a:rPr>
              <a:t> птиц зимой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Выноска со стрелкой вправо 3"/>
          <p:cNvSpPr/>
          <p:nvPr/>
        </p:nvSpPr>
        <p:spPr>
          <a:xfrm>
            <a:off x="755576" y="5181932"/>
            <a:ext cx="1601846" cy="1233328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Полив цветов</a:t>
            </a:r>
          </a:p>
        </p:txBody>
      </p:sp>
      <p:sp>
        <p:nvSpPr>
          <p:cNvPr id="5" name="Выноска со стрелкой вверх 4"/>
          <p:cNvSpPr/>
          <p:nvPr/>
        </p:nvSpPr>
        <p:spPr>
          <a:xfrm>
            <a:off x="611560" y="3484009"/>
            <a:ext cx="1374394" cy="9144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Помощь цветам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Выноска со стрелкой вверх 5"/>
          <p:cNvSpPr/>
          <p:nvPr/>
        </p:nvSpPr>
        <p:spPr>
          <a:xfrm>
            <a:off x="7236296" y="3356991"/>
            <a:ext cx="1656184" cy="1296145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Уход за комнатными растениями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fokin\Desktop\Новая папка новое фото)\DSC077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980728"/>
            <a:ext cx="3887291" cy="218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7653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РУЧНОЙ    ТРУД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5124" name="Picture 4" descr="C:\Users\fokin\Desktop\Новая папка новое фото)\IMG_35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786190"/>
            <a:ext cx="3047023" cy="22852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971600" y="329427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Папа будет рад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6248" y="3203797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Очень красивая поделка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6286520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Веселые мышки из картона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125" name="Picture 5" descr="C:\Users\fokin\Desktop\Новая папка новое фото)\IMG_014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645024"/>
            <a:ext cx="1859098" cy="2448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4142517" y="6234357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Подснежники для мамочек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099" name="Picture 3" descr="C:\Users\fokin\Desktop\Новая папка новое фото)\DSC0780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0026" y="3786190"/>
            <a:ext cx="1434284" cy="23534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6948264" y="6071457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Книжка как новая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E:\ОБОБЩЕНИЕ Тургановой Г.Г\ФОТО гр 9\photo_2023-10-25_00-33-46 (3).jpg"/>
          <p:cNvPicPr>
            <a:picLocks noChangeAspect="1" noChangeArrowheads="1"/>
          </p:cNvPicPr>
          <p:nvPr/>
        </p:nvPicPr>
        <p:blipFill>
          <a:blip r:embed="rId6" cstate="print"/>
          <a:srcRect l="10133" t="11880" r="18993"/>
          <a:stretch>
            <a:fillRect/>
          </a:stretch>
        </p:blipFill>
        <p:spPr bwMode="auto">
          <a:xfrm>
            <a:off x="611560" y="1052736"/>
            <a:ext cx="3046315" cy="2136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C:\Users\fokin\Desktop\Новая папка новое фото)\DSC075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1309662"/>
            <a:ext cx="2190766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14290"/>
            <a:ext cx="8826184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Форма организации труда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857232"/>
            <a:ext cx="2414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Поручения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32127" y="785794"/>
            <a:ext cx="2075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Дежурства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0760" y="857232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Коллективный</a:t>
            </a:r>
            <a:r>
              <a:rPr lang="ru-RU" sz="2400" b="1" dirty="0" smtClean="0"/>
              <a:t> труд</a:t>
            </a:r>
            <a:endParaRPr lang="ru-RU" sz="2400" b="1" dirty="0"/>
          </a:p>
        </p:txBody>
      </p:sp>
      <p:pic>
        <p:nvPicPr>
          <p:cNvPr id="6146" name="Picture 2" descr="C:\Users\fokin\Desktop\Новая папка новое фото)\IMG_028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357298"/>
            <a:ext cx="2063736" cy="1547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9" name="Picture 5" descr="C:\Users\fokin\Desktop\Новая папка новое фото)\IMG_044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5203042"/>
            <a:ext cx="2063736" cy="1547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C:\Users\fokin\Desktop\Новая папка новое фото)\IMG_027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2127" y="5225667"/>
            <a:ext cx="2075977" cy="1448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1" name="Picture 7" descr="C:\Users\fokin\Desktop\Новая папка новое фото)\IMG_029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121197"/>
            <a:ext cx="1435030" cy="1913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2" name="Picture 8" descr="C:\Users\fokin\Desktop\Новая папка новое фото)\20180214_10281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8" y="5200690"/>
            <a:ext cx="2325675" cy="1528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3" name="Picture 9" descr="C:\Users\fokin\Desktop\Новая папка новое фото)\IMG_038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3200" y="3212583"/>
            <a:ext cx="2301863" cy="17263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4" name="Picture 10" descr="C:\Users\fokin\Desktop\Новая папка новое фото)\IMG_0297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1357298"/>
            <a:ext cx="2063736" cy="1547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E:\ОБОБЩЕНИЕ Тургановой Г.Г\ФОТО гр 9\photo_2023-10-24_22-09-35.jpg"/>
          <p:cNvPicPr>
            <a:picLocks noChangeAspect="1" noChangeArrowheads="1"/>
          </p:cNvPicPr>
          <p:nvPr/>
        </p:nvPicPr>
        <p:blipFill>
          <a:blip r:embed="rId10" cstate="print"/>
          <a:srcRect l="14523" r="-1659"/>
          <a:stretch>
            <a:fillRect/>
          </a:stretch>
        </p:blipFill>
        <p:spPr bwMode="auto">
          <a:xfrm>
            <a:off x="899592" y="3068960"/>
            <a:ext cx="1296144" cy="19833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899592" y="214290"/>
            <a:ext cx="6120680" cy="12144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4000" b="1" dirty="0" smtClean="0">
                <a:solidFill>
                  <a:srgbClr val="002060"/>
                </a:solidFill>
              </a:rPr>
              <a:t>Опорные схемы. 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786314" y="214290"/>
            <a:ext cx="3861622" cy="1357322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 Алгоритмы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" y="1268761"/>
            <a:ext cx="24837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 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3" name="Picture 3" descr="https://avatars.mds.yandex.net/i?id=f17657ca75e071d5aab016e7b0d1f4f977a4609d-9098696-images-thumbs&amp;n=13"/>
          <p:cNvPicPr>
            <a:picLocks noChangeAspect="1" noChangeArrowheads="1"/>
          </p:cNvPicPr>
          <p:nvPr/>
        </p:nvPicPr>
        <p:blipFill>
          <a:blip r:embed="rId2" cstate="print"/>
          <a:srcRect t="7087" b="14951"/>
          <a:stretch>
            <a:fillRect/>
          </a:stretch>
        </p:blipFill>
        <p:spPr bwMode="auto">
          <a:xfrm>
            <a:off x="323528" y="980728"/>
            <a:ext cx="8257598" cy="56166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200800" cy="90872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Учимся   играя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3315" name="Picture 3" descr="C:\Users\fokin\Desktop\Новая папка новое фото)\IMG_026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9450" r="7864"/>
          <a:stretch>
            <a:fillRect/>
          </a:stretch>
        </p:blipFill>
        <p:spPr bwMode="auto">
          <a:xfrm>
            <a:off x="3347864" y="3861048"/>
            <a:ext cx="2520280" cy="26642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2" descr="C:\Users\fokin\Desktop\Новая папка новое фото)\DSC07575 - копи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3789040"/>
            <a:ext cx="2736304" cy="27157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481" name="Picture 1" descr="E:\ОБОБЩЕНИЕ Тургановой Г.Г\ФОТО гр 9\photo_2023-10-24_22-09-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908720"/>
            <a:ext cx="3024336" cy="24842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482" name="Picture 2" descr="E:\ОБОБЩЕНИЕ Тургановой Г.Г\ФОТО гр 9\photo_2023-10-24_22-09-41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861048"/>
            <a:ext cx="2952328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483" name="Picture 3" descr="E:\ОБОБЩЕНИЕ Тургановой Г.Г\ФОТО гр 9\photo_2023-10-25_00-33-45 (2).jpg"/>
          <p:cNvPicPr>
            <a:picLocks noChangeAspect="1" noChangeArrowheads="1"/>
          </p:cNvPicPr>
          <p:nvPr/>
        </p:nvPicPr>
        <p:blipFill>
          <a:blip r:embed="rId6" cstate="print"/>
          <a:srcRect l="9903" t="8719" b="17169"/>
          <a:stretch>
            <a:fillRect/>
          </a:stretch>
        </p:blipFill>
        <p:spPr bwMode="auto">
          <a:xfrm flipH="1">
            <a:off x="3419872" y="908720"/>
            <a:ext cx="2448272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484" name="Picture 4" descr="E:\ОБОБЩЕНИЕ Тургановой Г.Г\ФОТО гр 9\photo_2023-10-25_00-35-17.jpg"/>
          <p:cNvPicPr>
            <a:picLocks noChangeAspect="1" noChangeArrowheads="1"/>
          </p:cNvPicPr>
          <p:nvPr/>
        </p:nvPicPr>
        <p:blipFill>
          <a:blip r:embed="rId7" cstate="print"/>
          <a:srcRect l="14563" r="33167"/>
          <a:stretch>
            <a:fillRect/>
          </a:stretch>
        </p:blipFill>
        <p:spPr bwMode="auto">
          <a:xfrm>
            <a:off x="6084168" y="908720"/>
            <a:ext cx="2750741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60648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Ярмарка «Мамины руки не знают скуки»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1507" name="Picture 3" descr="E:\ОБОБЩЕНИЕ Тургановой Г.Г\ФОТО гр 9\photo_2023-10-25_00-34-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861048"/>
            <a:ext cx="4176464" cy="27116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1508" name="Picture 4" descr="E:\ОБОБЩЕНИЕ Тургановой Г.Г\ФОТО гр 9\photo_2023-10-25_00-34-56 (2).jpg"/>
          <p:cNvPicPr>
            <a:picLocks noChangeAspect="1" noChangeArrowheads="1"/>
          </p:cNvPicPr>
          <p:nvPr/>
        </p:nvPicPr>
        <p:blipFill>
          <a:blip r:embed="rId3" cstate="print"/>
          <a:srcRect t="25607"/>
          <a:stretch>
            <a:fillRect/>
          </a:stretch>
        </p:blipFill>
        <p:spPr bwMode="auto">
          <a:xfrm>
            <a:off x="5004048" y="764703"/>
            <a:ext cx="3672408" cy="26642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1509" name="Picture 5" descr="E:\ОБОБЩЕНИЕ Тургановой Г.Г\ФОТО гр 9\126.jpg"/>
          <p:cNvPicPr>
            <a:picLocks noChangeAspect="1" noChangeArrowheads="1"/>
          </p:cNvPicPr>
          <p:nvPr/>
        </p:nvPicPr>
        <p:blipFill>
          <a:blip r:embed="rId4" cstate="print"/>
          <a:srcRect l="591"/>
          <a:stretch>
            <a:fillRect/>
          </a:stretch>
        </p:blipFill>
        <p:spPr bwMode="auto">
          <a:xfrm>
            <a:off x="251520" y="764704"/>
            <a:ext cx="4320480" cy="27723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1510" name="Picture 6" descr="E:\ОБОБЩЕНИЕ Тургановой Г.Г\ФОТО гр 9\1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717032"/>
            <a:ext cx="3744416" cy="28083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1" cy="489654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совместная деятельность воспитателя и воспитанников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направленная на развитие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общетрудовых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умений и способностей, психологической способности к труду, формирования ответственного отношения к труду и его продуктам.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Согласно ФОП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дошкольного образования содержание образовательной области «Социально-коммуникативное развитие» по организации  трудовой деятельности должно обеспечивать развитие личности, мотивации и способностей детей.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Основными задачами  по трудовому воспитанию дошкольников являются: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-формировать представления об отдельных профессиях взрослых на основе ознакомления с конкретными видами труда;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воспитывать уважение и благодарность взрослым за их труд, заботу о детях; вовлекать в простейшие процессы хозяйственно-бытового труда;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развивать самостоятельность и уверенность в самообслуживании, желании включаться в повседневные трудовые дела в ДОО и семье.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Трудовое воспитание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3729" y="116632"/>
            <a:ext cx="489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  </a:t>
            </a:r>
            <a:r>
              <a:rPr lang="ru-RU" sz="2800" b="1" dirty="0" smtClean="0">
                <a:solidFill>
                  <a:srgbClr val="C00000"/>
                </a:solidFill>
              </a:rPr>
              <a:t>Юные волонтеры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1505" name="Picture 1" descr="C:\Мои данные\Акция Голубая лента\5.jpg"/>
          <p:cNvPicPr>
            <a:picLocks noChangeAspect="1" noChangeArrowheads="1"/>
          </p:cNvPicPr>
          <p:nvPr/>
        </p:nvPicPr>
        <p:blipFill>
          <a:blip r:embed="rId2" cstate="print"/>
          <a:srcRect l="8826" t="13725" r="8794"/>
          <a:stretch>
            <a:fillRect/>
          </a:stretch>
        </p:blipFill>
        <p:spPr bwMode="auto">
          <a:xfrm>
            <a:off x="827584" y="836712"/>
            <a:ext cx="3482569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7106" name="Picture 2" descr="C:\Мои данные\Акция Голубая лента\2.jpg"/>
          <p:cNvPicPr>
            <a:picLocks noChangeAspect="1" noChangeArrowheads="1"/>
          </p:cNvPicPr>
          <p:nvPr/>
        </p:nvPicPr>
        <p:blipFill>
          <a:blip r:embed="rId3" cstate="print"/>
          <a:srcRect l="24800" t="23400" r="33463" b="15001"/>
          <a:stretch>
            <a:fillRect/>
          </a:stretch>
        </p:blipFill>
        <p:spPr bwMode="auto">
          <a:xfrm>
            <a:off x="5148064" y="764704"/>
            <a:ext cx="3469476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7107" name="Picture 3" descr="C:\Мои данные\Акция Голубая лента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861048"/>
            <a:ext cx="3647205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7108" name="Picture 4" descr="C:\Мои данные\Акция Голубая лента\Голубая лента\50b12b84f12c8182a49d4a157888bf8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645024"/>
            <a:ext cx="3384376" cy="29185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260648"/>
            <a:ext cx="83529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Волонтерское движение «Безопасность ребенка в машине»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8131" name="Picture 3" descr="E:\ОБОБЩЕНИЕ Тургановой Г.Г\ФОТО гр 9\photo_2023-10-25_00-34-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640960" cy="54726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10000"/>
                  </a:schemeClr>
                </a:solidFill>
              </a:rPr>
              <a:t>Н А Б Л Ю Д Е Н И Я</a:t>
            </a:r>
            <a:endParaRPr lang="ru-RU" sz="3200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9218" name="Picture 2" descr="C:\Users\fokin\Desktop\Новая папка новое фото)\SAM_18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764704"/>
            <a:ext cx="3024336" cy="22682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9" name="Picture 3" descr="C:\Users\fokin\Desktop\Новая папка новое фото)\IMG_027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3636977" cy="44371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0" name="Picture 4" descr="C:\Users\fokin\Desktop\Новая папка новое фото)\IMG_03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35905"/>
          <a:stretch>
            <a:fillRect/>
          </a:stretch>
        </p:blipFill>
        <p:spPr bwMode="auto">
          <a:xfrm>
            <a:off x="5292080" y="3717032"/>
            <a:ext cx="2736304" cy="21907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547664" y="26064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 </a:t>
            </a:r>
            <a:endParaRPr lang="ru-RU" sz="1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644008" y="285293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Вкусные котлетки будут на обед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9992" y="6021288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Работа дворника может быть опасной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5577" y="1772816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Нам измеряют рост и вес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5091478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 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Э к с к у р с и </a:t>
            </a:r>
            <a:r>
              <a:rPr lang="ru-RU" b="1" dirty="0" err="1" smtClean="0">
                <a:solidFill>
                  <a:schemeClr val="tx2">
                    <a:lumMod val="10000"/>
                  </a:schemeClr>
                </a:solidFill>
              </a:rPr>
              <a:t>и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1266" name="Picture 2" descr="C:\Users\fokin\Desktop\Новая папка новое фото)\IMG_03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250297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7" name="Picture 3" descr="C:\Users\fokin\Desktop\Новая папка новое фото)\IMG_03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3919517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8" name="Picture 4" descr="C:\Users\fokin\Desktop\Новая папка новое фото)\IMG_034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908720"/>
            <a:ext cx="2262181" cy="30162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9" name="Picture 5" descr="C:\Users\fokin\Desktop\Новая папка новое фото)\IMG_035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764704"/>
            <a:ext cx="2214578" cy="30247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860032" y="4572008"/>
            <a:ext cx="4283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Пожарный очень ответственная профессия.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fokin\Desktop\Новая папка новое фото)\20180920_10365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328" y="801040"/>
            <a:ext cx="1901431" cy="26936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1" name="Picture 3" descr="C:\Users\fokin\Desktop\Новая папка новое фото)\20180920_1051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703268" y="801395"/>
            <a:ext cx="1901179" cy="269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07504" y="261610"/>
            <a:ext cx="8496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Интересный рассказ экскурсовода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2292" name="Picture 4" descr="C:\Users\fokin\Desktop\Новая папка новое фото)\SAM_18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3641452"/>
            <a:ext cx="3213536" cy="25958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3" descr="F:\Новая папка посещение на дому\DSC07858.JPG"/>
          <p:cNvPicPr>
            <a:picLocks noGrp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20842"/>
          <a:stretch>
            <a:fillRect/>
          </a:stretch>
        </p:blipFill>
        <p:spPr bwMode="auto">
          <a:xfrm flipH="1">
            <a:off x="611560" y="3717032"/>
            <a:ext cx="2566260" cy="2593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F:\Новая папка посещение на дому\DSC07854.JPG"/>
          <p:cNvPicPr/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861691"/>
            <a:ext cx="3456384" cy="2492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Выноска со стрелкой влево 1"/>
          <p:cNvSpPr/>
          <p:nvPr/>
        </p:nvSpPr>
        <p:spPr>
          <a:xfrm>
            <a:off x="7058932" y="4077072"/>
            <a:ext cx="1734716" cy="18002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Вкусно готовят наши повара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fokin\Desktop\Новая папка новое фото)\IMG_20181108_1026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891" y="332656"/>
            <a:ext cx="3524275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Users\fokin\Desktop\Новая папка новое фото)\IMG_20181108_1027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7" y="3643314"/>
            <a:ext cx="2250297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C:\Users\fokin\Desktop\Новая папка новое фото)\IMG_20181108_10323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3573016"/>
            <a:ext cx="2250297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5" name="Picture 5" descr="C:\Users\fokin\Desktop\Новая папка новое фото)\IMG_20181108_10252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7016" y="332656"/>
            <a:ext cx="3524275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6" name="Picture 6" descr="C:\Users\fokin\Desktop\Новая папка новое фото)\IMG_20181108_10594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357949" y="3643314"/>
            <a:ext cx="2250297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61362" y="2975862"/>
            <a:ext cx="8215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Теперь мы знаем, откуда хлеб пришёл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647968" cy="503397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7968" cy="10112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Средства, методы и приёмы трудового воспитания: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8195" name="Picture 3" descr="C:\Users\fokin\Desktop\Новая папка новое фото)\DSC0759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43750"/>
          <a:stretch>
            <a:fillRect/>
          </a:stretch>
        </p:blipFill>
        <p:spPr bwMode="auto">
          <a:xfrm>
            <a:off x="2987824" y="4077072"/>
            <a:ext cx="1944216" cy="2484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F:\фото детей\DSC07742.JPG"/>
          <p:cNvPicPr/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40001"/>
          <a:stretch>
            <a:fillRect/>
          </a:stretch>
        </p:blipFill>
        <p:spPr bwMode="auto">
          <a:xfrm>
            <a:off x="251520" y="4077072"/>
            <a:ext cx="2203400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F:\фото детей\IMG_0664.JPG"/>
          <p:cNvPicPr/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3816424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1" name="Picture 1" descr="E:\ОБОБЩЕНИЕ Тургановой Г.Г\ФОТО гр 9\photo_2023-10-25_00-33-50 (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1268760"/>
            <a:ext cx="2952328" cy="3533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2" name="Picture 2" descr="E:\ОБОБЩЕНИЕ Тургановой Г.Г\ФОТО гр 9\photo_2023-10-25_00-33-53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5085184"/>
            <a:ext cx="2952328" cy="1514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4414" y="214290"/>
            <a:ext cx="3878794" cy="1571636"/>
          </a:xfrm>
        </p:spPr>
        <p:txBody>
          <a:bodyPr/>
          <a:lstStyle/>
          <a:p>
            <a:r>
              <a:rPr lang="ru-RU" b="1" dirty="0" smtClean="0"/>
              <a:t>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786314" y="285728"/>
            <a:ext cx="4147374" cy="5901712"/>
          </a:xfrm>
        </p:spPr>
        <p:txBody>
          <a:bodyPr/>
          <a:lstStyle/>
          <a:p>
            <a:r>
              <a:rPr lang="ru-RU" b="1" dirty="0" smtClean="0"/>
              <a:t> </a:t>
            </a:r>
          </a:p>
          <a:p>
            <a:endParaRPr lang="ru-RU" b="1" dirty="0"/>
          </a:p>
        </p:txBody>
      </p:sp>
      <p:pic>
        <p:nvPicPr>
          <p:cNvPr id="14339" name="Picture 3" descr="C:\Users\fokin\Desktop\Новая папка новое фото)\DSC076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3888432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 rot="21135755">
            <a:off x="271869" y="3255045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Бытовые приборы, облегчающие труд человека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1285741">
            <a:off x="4714876" y="3356992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Эта сказка учит труду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D:\Рабочий стол\фото детей\IMG_0694.JPG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933056"/>
            <a:ext cx="3888432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337" name="Picture 1" descr="C:\Users\Future\Desktop\4742754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789040"/>
            <a:ext cx="3888432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338" name="Picture 2" descr="C:\Мои данные\ФОТО День защиты детей 2023\12 июня 2023\изображение_viber_2023-06-09_10-52-14-9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76672"/>
            <a:ext cx="3888432" cy="27543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:\Users\fokin\Desktop\Новая папка новое фото)\IMG_01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14511" b="12934"/>
          <a:stretch>
            <a:fillRect/>
          </a:stretch>
        </p:blipFill>
        <p:spPr bwMode="auto">
          <a:xfrm>
            <a:off x="5580112" y="4653136"/>
            <a:ext cx="3308219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414" name="Picture 6" descr="C:\Users\fokin\Desktop\DCIM\Camera\20180915_11053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14502"/>
          <a:stretch>
            <a:fillRect/>
          </a:stretch>
        </p:blipFill>
        <p:spPr bwMode="auto">
          <a:xfrm>
            <a:off x="251520" y="2276872"/>
            <a:ext cx="2736304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000364" y="0"/>
            <a:ext cx="550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3528" y="260648"/>
            <a:ext cx="4212976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Совместные поделки и рисунки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в детский сад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8193" name="Picture 1" descr="E:\ОБОБЩЕНИЕ Тургановой Г.Г\ФОТО гр 9\photo_2023-10-25_00-33-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60648"/>
            <a:ext cx="4136008" cy="41360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 descr="E:\ОБОБЩЕНИЕ Тургановой Г.Г\ФОТО гр 9\photo_2023-10-25_00-33-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4077072"/>
            <a:ext cx="2592288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250120" cy="90872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Работа с родителями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6386" name="Picture 2" descr="C:\Users\fokin\Desktop\Новая папка новое фото)\IMG_04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9524"/>
          <a:stretch>
            <a:fillRect/>
          </a:stretch>
        </p:blipFill>
        <p:spPr bwMode="auto">
          <a:xfrm>
            <a:off x="683568" y="980728"/>
            <a:ext cx="2736304" cy="23732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388" name="Picture 4" descr="C:\Users\fokin\Desktop\Новая папка новое фото)\IMG_01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4077072"/>
            <a:ext cx="3397245" cy="25479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85720" y="3861048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Родительские собрания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3426018"/>
            <a:ext cx="3407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Совместные чаепития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Users\fokin\Desktop\Новая папка новое фото)\IMG_009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0944" y="1052737"/>
            <a:ext cx="3149448" cy="23620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Выноска со стрелкой вправо 2"/>
          <p:cNvSpPr/>
          <p:nvPr/>
        </p:nvSpPr>
        <p:spPr>
          <a:xfrm>
            <a:off x="683568" y="4509120"/>
            <a:ext cx="2880320" cy="1728192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Игра «Помоги маме собрать сестрёнку в школу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Стрелка вверх 9"/>
          <p:cNvSpPr/>
          <p:nvPr/>
        </p:nvSpPr>
        <p:spPr>
          <a:xfrm>
            <a:off x="1907704" y="3414822"/>
            <a:ext cx="167422" cy="38052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53650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Трудовое воспитание ребёнка надо начинать как можно раньше, когда ребёнок впервые произносит: «Я сам!» Опыт показывает, что привлечение ребёнка к труду является одним из первостепенных условий всестороннего развития. Обученные труду с детства более самостоятельны, усидчивы, бережливы, легко приспосабливаются к любым условиям и быстрее решают различного рода проблемы. Трудолюбие позволяет ребёнку обрести   уверенность в себе и завтрашнем дне, а также даст почву для дальнейшего успешного обучения в школе.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АКТУАЛЬНОСТЬ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290646" cy="86834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5362" name="Picture 2" descr="C:\Users\fokin\Desktop\Новая папка новое фото)\DSC077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12578"/>
          <a:stretch>
            <a:fillRect/>
          </a:stretch>
        </p:blipFill>
        <p:spPr bwMode="auto">
          <a:xfrm>
            <a:off x="4860032" y="3933056"/>
            <a:ext cx="3816424" cy="250227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363" name="Picture 3" descr="C:\Users\fokin\Desktop\Новая папка новое фото)\DSC077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861048"/>
            <a:ext cx="3336054" cy="28083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364" name="Picture 4" descr="C:\Users\fokin\Desktop\Новая папка новое фото)\DSC0772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260648"/>
            <a:ext cx="3816424" cy="286231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365" name="Picture 5" descr="C:\Users\fokin\Desktop\Новая папка новое фото)\DSC0770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11560" y="404664"/>
            <a:ext cx="3386616" cy="28083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1619672" y="3365298"/>
            <a:ext cx="6885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У нас в гостях слесарь  газового хозяйства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Проект    «Профессия моей мамы»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9458" name="Picture 2" descr="C:\Users\fokin\Desktop\Новая папка новое фото)\DSC076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3571900" cy="2678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85720" y="3929066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Профессия моей мамы- воспитатель.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1266" name="Picture 2" descr="C:\Users\fokin\Desktop\Новая папка новое фото)\DSC0769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268760"/>
            <a:ext cx="342902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267" name="Picture 3" descr="C:\Users\fokin\Desktop\Новая папка новое фото)\DSC0769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4581128"/>
            <a:ext cx="2616290" cy="19622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fokin\Desktop\Новая папка новое фото)\IMG_045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627022"/>
            <a:ext cx="3888432" cy="29163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1" name="Picture 3" descr="C:\Users\fokin\Desktop\Новая папка новое фото)\IMG_046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88640"/>
            <a:ext cx="3744666" cy="2808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5" name="Picture 7" descr="C:\Users\fokin\Desktop\Новая папка новое фото)\IMG_049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3936437" cy="29523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15862" y="2940558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Профессия моей мамы- парикмахер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1" name="Picture 4" descr="C:\Users\fokin\Desktop\Новая папка новое фото)\IMG_0472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57250"/>
            <a:ext cx="3456384" cy="2592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C:\Users\fokin\Desktop\Новая папка новое фото)\IMG_05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30477"/>
          <a:stretch>
            <a:fillRect/>
          </a:stretch>
        </p:blipFill>
        <p:spPr bwMode="auto">
          <a:xfrm>
            <a:off x="3563888" y="3068960"/>
            <a:ext cx="2135449" cy="2302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fokin\Desktop\Новая папка новое фото)\IMG_05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2232388" cy="29765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315" name="Picture 3" descr="C:\Users\fokin\Desktop\Новая папка новое фото)\IMG_052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476672"/>
            <a:ext cx="3016243" cy="22621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316" name="Picture 4" descr="C:\Users\fokin\Desktop\Новая папка новое фото)\IMG_053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39984" t="16390" b="11495"/>
          <a:stretch>
            <a:fillRect/>
          </a:stretch>
        </p:blipFill>
        <p:spPr bwMode="auto">
          <a:xfrm>
            <a:off x="6228184" y="548680"/>
            <a:ext cx="2672637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3317" name="Picture 5" descr="C:\Users\fokin\Desktop\Новая папка новое фото)\IMG_053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43686"/>
          <a:stretch>
            <a:fillRect/>
          </a:stretch>
        </p:blipFill>
        <p:spPr bwMode="auto">
          <a:xfrm>
            <a:off x="971600" y="3860722"/>
            <a:ext cx="2088232" cy="27811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319" name="Picture 7" descr="C:\Users\fokin\Desktop\Новая папка новое фото)\IMG_052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3284984"/>
            <a:ext cx="2501438" cy="31432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Выноска со стрелкой вверх 2"/>
          <p:cNvSpPr/>
          <p:nvPr/>
        </p:nvSpPr>
        <p:spPr>
          <a:xfrm>
            <a:off x="4067944" y="5299843"/>
            <a:ext cx="1932816" cy="124859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Моя мама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доктор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fokin\Desktop\iz_7Ua2S4M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0" y="3573016"/>
            <a:ext cx="1584176" cy="2639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8" name="Picture 2" descr="C:\Users\fokin\Desktop\Новая папка новое фото)\DSC0777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2780928"/>
            <a:ext cx="1928256" cy="3236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6660232" y="1196753"/>
            <a:ext cx="2483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      Наши достижения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Мои данные\фото стелефонасентябрь 2022\WhatsApp Images\Sent\IMG-20210924-WA0015.jpg"/>
          <p:cNvPicPr>
            <a:picLocks noChangeAspect="1" noChangeArrowheads="1"/>
          </p:cNvPicPr>
          <p:nvPr/>
        </p:nvPicPr>
        <p:blipFill>
          <a:blip r:embed="rId4" cstate="print"/>
          <a:srcRect t="9051" b="18500"/>
          <a:stretch>
            <a:fillRect/>
          </a:stretch>
        </p:blipFill>
        <p:spPr bwMode="auto">
          <a:xfrm>
            <a:off x="323528" y="260648"/>
            <a:ext cx="3862983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C:\Мои данные\фото стелефонасентябрь 2022\WhatsApp Images\Sent\IMG-20210924-WA0022.jpg"/>
          <p:cNvPicPr>
            <a:picLocks noChangeAspect="1" noChangeArrowheads="1"/>
          </p:cNvPicPr>
          <p:nvPr/>
        </p:nvPicPr>
        <p:blipFill>
          <a:blip r:embed="rId5" cstate="print"/>
          <a:srcRect l="10855" t="18500" b="3801"/>
          <a:stretch>
            <a:fillRect/>
          </a:stretch>
        </p:blipFill>
        <p:spPr bwMode="auto">
          <a:xfrm>
            <a:off x="4572000" y="332656"/>
            <a:ext cx="1954509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fokin\Desktop\Новая папка новое фото)\DSC077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548679"/>
            <a:ext cx="8496943" cy="60486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455640" cy="3343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Фотовыставка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857224" y="214290"/>
            <a:ext cx="3857652" cy="1214446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                         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786314" y="214290"/>
            <a:ext cx="3861622" cy="13573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7" name="Picture 3" descr="C:\Users\fokin\Desktop\Новая папка новое фото)\DSC0779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1384" r="23628"/>
          <a:stretch>
            <a:fillRect/>
          </a:stretch>
        </p:blipFill>
        <p:spPr bwMode="auto">
          <a:xfrm>
            <a:off x="5436096" y="188640"/>
            <a:ext cx="2592288" cy="2718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23528" y="4653136"/>
            <a:ext cx="3456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Выбор будущей    профессии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E:\ОБОБЩЕНИЕ Тургановой Г.Г\ФОТО гр 9\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3879528" cy="3879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E:\ОБОБЩЕНИЕ Тургановой Г.Г\ФОТО гр 9\photo_2023-10-25_00-34-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068960"/>
            <a:ext cx="3960440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8933688" cy="61926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    Таким образом, ранняя профориентация дошкольников имеет большое значение в социализации личности. Такие знания обеспечивают понимание задач общества и каждого человека, помогают регулировать поступки детей, перестраивать их мотивы и отношение к собственному труду, труду взрослых, предметам, созданным людьми. Профориентация позволяет повысить интерес у ребёнка к своим психологическим качествам и их развитию. У ребенка формируется эмоциональное отношение к профессиональному миру, ему предоставляется возможность использовать свои силы в доступных видах деятельности. Я считаем, что данное направление одна из важных ступенек на пути к успешности во взрослой жизни. Поэтому, только творческий подход к решению проблемы по формированию у детей позитивных установок к различным видам труда  и творчества в современных образовательных условиях позволяет достичь высоких результатов.</a:t>
            </a:r>
          </a:p>
          <a:p>
            <a:pPr algn="ctr"/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466144" cy="836712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</a:t>
            </a:r>
            <a:r>
              <a:rPr lang="ru-RU" dirty="0" smtClean="0">
                <a:solidFill>
                  <a:srgbClr val="C00000"/>
                </a:solidFill>
              </a:rPr>
              <a:t>В ы в о д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7" descr="E:\ОБОБЩЕНИЕ Тургановой Г.Г\ФОТО гр 9\photo_2023-10-25_00-34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805772"/>
            <a:ext cx="2448272" cy="1836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179388" y="333375"/>
            <a:ext cx="8713787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Практическая значимость</a:t>
            </a:r>
            <a:r>
              <a:rPr lang="ru-RU" sz="3200" dirty="0" smtClean="0"/>
              <a:t> </a:t>
            </a:r>
            <a:endParaRPr lang="ru-RU" altLang="ru-RU" sz="3200" b="1" dirty="0">
              <a:solidFill>
                <a:schemeClr val="tx1"/>
              </a:solidFill>
            </a:endParaRPr>
          </a:p>
          <a:p>
            <a:r>
              <a:rPr lang="ru-RU" altLang="ru-RU" sz="2800" dirty="0" smtClean="0">
                <a:solidFill>
                  <a:schemeClr val="tx2">
                    <a:lumMod val="10000"/>
                  </a:schemeClr>
                </a:solidFill>
              </a:rPr>
              <a:t>-</a:t>
            </a:r>
            <a:r>
              <a:rPr lang="ru-RU" altLang="ru-RU" sz="2800" dirty="0">
                <a:solidFill>
                  <a:schemeClr val="tx2">
                    <a:lumMod val="10000"/>
                  </a:schemeClr>
                </a:solidFill>
              </a:rPr>
              <a:t>разработано перспективное планирование по </a:t>
            </a:r>
            <a:r>
              <a:rPr lang="ru-RU" altLang="ru-RU" sz="2800" dirty="0" smtClean="0">
                <a:solidFill>
                  <a:schemeClr val="tx2">
                    <a:lumMod val="10000"/>
                  </a:schemeClr>
                </a:solidFill>
              </a:rPr>
              <a:t>трудовому  </a:t>
            </a:r>
            <a:r>
              <a:rPr lang="ru-RU" altLang="ru-RU" sz="2800" dirty="0">
                <a:solidFill>
                  <a:schemeClr val="tx2">
                    <a:lumMod val="10000"/>
                  </a:schemeClr>
                </a:solidFill>
              </a:rPr>
              <a:t>воспитанию для детей всех возрастных групп; </a:t>
            </a:r>
          </a:p>
          <a:p>
            <a:pPr marL="457200" indent="-457200">
              <a:buFontTx/>
              <a:buChar char="-"/>
            </a:pPr>
            <a:r>
              <a:rPr lang="ru-RU" altLang="ru-RU" sz="2800" dirty="0" smtClean="0">
                <a:solidFill>
                  <a:schemeClr val="tx2">
                    <a:lumMod val="10000"/>
                  </a:schemeClr>
                </a:solidFill>
              </a:rPr>
              <a:t>подготовлены </a:t>
            </a:r>
            <a:r>
              <a:rPr lang="ru-RU" altLang="ru-RU" sz="2800" dirty="0">
                <a:solidFill>
                  <a:schemeClr val="tx2">
                    <a:lumMod val="10000"/>
                  </a:schemeClr>
                </a:solidFill>
              </a:rPr>
              <a:t>методические материалы по теме (конспекты, сценарии развлечений, досугов, доклады, консультации для родителей и др.) </a:t>
            </a:r>
            <a:endParaRPr lang="ru-RU" altLang="ru-RU" sz="280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457200" indent="-457200">
              <a:buFontTx/>
              <a:buChar char="-"/>
            </a:pPr>
            <a:endParaRPr lang="ru-RU" altLang="ru-RU" sz="2800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altLang="ru-RU" sz="2800" dirty="0">
                <a:solidFill>
                  <a:schemeClr val="tx2">
                    <a:lumMod val="10000"/>
                  </a:schemeClr>
                </a:solidFill>
              </a:rPr>
              <a:t>-осуществлено взаимодействие с семьями воспитанников по вопросу </a:t>
            </a:r>
            <a:r>
              <a:rPr lang="ru-RU" altLang="ru-RU" sz="2800" dirty="0" smtClean="0">
                <a:solidFill>
                  <a:schemeClr val="tx2">
                    <a:lumMod val="10000"/>
                  </a:schemeClr>
                </a:solidFill>
              </a:rPr>
              <a:t>трудового  воспитания </a:t>
            </a:r>
            <a:r>
              <a:rPr lang="ru-RU" altLang="ru-RU" sz="2800" dirty="0">
                <a:solidFill>
                  <a:schemeClr val="tx2">
                    <a:lumMod val="10000"/>
                  </a:schemeClr>
                </a:solidFill>
              </a:rPr>
              <a:t>детей. </a:t>
            </a:r>
            <a:endParaRPr lang="ru-RU" altLang="ru-RU" sz="2800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altLang="ru-RU" sz="2800" dirty="0" smtClean="0">
                <a:solidFill>
                  <a:schemeClr val="tx2">
                    <a:lumMod val="10000"/>
                  </a:schemeClr>
                </a:solidFill>
              </a:rPr>
              <a:t>Ссылка на материал:</a:t>
            </a:r>
          </a:p>
          <a:p>
            <a:r>
              <a:rPr lang="en-US" altLang="ru-RU" sz="2800" dirty="0" smtClean="0">
                <a:solidFill>
                  <a:schemeClr val="tx2">
                    <a:lumMod val="10000"/>
                  </a:schemeClr>
                </a:solidFill>
                <a:hlinkClick r:id="rId2"/>
              </a:rPr>
              <a:t>https://markova.netboard.me/p41jky497o20odg/</a:t>
            </a:r>
            <a:r>
              <a:rPr lang="ru-RU" altLang="ru-RU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endParaRPr lang="ru-RU" altLang="ru-RU" sz="28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8064" y="1988840"/>
            <a:ext cx="3785624" cy="425956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Использование информационных технологий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Разработка и использование операционных схем для трудовых действий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Активное участие детей в данной работе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НОВИЗНА  ОПЫТА  РАБОТЫ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31745" name="Picture 1" descr="C:\Мои данные\ФОТО День защиты детей 2023\1 июня2023\photo_2023-06-16_00-51-58 (4).jpg"/>
          <p:cNvPicPr>
            <a:picLocks noChangeAspect="1" noChangeArrowheads="1"/>
          </p:cNvPicPr>
          <p:nvPr/>
        </p:nvPicPr>
        <p:blipFill>
          <a:blip r:embed="rId2" cstate="print"/>
          <a:srcRect t="20408"/>
          <a:stretch>
            <a:fillRect/>
          </a:stretch>
        </p:blipFill>
        <p:spPr bwMode="auto">
          <a:xfrm>
            <a:off x="179512" y="2204864"/>
            <a:ext cx="4945781" cy="29523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</a:rPr>
              <a:t>Формирование позитивных установок к различным видам труда и творчества</a:t>
            </a:r>
          </a:p>
          <a:p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</a:rPr>
              <a:t>Воспитание ценностного отношения к собственному труду и труду других людей</a:t>
            </a:r>
          </a:p>
          <a:p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</a:rPr>
              <a:t>Развитие творческой инициативы, способности себя реализовывать в различных видах труда и творчества</a:t>
            </a:r>
            <a:r>
              <a:rPr lang="ru-RU" sz="2800" b="1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                     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ЗАДАЧИ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1988840"/>
            <a:ext cx="4217672" cy="425956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Систематичность и последовательность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Ориентация на возраст и индивидуальные особенности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Интеграция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Взаимодействие с семьёй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Поддержка инициативы детей в различных видах деятельности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Основные принципы работы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36866" name="Picture 2" descr="D:\Administrator\Desktop\detsad-203592-142325556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077072"/>
            <a:ext cx="3623469" cy="25705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C:\Users\Future\Desktop\image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56792"/>
            <a:ext cx="3816424" cy="22159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10001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Условия организации труда детей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857232"/>
            <a:ext cx="23762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sz="2000" b="1" dirty="0" smtClean="0"/>
          </a:p>
          <a:p>
            <a:pPr lvl="0" algn="ctr"/>
            <a:endParaRPr lang="ru-RU" sz="2000" b="1" dirty="0" smtClean="0"/>
          </a:p>
          <a:p>
            <a:pPr lvl="0" algn="ctr"/>
            <a:r>
              <a:rPr lang="ru-RU" sz="2000" b="1" dirty="0" smtClean="0">
                <a:solidFill>
                  <a:srgbClr val="C00000"/>
                </a:solidFill>
              </a:rPr>
              <a:t>Создание мотивации и положительной обстановки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0826" y="1000108"/>
            <a:ext cx="26431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sz="2000" b="1" dirty="0" smtClean="0"/>
          </a:p>
          <a:p>
            <a:pPr lvl="0" algn="ctr"/>
            <a:endParaRPr lang="ru-RU" sz="2000" b="1" dirty="0" smtClean="0"/>
          </a:p>
          <a:p>
            <a:pPr lvl="0" algn="ctr"/>
            <a:r>
              <a:rPr lang="ru-RU" sz="2000" b="1" dirty="0" smtClean="0">
                <a:solidFill>
                  <a:srgbClr val="C00000"/>
                </a:solidFill>
              </a:rPr>
              <a:t>Демонстрация </a:t>
            </a:r>
            <a:r>
              <a:rPr lang="ru-RU" sz="2000" b="1" dirty="0" err="1" smtClean="0">
                <a:solidFill>
                  <a:srgbClr val="C00000"/>
                </a:solidFill>
              </a:rPr>
              <a:t>заинтересо-ванности</a:t>
            </a:r>
            <a:r>
              <a:rPr lang="ru-RU" sz="2000" b="1" dirty="0" smtClean="0">
                <a:solidFill>
                  <a:srgbClr val="C00000"/>
                </a:solidFill>
              </a:rPr>
              <a:t> педагога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7824" y="5673842"/>
            <a:ext cx="3694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C00000"/>
                </a:solidFill>
              </a:rPr>
              <a:t>Поощрение в процессе и </a:t>
            </a:r>
          </a:p>
          <a:p>
            <a:pPr lvl="0" algn="ctr"/>
            <a:r>
              <a:rPr lang="ru-RU" sz="2000" b="1" dirty="0" smtClean="0">
                <a:solidFill>
                  <a:srgbClr val="C00000"/>
                </a:solidFill>
              </a:rPr>
              <a:t>по результатам труда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2" name="Picture 2" descr="C:\Users\fokin\Desktop\Новая папка новое фото)\IMG_04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9" y="1249523"/>
            <a:ext cx="3011512" cy="40153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TextBox 12"/>
          <p:cNvSpPr txBox="1"/>
          <p:nvPr/>
        </p:nvSpPr>
        <p:spPr>
          <a:xfrm>
            <a:off x="323528" y="3643314"/>
            <a:ext cx="25342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smtClean="0">
                <a:solidFill>
                  <a:srgbClr val="C00000"/>
                </a:solidFill>
              </a:rPr>
              <a:t>Подбор оборудования для труда и систематическое включение в труд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00826" y="3429000"/>
            <a:ext cx="26431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2000" b="1" dirty="0" smtClean="0"/>
          </a:p>
          <a:p>
            <a:pPr lvl="0"/>
            <a:endParaRPr lang="ru-RU" sz="2000" b="1" dirty="0" smtClean="0"/>
          </a:p>
          <a:p>
            <a:pPr lvl="0" algn="ctr"/>
            <a:r>
              <a:rPr lang="ru-RU" sz="2000" b="1" dirty="0" smtClean="0">
                <a:solidFill>
                  <a:srgbClr val="C00000"/>
                </a:solidFill>
              </a:rPr>
              <a:t>Учёт нагрузки, состояния  здоровья, интересов и способностей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2533728" y="1841134"/>
            <a:ext cx="64807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2533728" y="4293096"/>
            <a:ext cx="64717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flipH="1">
            <a:off x="6226191" y="1841134"/>
            <a:ext cx="72207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flipH="1">
            <a:off x="6226189" y="4410820"/>
            <a:ext cx="722071" cy="5303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6200000">
            <a:off x="4580731" y="5265801"/>
            <a:ext cx="530733" cy="5481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:\Рабочий стол\фото детей\IMG_0675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3744416" cy="31444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:\Рабочий стол\фото детей\IMG_0629.JPG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476672"/>
            <a:ext cx="3371850" cy="30963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D:\Рабочий стол\фото детей\IMG_0688.JPG"/>
          <p:cNvPicPr/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841501"/>
            <a:ext cx="3816424" cy="272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2" descr="D:\Рабочий стол\фото детей\IMG_068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3861048"/>
            <a:ext cx="3487936" cy="2759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124744"/>
            <a:ext cx="8290778" cy="5123656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  А М О </a:t>
            </a:r>
            <a:r>
              <a:rPr lang="ru-RU" b="1" dirty="0" err="1" smtClean="0">
                <a:solidFill>
                  <a:srgbClr val="C00000"/>
                </a:solidFill>
              </a:rPr>
              <a:t>О</a:t>
            </a:r>
            <a:r>
              <a:rPr lang="ru-RU" b="1" dirty="0" smtClean="0">
                <a:solidFill>
                  <a:srgbClr val="C00000"/>
                </a:solidFill>
              </a:rPr>
              <a:t> Б С Л У Ж И В А Н И 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</a:rPr>
              <a:t>ВИДЫ  ТРУДОВОЙ  ДЕЯТЕЛЬНОСТИ  В  ДОУ</a:t>
            </a:r>
            <a:endParaRPr lang="ru-RU" sz="36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 flipH="1">
            <a:off x="5966523" y="5733256"/>
            <a:ext cx="2565915" cy="7726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Надел сам брюки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>
            <a:off x="611560" y="4740786"/>
            <a:ext cx="1728192" cy="137880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Моем руки по алгоритму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3593501" y="1676317"/>
            <a:ext cx="1698579" cy="74942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Вытираем на сухо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7" name="Выноска со стрелкой вверх 16"/>
          <p:cNvSpPr/>
          <p:nvPr/>
        </p:nvSpPr>
        <p:spPr>
          <a:xfrm>
            <a:off x="6588224" y="4076584"/>
            <a:ext cx="1944214" cy="10086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Раздеваемся и вещи складываем аккуратно</a:t>
            </a:r>
            <a:endParaRPr lang="ru-RU" sz="14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E:\ОБОБЩЕНИЕ Тургановой Г.Г\ФОТО гр 9\photo_2023-10-24_22-09-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2075892" cy="27678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E:\ОБОБЩЕНИЕ Тургановой Г.Г\ФОТО гр 9\photo_2023-10-24_22-09-35 (2).jpg"/>
          <p:cNvPicPr>
            <a:picLocks noChangeAspect="1" noChangeArrowheads="1"/>
          </p:cNvPicPr>
          <p:nvPr/>
        </p:nvPicPr>
        <p:blipFill>
          <a:blip r:embed="rId3" cstate="print"/>
          <a:srcRect l="-141" t="14516" r="32258" b="10484"/>
          <a:stretch>
            <a:fillRect/>
          </a:stretch>
        </p:blipFill>
        <p:spPr bwMode="auto">
          <a:xfrm>
            <a:off x="3707904" y="2564904"/>
            <a:ext cx="1430869" cy="2016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E:\ОБОБЩЕНИЕ Тургановой Г.Г\ФОТО гр 9\photo_2023-10-24_22-09-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869160"/>
            <a:ext cx="2383813" cy="17878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E:\ОБОБЩЕНИЕ Тургановой Г.Г\ФОТО гр 9\photo_2023-10-24_22-09-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700808"/>
            <a:ext cx="2952328" cy="22142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2">
      <a:dk1>
        <a:srgbClr val="FFFF65"/>
      </a:dk1>
      <a:lt1>
        <a:srgbClr val="BDE295"/>
      </a:lt1>
      <a:dk2>
        <a:srgbClr val="BDE295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1916</TotalTime>
  <Words>747</Words>
  <Application>Microsoft Office PowerPoint</Application>
  <PresentationFormat>Экран (4:3)</PresentationFormat>
  <Paragraphs>147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Бумажная</vt:lpstr>
      <vt:lpstr>    Муниципальное дошкольное образовательное  автономное учреждение «Детский сад № 106 «Анютины глазки» комбинированного  вида» г. Орска </vt:lpstr>
      <vt:lpstr>Трудовое воспитание</vt:lpstr>
      <vt:lpstr>АКТУАЛЬНОСТЬ</vt:lpstr>
      <vt:lpstr>НОВИЗНА  ОПЫТА  РАБОТЫ</vt:lpstr>
      <vt:lpstr>                      ЗАДАЧИ</vt:lpstr>
      <vt:lpstr>Основные принципы работы</vt:lpstr>
      <vt:lpstr>Условия организации труда детей</vt:lpstr>
      <vt:lpstr>Слайд 8</vt:lpstr>
      <vt:lpstr>        ВИДЫ  ТРУДОВОЙ  ДЕЯТЕЛЬНОСТИ  В  ДОУ</vt:lpstr>
      <vt:lpstr>        </vt:lpstr>
      <vt:lpstr>ХОЗЯЙСТВЕННО-БЫТОВОЙ  ТРУД</vt:lpstr>
      <vt:lpstr>ХОЗЯЙСТВЕННО-БЫТОВОЙ  ТРУД</vt:lpstr>
      <vt:lpstr>ТРУД  В  ПРИРОДЕ</vt:lpstr>
      <vt:lpstr>ТРУД  В  ПРИРОДЕ</vt:lpstr>
      <vt:lpstr>РУЧНОЙ    ТРУД</vt:lpstr>
      <vt:lpstr>Форма организации труда</vt:lpstr>
      <vt:lpstr>Слайд 17</vt:lpstr>
      <vt:lpstr>Учимся   играя</vt:lpstr>
      <vt:lpstr>Слайд 19</vt:lpstr>
      <vt:lpstr>Слайд 20</vt:lpstr>
      <vt:lpstr>Слайд 21</vt:lpstr>
      <vt:lpstr>Н А Б Л Ю Д Е Н И Я</vt:lpstr>
      <vt:lpstr>  Э к с к у р с и и</vt:lpstr>
      <vt:lpstr>Слайд 24</vt:lpstr>
      <vt:lpstr>Слайд 25</vt:lpstr>
      <vt:lpstr>Средства, методы и приёмы трудового воспитания:</vt:lpstr>
      <vt:lpstr>Слайд 27</vt:lpstr>
      <vt:lpstr>Слайд 28</vt:lpstr>
      <vt:lpstr>Работа с родителями</vt:lpstr>
      <vt:lpstr> </vt:lpstr>
      <vt:lpstr>Проект    «Профессия моей мамы»</vt:lpstr>
      <vt:lpstr>Слайд 32</vt:lpstr>
      <vt:lpstr>Слайд 33</vt:lpstr>
      <vt:lpstr>Слайд 34</vt:lpstr>
      <vt:lpstr>Фотовыставка</vt:lpstr>
      <vt:lpstr>Слайд 36</vt:lpstr>
      <vt:lpstr>                          В ы в о д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Обобщение опыта работы: «Трудовое воспитание- значимая часть социально-нравственного развития».</dc:title>
  <dc:creator>fokin</dc:creator>
  <cp:lastModifiedBy>Future</cp:lastModifiedBy>
  <cp:revision>194</cp:revision>
  <dcterms:created xsi:type="dcterms:W3CDTF">2018-09-30T09:01:29Z</dcterms:created>
  <dcterms:modified xsi:type="dcterms:W3CDTF">2023-10-25T21:27:16Z</dcterms:modified>
</cp:coreProperties>
</file>