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tags/tag2.xml" ContentType="application/vnd.openxmlformats-officedocument.presentationml.tags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ppt/tags/tag1.xml" ContentType="application/vnd.openxmlformats-officedocument.presentationml.tags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9" r:id="rId2"/>
    <p:sldId id="256" r:id="rId3"/>
    <p:sldId id="272" r:id="rId4"/>
    <p:sldId id="273" r:id="rId5"/>
    <p:sldId id="275" r:id="rId6"/>
    <p:sldId id="280" r:id="rId7"/>
    <p:sldId id="257" r:id="rId8"/>
    <p:sldId id="261" r:id="rId9"/>
    <p:sldId id="274" r:id="rId10"/>
    <p:sldId id="279" r:id="rId11"/>
    <p:sldId id="278" r:id="rId12"/>
    <p:sldId id="282" r:id="rId13"/>
    <p:sldId id="281" r:id="rId14"/>
    <p:sldId id="285" r:id="rId15"/>
    <p:sldId id="284" r:id="rId16"/>
    <p:sldId id="286" r:id="rId17"/>
    <p:sldId id="283" r:id="rId18"/>
    <p:sldId id="287" r:id="rId1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4" autoAdjust="0"/>
    <p:restoredTop sz="94727" autoAdjust="0"/>
  </p:normalViewPr>
  <p:slideViewPr>
    <p:cSldViewPr>
      <p:cViewPr>
        <p:scale>
          <a:sx n="72" d="100"/>
          <a:sy n="72" d="100"/>
        </p:scale>
        <p:origin x="-792" y="8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04.02.2026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04.02.2026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04.02.2026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04.02.2026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04.02.2026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04.02.2026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04.02.2026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16.jpeg"/><Relationship Id="rId2" Type="http://schemas.openxmlformats.org/officeDocument/2006/relationships/slideLayout" Target="../slideLayouts/slideLayout1.xml"/><Relationship Id="rId1" Type="http://schemas.openxmlformats.org/officeDocument/2006/relationships/audio" Target="file:///G:\&#1042;&#1086;&#1089;&#1087;&#1080;&#1090;&#1072;&#1090;&#1077;&#1083;&#1100;%20&#1075;&#1086;&#1076;&#1072;%202015\&#1052;&#1072;&#1089;&#1090;&#1077;&#1088;%20&#1082;&#1083;&#1072;&#1089;&#1089;\&#1053;&#1086;&#1074;&#1072;&#1103;%20&#1087;&#1072;&#1087;&#1082;&#1072;\&#1044;&#1086;&#1078;&#1076;&#1100;%20-%20&#1052;&#1091;&#1079;&#1099;&#1082;&#1072;%20&#1076;&#1086;&#1078;&#1076;&#1103;%20(mp3ostrov.com).mp3" TargetMode="Externa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Layout" Target="../slideLayouts/slideLayout1.xml"/><Relationship Id="rId1" Type="http://schemas.openxmlformats.org/officeDocument/2006/relationships/audio" Target="file:///G:\&#1042;&#1086;&#1089;&#1087;&#1080;&#1090;&#1072;&#1090;&#1077;&#1083;&#1100;%20&#1075;&#1086;&#1076;&#1072;%202015\&#1052;&#1072;&#1089;&#1090;&#1077;&#1088;%20&#1082;&#1083;&#1072;&#1089;&#1089;\&#1053;&#1086;&#1074;&#1072;&#1103;%20&#1087;&#1072;&#1087;&#1082;&#1072;\&#1044;&#1086;&#1078;&#1076;&#1100;%20-%20&#1052;&#1091;&#1079;&#1099;&#1082;&#1072;%20&#1076;&#1086;&#1078;&#1076;&#1103;%20(mp3ostrov.com).mp3" TargetMode="Externa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17.jpeg"/><Relationship Id="rId2" Type="http://schemas.openxmlformats.org/officeDocument/2006/relationships/slideLayout" Target="../slideLayouts/slideLayout1.xml"/><Relationship Id="rId1" Type="http://schemas.openxmlformats.org/officeDocument/2006/relationships/audio" Target="file:///G:\&#1042;&#1086;&#1089;&#1087;&#1080;&#1090;&#1072;&#1090;&#1077;&#1083;&#1100;%20&#1075;&#1086;&#1076;&#1072;%202015\&#1052;&#1072;&#1089;&#1090;&#1077;&#1088;%20&#1082;&#1083;&#1072;&#1089;&#1089;\&#1053;&#1086;&#1074;&#1072;&#1103;%20&#1087;&#1072;&#1087;&#1082;&#1072;\&#1044;&#1086;&#1078;&#1076;&#1100;%20-%20&#1052;&#1091;&#1079;&#1099;&#1082;&#1072;%20&#1076;&#1086;&#1078;&#1076;&#1103;%20(mp3ostrov.com).mp3" TargetMode="Externa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18.jpeg"/><Relationship Id="rId2" Type="http://schemas.openxmlformats.org/officeDocument/2006/relationships/slideLayout" Target="../slideLayouts/slideLayout1.xml"/><Relationship Id="rId1" Type="http://schemas.openxmlformats.org/officeDocument/2006/relationships/audio" Target="file:///G:\&#1042;&#1086;&#1089;&#1087;&#1080;&#1090;&#1072;&#1090;&#1077;&#1083;&#1100;%20&#1075;&#1086;&#1076;&#1072;%202015\&#1052;&#1072;&#1089;&#1090;&#1077;&#1088;%20&#1082;&#1083;&#1072;&#1089;&#1089;\&#1053;&#1086;&#1074;&#1072;&#1103;%20&#1087;&#1072;&#1087;&#1082;&#1072;\&#1044;&#1086;&#1078;&#1076;&#1100;%20-%20&#1052;&#1091;&#1079;&#1099;&#1082;&#1072;%20&#1076;&#1086;&#1078;&#1076;&#1103;%20(mp3ostrov.com).mp3" TargetMode="Externa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19.jpeg"/><Relationship Id="rId2" Type="http://schemas.openxmlformats.org/officeDocument/2006/relationships/slideLayout" Target="../slideLayouts/slideLayout1.xml"/><Relationship Id="rId1" Type="http://schemas.openxmlformats.org/officeDocument/2006/relationships/audio" Target="file:///G:\&#1042;&#1086;&#1089;&#1087;&#1080;&#1090;&#1072;&#1090;&#1077;&#1083;&#1100;%20&#1075;&#1086;&#1076;&#1072;%202015\&#1052;&#1072;&#1089;&#1090;&#1077;&#1088;%20&#1082;&#1083;&#1072;&#1089;&#1089;\&#1053;&#1086;&#1074;&#1072;&#1103;%20&#1087;&#1072;&#1087;&#1082;&#1072;\&#1044;&#1086;&#1078;&#1076;&#1100;%20-%20&#1052;&#1091;&#1079;&#1099;&#1082;&#1072;%20&#1076;&#1086;&#1078;&#1076;&#1103;%20(mp3ostrov.com).mp3" TargetMode="Externa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20.jpeg"/><Relationship Id="rId2" Type="http://schemas.openxmlformats.org/officeDocument/2006/relationships/slideLayout" Target="../slideLayouts/slideLayout1.xml"/><Relationship Id="rId1" Type="http://schemas.openxmlformats.org/officeDocument/2006/relationships/audio" Target="file:///G:\&#1042;&#1086;&#1089;&#1087;&#1080;&#1090;&#1072;&#1090;&#1077;&#1083;&#1100;%20&#1075;&#1086;&#1076;&#1072;%202015\&#1052;&#1072;&#1089;&#1090;&#1077;&#1088;%20&#1082;&#1083;&#1072;&#1089;&#1089;\&#1053;&#1086;&#1074;&#1072;&#1103;%20&#1087;&#1072;&#1087;&#1082;&#1072;\&#1044;&#1086;&#1078;&#1076;&#1100;%20-%20&#1052;&#1091;&#1079;&#1099;&#1082;&#1072;%20&#1076;&#1086;&#1078;&#1076;&#1103;%20(mp3ostrov.com).mp3" TargetMode="Externa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21.jpeg"/><Relationship Id="rId2" Type="http://schemas.openxmlformats.org/officeDocument/2006/relationships/slideLayout" Target="../slideLayouts/slideLayout1.xml"/><Relationship Id="rId1" Type="http://schemas.openxmlformats.org/officeDocument/2006/relationships/audio" Target="file:///G:\&#1042;&#1086;&#1089;&#1087;&#1080;&#1090;&#1072;&#1090;&#1077;&#1083;&#1100;%20&#1075;&#1086;&#1076;&#1072;%202015\&#1052;&#1072;&#1089;&#1090;&#1077;&#1088;%20&#1082;&#1083;&#1072;&#1089;&#1089;\&#1053;&#1086;&#1074;&#1072;&#1103;%20&#1087;&#1072;&#1087;&#1082;&#1072;\&#1044;&#1086;&#1078;&#1076;&#1100;%20-%20&#1052;&#1091;&#1079;&#1099;&#1082;&#1072;%20&#1076;&#1086;&#1078;&#1076;&#1103;%20(mp3ostrov.com).mp3" TargetMode="Externa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22.jpeg"/><Relationship Id="rId2" Type="http://schemas.openxmlformats.org/officeDocument/2006/relationships/slideLayout" Target="../slideLayouts/slideLayout1.xml"/><Relationship Id="rId1" Type="http://schemas.openxmlformats.org/officeDocument/2006/relationships/audio" Target="file:///G:\&#1042;&#1086;&#1089;&#1087;&#1080;&#1090;&#1072;&#1090;&#1077;&#1083;&#1100;%20&#1075;&#1086;&#1076;&#1072;%202015\&#1052;&#1072;&#1089;&#1090;&#1077;&#1088;%20&#1082;&#1083;&#1072;&#1089;&#1089;\&#1053;&#1086;&#1074;&#1072;&#1103;%20&#1087;&#1072;&#1087;&#1082;&#1072;\&#1044;&#1086;&#1078;&#1076;&#1100;%20-%20&#1052;&#1091;&#1079;&#1099;&#1082;&#1072;%20&#1076;&#1086;&#1078;&#1076;&#1103;%20(mp3ostrov.com).mp3" TargetMode="Externa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3" Type="http://schemas.openxmlformats.org/officeDocument/2006/relationships/image" Target="../media/image2.jpeg"/><Relationship Id="rId7" Type="http://schemas.openxmlformats.org/officeDocument/2006/relationships/image" Target="../media/image23.wmf"/><Relationship Id="rId2" Type="http://schemas.openxmlformats.org/officeDocument/2006/relationships/slideLayout" Target="../slideLayouts/slideLayout1.xml"/><Relationship Id="rId1" Type="http://schemas.openxmlformats.org/officeDocument/2006/relationships/audio" Target="file:///G:\&#1042;&#1086;&#1089;&#1087;&#1080;&#1090;&#1072;&#1090;&#1077;&#1083;&#1100;%20&#1075;&#1086;&#1076;&#1072;%202015\&#1052;&#1072;&#1089;&#1090;&#1077;&#1088;%20&#1082;&#1083;&#1072;&#1089;&#1089;\&#1053;&#1086;&#1074;&#1072;&#1103;%20&#1087;&#1072;&#1087;&#1082;&#1072;\&#1044;&#1086;&#1078;&#1076;&#1100;%20-%20&#1052;&#1091;&#1079;&#1099;&#1082;&#1072;%20&#1076;&#1086;&#1078;&#1076;&#1103;%20(mp3ostrov.com).mp3" TargetMode="Externa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5.jpeg"/><Relationship Id="rId2" Type="http://schemas.openxmlformats.org/officeDocument/2006/relationships/audio" Target="file:///G:\&#1042;&#1086;&#1089;&#1087;&#1080;&#1090;&#1072;&#1090;&#1077;&#1083;&#1100;%20&#1075;&#1086;&#1076;&#1072;%202015\&#1052;&#1072;&#1089;&#1090;&#1077;&#1088;%20&#1082;&#1083;&#1072;&#1089;&#1089;\&#1053;&#1086;&#1074;&#1072;&#1103;%20&#1087;&#1072;&#1087;&#1082;&#1072;\&#1044;&#1086;&#1078;&#1076;&#1100;%20-%20&#1052;&#1091;&#1079;&#1099;&#1082;&#1072;%20&#1076;&#1086;&#1078;&#1076;&#1103;%20(mp3ostrov.com).mp3" TargetMode="External"/><Relationship Id="rId1" Type="http://schemas.openxmlformats.org/officeDocument/2006/relationships/tags" Target="../tags/tag1.xml"/><Relationship Id="rId6" Type="http://schemas.openxmlformats.org/officeDocument/2006/relationships/image" Target="../media/image4.png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image" Target="../media/image2.jpeg"/><Relationship Id="rId7" Type="http://schemas.openxmlformats.org/officeDocument/2006/relationships/image" Target="../media/image7.jpeg"/><Relationship Id="rId2" Type="http://schemas.openxmlformats.org/officeDocument/2006/relationships/slideLayout" Target="../slideLayouts/slideLayout1.xml"/><Relationship Id="rId1" Type="http://schemas.openxmlformats.org/officeDocument/2006/relationships/audio" Target="file:///G:\&#1042;&#1086;&#1089;&#1087;&#1080;&#1090;&#1072;&#1090;&#1077;&#1083;&#1100;%20&#1075;&#1086;&#1076;&#1072;%202015\&#1052;&#1072;&#1089;&#1090;&#1077;&#1088;%20&#1082;&#1083;&#1072;&#1089;&#1089;\&#1053;&#1086;&#1074;&#1072;&#1103;%20&#1087;&#1072;&#1087;&#1082;&#1072;\&#1044;&#1086;&#1078;&#1076;&#1100;%20-%20&#1052;&#1091;&#1079;&#1099;&#1082;&#1072;%20&#1076;&#1086;&#1078;&#1076;&#1103;%20(mp3ostrov.com).mp3" TargetMode="Externa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10" Type="http://schemas.openxmlformats.org/officeDocument/2006/relationships/image" Target="../media/image6.jpeg"/><Relationship Id="rId4" Type="http://schemas.openxmlformats.org/officeDocument/2006/relationships/image" Target="../media/image3.jpeg"/><Relationship Id="rId9" Type="http://schemas.openxmlformats.org/officeDocument/2006/relationships/image" Target="../media/image9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1.xml"/><Relationship Id="rId1" Type="http://schemas.openxmlformats.org/officeDocument/2006/relationships/audio" Target="file:///G:\&#1042;&#1086;&#1089;&#1087;&#1080;&#1090;&#1072;&#1090;&#1077;&#1083;&#1100;%20&#1075;&#1086;&#1076;&#1072;%202015\&#1052;&#1072;&#1089;&#1090;&#1077;&#1088;%20&#1082;&#1083;&#1072;&#1089;&#1089;\&#1053;&#1086;&#1074;&#1072;&#1103;%20&#1087;&#1072;&#1087;&#1082;&#1072;\&#1044;&#1086;&#1078;&#1076;&#1100;%20-%20&#1052;&#1091;&#1079;&#1099;&#1082;&#1072;%20&#1076;&#1086;&#1078;&#1076;&#1103;%20(mp3ostrov.com).mp3" TargetMode="Externa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1.xml"/><Relationship Id="rId1" Type="http://schemas.openxmlformats.org/officeDocument/2006/relationships/audio" Target="file:///G:\&#1042;&#1086;&#1089;&#1087;&#1080;&#1090;&#1072;&#1090;&#1077;&#1083;&#1100;%20&#1075;&#1086;&#1076;&#1072;%202015\&#1052;&#1072;&#1089;&#1090;&#1077;&#1088;%20&#1082;&#1083;&#1072;&#1089;&#1089;\&#1053;&#1086;&#1074;&#1072;&#1103;%20&#1087;&#1072;&#1087;&#1082;&#1072;\&#1044;&#1086;&#1078;&#1076;&#1100;%20-%20&#1052;&#1091;&#1079;&#1099;&#1082;&#1072;%20&#1076;&#1086;&#1078;&#1076;&#1103;%20(mp3ostrov.com).mp3" TargetMode="External"/><Relationship Id="rId5" Type="http://schemas.openxmlformats.org/officeDocument/2006/relationships/image" Target="../media/image10.jpeg"/><Relationship Id="rId4" Type="http://schemas.openxmlformats.org/officeDocument/2006/relationships/image" Target="../media/image5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11.png"/><Relationship Id="rId2" Type="http://schemas.openxmlformats.org/officeDocument/2006/relationships/slideLayout" Target="../slideLayouts/slideLayout1.xml"/><Relationship Id="rId1" Type="http://schemas.openxmlformats.org/officeDocument/2006/relationships/audio" Target="file:///G:\&#1042;&#1086;&#1089;&#1087;&#1080;&#1090;&#1072;&#1090;&#1077;&#1083;&#1100;%20&#1075;&#1086;&#1076;&#1072;%202015\&#1052;&#1072;&#1089;&#1090;&#1077;&#1088;%20&#1082;&#1083;&#1072;&#1089;&#1089;\&#1053;&#1086;&#1074;&#1072;&#1103;%20&#1087;&#1072;&#1087;&#1082;&#1072;\&#1044;&#1086;&#1078;&#1076;&#1100;%20-%20&#1052;&#1091;&#1079;&#1099;&#1082;&#1072;%20&#1076;&#1086;&#1078;&#1076;&#1103;%20(mp3ostrov.com).mp3" TargetMode="Externa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Relationship Id="rId6" Type="http://schemas.openxmlformats.org/officeDocument/2006/relationships/image" Target="../media/image14.jpeg"/><Relationship Id="rId5" Type="http://schemas.openxmlformats.org/officeDocument/2006/relationships/image" Target="../media/image13.jpeg"/><Relationship Id="rId4" Type="http://schemas.openxmlformats.org/officeDocument/2006/relationships/image" Target="../media/image12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1.xml"/><Relationship Id="rId1" Type="http://schemas.openxmlformats.org/officeDocument/2006/relationships/audio" Target="file:///G:\&#1042;&#1086;&#1089;&#1087;&#1080;&#1090;&#1072;&#1090;&#1077;&#1083;&#1100;%20&#1075;&#1086;&#1076;&#1072;%202015\&#1052;&#1072;&#1089;&#1090;&#1077;&#1088;%20&#1082;&#1083;&#1072;&#1089;&#1089;\&#1053;&#1086;&#1074;&#1072;&#1103;%20&#1087;&#1072;&#1087;&#1082;&#1072;\&#1044;&#1086;&#1078;&#1076;&#1100;%20-%20&#1052;&#1091;&#1079;&#1099;&#1082;&#1072;%20&#1076;&#1086;&#1078;&#1076;&#1103;%20(mp3ostrov.com).mp3" TargetMode="External"/><Relationship Id="rId6" Type="http://schemas.openxmlformats.org/officeDocument/2006/relationships/image" Target="../media/image15.png"/><Relationship Id="rId5" Type="http://schemas.openxmlformats.org/officeDocument/2006/relationships/image" Target="../media/image5.jpe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187624" y="1340768"/>
            <a:ext cx="7229246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4800" b="1" i="1" cap="none" spc="0" dirty="0" smtClean="0">
                <a:ln w="18000">
                  <a:solidFill>
                    <a:srgbClr val="FF0000"/>
                  </a:solidFill>
                  <a:prstDash val="solid"/>
                  <a:miter lim="800000"/>
                </a:ln>
                <a:solidFill>
                  <a:srgbClr val="FFC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Мастер класс:</a:t>
            </a:r>
            <a:endParaRPr lang="ru-RU" sz="4800" b="1" i="1" cap="none" spc="0" dirty="0">
              <a:ln w="18000">
                <a:solidFill>
                  <a:srgbClr val="FF0000"/>
                </a:solidFill>
                <a:prstDash val="solid"/>
                <a:miter lim="800000"/>
              </a:ln>
              <a:solidFill>
                <a:srgbClr val="FFC00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6"/>
          <p:cNvSpPr>
            <a:spLocks noChangeArrowheads="1"/>
          </p:cNvSpPr>
          <p:nvPr/>
        </p:nvSpPr>
        <p:spPr bwMode="auto">
          <a:xfrm>
            <a:off x="412750" y="227013"/>
            <a:ext cx="8335714" cy="70788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Муниципальное дошкольное образовательное автономное   учреждение</a:t>
            </a:r>
          </a:p>
          <a:p>
            <a:pPr algn="ctr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«Детский сад № 106 «</a:t>
            </a:r>
            <a:r>
              <a:rPr lang="ru-RU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Анютины глазки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» комбинированного вида г.Орска</a:t>
            </a:r>
          </a:p>
        </p:txBody>
      </p:sp>
      <p:sp>
        <p:nvSpPr>
          <p:cNvPr id="22529" name="Rectangle 1"/>
          <p:cNvSpPr>
            <a:spLocks noChangeArrowheads="1"/>
          </p:cNvSpPr>
          <p:nvPr/>
        </p:nvSpPr>
        <p:spPr bwMode="auto">
          <a:xfrm>
            <a:off x="500034" y="2214554"/>
            <a:ext cx="8429684" cy="1384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Использование  технологий моделирования в совместной  образовательной  деятельности по формированию математических представлений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571736" y="4286256"/>
            <a:ext cx="6572264" cy="1200329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txBody>
          <a:bodyPr wrap="square">
            <a:spAutoFit/>
          </a:bodyPr>
          <a:lstStyle/>
          <a:p>
            <a:pPr marL="484632" lvl="0">
              <a:spcBef>
                <a:spcPct val="0"/>
              </a:spcBef>
              <a:defRPr/>
            </a:pPr>
            <a:r>
              <a:rPr lang="ru-RU" sz="2400" dirty="0" smtClean="0">
                <a:ln w="6350">
                  <a:solidFill>
                    <a:schemeClr val="accent1">
                      <a:shade val="43000"/>
                    </a:schemeClr>
                  </a:solidFill>
                </a:ln>
                <a:latin typeface="Times New Roman" pitchFamily="18" charset="0"/>
                <a:cs typeface="Times New Roman" pitchFamily="18" charset="0"/>
              </a:rPr>
              <a:t>Разработала: Маркова Юлия Георгиевна,</a:t>
            </a:r>
            <a:endParaRPr lang="ru-RU" sz="2400" dirty="0" smtClean="0">
              <a:ln w="6350">
                <a:solidFill>
                  <a:schemeClr val="accent1">
                    <a:shade val="43000"/>
                  </a:schemeClr>
                </a:solidFill>
              </a:ln>
              <a:effectLst>
                <a:outerShdw blurRad="26000" dist="26000" dir="14500000" algn="tl" rotWithShape="0">
                  <a:srgbClr val="000000">
                    <a:alpha val="4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484632" lvl="0">
              <a:spcBef>
                <a:spcPct val="0"/>
              </a:spcBef>
              <a:defRPr/>
            </a:pPr>
            <a:r>
              <a:rPr lang="ru-RU" sz="2400" dirty="0" smtClean="0">
                <a:ln w="6350">
                  <a:solidFill>
                    <a:schemeClr val="accent1">
                      <a:shade val="43000"/>
                    </a:schemeClr>
                  </a:solidFill>
                </a:ln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Старший воспитатель высшей квалификационной категории.</a:t>
            </a:r>
            <a:endParaRPr lang="en-US" sz="2400" dirty="0">
              <a:ln w="6350">
                <a:solidFill>
                  <a:schemeClr val="accent1">
                    <a:shade val="43000"/>
                  </a:schemeClr>
                </a:solidFill>
              </a:ln>
              <a:effectLst>
                <a:outerShdw blurRad="26000" dist="26000" dir="14500000" algn="tl" rotWithShape="0">
                  <a:srgbClr val="000000">
                    <a:alpha val="4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8" name="Рисунок 7" descr="recycling.jpg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571472" y="4214818"/>
            <a:ext cx="1938768" cy="1887067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3071802" y="6215082"/>
            <a:ext cx="30003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      Орск 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– 2026 год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6" name="Picture 6" descr="http://f10.ifotki.info/org/15e8df9154256a9c1da2a8bba54030d85f4ec4121148526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5124" name="Picture 4" descr="http://www.worldipreview.com/media/image/shutterstock-158243672-web.jpg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prstClr val="black"/>
              <a:schemeClr val="accent6">
                <a:tint val="45000"/>
                <a:satMod val="400000"/>
              </a:schemeClr>
            </a:duotone>
            <a:lum contrast="-30000"/>
          </a:blip>
          <a:srcRect/>
          <a:stretch>
            <a:fillRect/>
          </a:stretch>
        </p:blipFill>
        <p:spPr bwMode="auto">
          <a:xfrm>
            <a:off x="1907704" y="2132856"/>
            <a:ext cx="6408712" cy="4289703"/>
          </a:xfrm>
          <a:prstGeom prst="rect">
            <a:avLst/>
          </a:prstGeom>
          <a:noFill/>
        </p:spPr>
      </p:pic>
      <p:pic>
        <p:nvPicPr>
          <p:cNvPr id="4" name="Дождь - Музыка дождя (mp3ostrov.com)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5" cstate="print"/>
          <a:stretch>
            <a:fillRect/>
          </a:stretch>
        </p:blipFill>
        <p:spPr>
          <a:xfrm>
            <a:off x="8460432" y="6309320"/>
            <a:ext cx="304800" cy="304800"/>
          </a:xfrm>
          <a:prstGeom prst="rect">
            <a:avLst/>
          </a:prstGeom>
        </p:spPr>
      </p:pic>
      <p:pic>
        <p:nvPicPr>
          <p:cNvPr id="5" name="Рисунок 4" descr="фон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0"/>
            <a:ext cx="9143999" cy="6858000"/>
          </a:xfrm>
          <a:prstGeom prst="rect">
            <a:avLst/>
          </a:prstGeom>
        </p:spPr>
      </p:pic>
      <p:sp>
        <p:nvSpPr>
          <p:cNvPr id="6" name="Rectangle 2"/>
          <p:cNvSpPr txBox="1">
            <a:spLocks noChangeArrowheads="1"/>
          </p:cNvSpPr>
          <p:nvPr/>
        </p:nvSpPr>
        <p:spPr>
          <a:xfrm>
            <a:off x="395536" y="260648"/>
            <a:ext cx="8229600" cy="1570038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 fontScale="85000" lnSpcReduction="10000"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000" b="1" i="0" u="none" strike="noStrike" kern="1200" spc="50" normalizeH="0" baseline="0" noProof="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ru-RU" sz="4000" b="1" i="0" u="none" strike="noStrike" kern="1200" spc="50" normalizeH="0" baseline="0" noProof="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ru-RU" sz="4000" b="1" i="0" u="none" strike="noStrike" kern="1200" spc="50" normalizeH="0" baseline="0" noProof="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Получим такое перекрученное кольцо</a:t>
            </a:r>
            <a:br>
              <a:rPr kumimoji="0" lang="ru-RU" sz="4000" b="1" i="0" u="none" strike="noStrike" kern="1200" spc="50" normalizeH="0" baseline="0" noProof="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</a:br>
            <a:endParaRPr kumimoji="0" lang="ru-RU" sz="4000" b="1" i="0" u="none" strike="noStrike" kern="1200" spc="50" normalizeH="0" baseline="0" noProof="0" dirty="0" smtClean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pic>
        <p:nvPicPr>
          <p:cNvPr id="7" name="Picture 5" descr="Фото-0036"/>
          <p:cNvPicPr>
            <a:picLocks noChangeAspect="1" noChangeArrowheads="1"/>
          </p:cNvPicPr>
          <p:nvPr/>
        </p:nvPicPr>
        <p:blipFill>
          <a:blip r:embed="rId7" cstate="print">
            <a:lum bright="-12000"/>
          </a:blip>
          <a:srcRect/>
          <a:stretch>
            <a:fillRect/>
          </a:stretch>
        </p:blipFill>
        <p:spPr bwMode="auto">
          <a:xfrm>
            <a:off x="684213" y="2205038"/>
            <a:ext cx="7632700" cy="3798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3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14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6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6" name="Picture 6" descr="http://f10.ifotki.info/org/15e8df9154256a9c1da2a8bba54030d85f4ec4121148526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5124" name="Picture 4" descr="http://www.worldipreview.com/media/image/shutterstock-158243672-web.jpg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prstClr val="black"/>
              <a:schemeClr val="accent6">
                <a:tint val="45000"/>
                <a:satMod val="400000"/>
              </a:schemeClr>
            </a:duotone>
            <a:lum contrast="-30000"/>
          </a:blip>
          <a:srcRect/>
          <a:stretch>
            <a:fillRect/>
          </a:stretch>
        </p:blipFill>
        <p:spPr bwMode="auto">
          <a:xfrm>
            <a:off x="1907704" y="2132856"/>
            <a:ext cx="6408712" cy="4289703"/>
          </a:xfrm>
          <a:prstGeom prst="rect">
            <a:avLst/>
          </a:prstGeom>
          <a:noFill/>
        </p:spPr>
      </p:pic>
      <p:pic>
        <p:nvPicPr>
          <p:cNvPr id="4" name="Дождь - Музыка дождя (mp3ostrov.com)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5" cstate="print"/>
          <a:stretch>
            <a:fillRect/>
          </a:stretch>
        </p:blipFill>
        <p:spPr>
          <a:xfrm>
            <a:off x="8460432" y="6309320"/>
            <a:ext cx="304800" cy="304800"/>
          </a:xfrm>
          <a:prstGeom prst="rect">
            <a:avLst/>
          </a:prstGeom>
        </p:spPr>
      </p:pic>
      <p:pic>
        <p:nvPicPr>
          <p:cNvPr id="5" name="Рисунок 4" descr="фон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0"/>
            <a:ext cx="9143999" cy="6858000"/>
          </a:xfrm>
          <a:prstGeom prst="rect">
            <a:avLst/>
          </a:prstGeom>
        </p:spPr>
      </p:pic>
      <p:sp>
        <p:nvSpPr>
          <p:cNvPr id="7" name="AutoShape 6"/>
          <p:cNvSpPr>
            <a:spLocks noChangeArrowheads="1"/>
          </p:cNvSpPr>
          <p:nvPr/>
        </p:nvSpPr>
        <p:spPr bwMode="auto">
          <a:xfrm>
            <a:off x="0" y="476672"/>
            <a:ext cx="8858280" cy="5857916"/>
          </a:xfrm>
          <a:prstGeom prst="verticalScroll">
            <a:avLst>
              <a:gd name="adj" fmla="val 12500"/>
            </a:avLst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endParaRPr lang="ru-RU"/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>
          <a:xfrm>
            <a:off x="899592" y="1357298"/>
            <a:ext cx="7128792" cy="46418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1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 </a:t>
            </a:r>
            <a:r>
              <a:rPr kumimoji="0" lang="ru-RU" sz="3200" b="1" i="0" u="sng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Зададимся вопросом: </a:t>
            </a:r>
          </a:p>
          <a:p>
            <a:pPr marL="0" marR="0" lvl="0" indent="0" algn="ctr" defTabSz="914400" rtl="0" eaLnBrk="1" fontAlgn="auto" latinLnBrk="0" hangingPunct="1">
              <a:lnSpc>
                <a:spcPct val="11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2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сколько сторон у этого куска бумаги? </a:t>
            </a:r>
          </a:p>
          <a:p>
            <a:pPr marL="0" marR="0" lvl="0" indent="0" algn="ctr" defTabSz="914400" rtl="0" eaLnBrk="1" fontAlgn="auto" latinLnBrk="0" hangingPunct="1">
              <a:lnSpc>
                <a:spcPct val="11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2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Две, как</a:t>
            </a:r>
            <a:r>
              <a:rPr kumimoji="0" lang="ru-RU" sz="3200" b="1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32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у любого другого? </a:t>
            </a:r>
          </a:p>
          <a:p>
            <a:pPr marL="0" marR="0" lvl="0" indent="0" algn="ctr" defTabSz="914400" rtl="0" eaLnBrk="1" fontAlgn="auto" latinLnBrk="0" hangingPunct="1">
              <a:lnSpc>
                <a:spcPct val="11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2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А ничего подобного. </a:t>
            </a:r>
          </a:p>
          <a:p>
            <a:pPr marL="0" marR="0" lvl="0" indent="0" algn="ctr" defTabSz="914400" rtl="0" eaLnBrk="1" fontAlgn="auto" latinLnBrk="0" hangingPunct="1">
              <a:lnSpc>
                <a:spcPct val="11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2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У него ОДНА сторона. Не верите? Хотите – проверьте: проведите линию вдоль полоски. </a:t>
            </a:r>
          </a:p>
        </p:txBody>
      </p:sp>
      <p:sp>
        <p:nvSpPr>
          <p:cNvPr id="10" name="WordArt 5"/>
          <p:cNvSpPr>
            <a:spLocks noChangeArrowheads="1" noChangeShapeType="1" noTextEdit="1"/>
          </p:cNvSpPr>
          <p:nvPr/>
        </p:nvSpPr>
        <p:spPr bwMode="auto">
          <a:xfrm rot="20994244">
            <a:off x="407853" y="461316"/>
            <a:ext cx="2143140" cy="15827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61968"/>
              </a:avLst>
            </a:prstTxWarp>
          </a:bodyPr>
          <a:lstStyle/>
          <a:p>
            <a:pPr algn="ctr"/>
            <a:r>
              <a:rPr lang="ru-RU" sz="3600" b="1" kern="10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/>
              </a:rPr>
              <a:t>?</a:t>
            </a:r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000"/>
                            </p:stCondLst>
                            <p:childTnLst>
                              <p:par>
                                <p:cTn id="28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2500"/>
                            </p:stCondLst>
                            <p:childTnLst>
                              <p:par>
                                <p:cTn id="34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3000"/>
                            </p:stCondLst>
                            <p:childTnLst>
                              <p:par>
                                <p:cTn id="40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45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6" name="Picture 6" descr="http://f10.ifotki.info/org/15e8df9154256a9c1da2a8bba54030d85f4ec4121148526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5124" name="Picture 4" descr="http://www.worldipreview.com/media/image/shutterstock-158243672-web.jpg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prstClr val="black"/>
              <a:schemeClr val="accent6">
                <a:tint val="45000"/>
                <a:satMod val="400000"/>
              </a:schemeClr>
            </a:duotone>
            <a:lum contrast="-30000"/>
          </a:blip>
          <a:srcRect/>
          <a:stretch>
            <a:fillRect/>
          </a:stretch>
        </p:blipFill>
        <p:spPr bwMode="auto">
          <a:xfrm>
            <a:off x="1907704" y="2132856"/>
            <a:ext cx="6408712" cy="4289703"/>
          </a:xfrm>
          <a:prstGeom prst="rect">
            <a:avLst/>
          </a:prstGeom>
          <a:noFill/>
        </p:spPr>
      </p:pic>
      <p:pic>
        <p:nvPicPr>
          <p:cNvPr id="4" name="Дождь - Музыка дождя (mp3ostrov.com)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5" cstate="print"/>
          <a:stretch>
            <a:fillRect/>
          </a:stretch>
        </p:blipFill>
        <p:spPr>
          <a:xfrm>
            <a:off x="8460432" y="6309320"/>
            <a:ext cx="304800" cy="304800"/>
          </a:xfrm>
          <a:prstGeom prst="rect">
            <a:avLst/>
          </a:prstGeom>
        </p:spPr>
      </p:pic>
      <p:pic>
        <p:nvPicPr>
          <p:cNvPr id="5" name="Рисунок 4" descr="фон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0"/>
            <a:ext cx="9143999" cy="6858000"/>
          </a:xfrm>
          <a:prstGeom prst="rect">
            <a:avLst/>
          </a:prstGeom>
        </p:spPr>
      </p:pic>
      <p:sp>
        <p:nvSpPr>
          <p:cNvPr id="6" name="AutoShape 5"/>
          <p:cNvSpPr>
            <a:spLocks noChangeArrowheads="1"/>
          </p:cNvSpPr>
          <p:nvPr/>
        </p:nvSpPr>
        <p:spPr bwMode="auto">
          <a:xfrm>
            <a:off x="-285784" y="285728"/>
            <a:ext cx="6215106" cy="6167460"/>
          </a:xfrm>
          <a:prstGeom prst="verticalScroll">
            <a:avLst>
              <a:gd name="adj" fmla="val 12500"/>
            </a:avLst>
          </a:prstGeom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endParaRPr lang="ru-RU"/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>
          <a:xfrm>
            <a:off x="457200" y="620713"/>
            <a:ext cx="4402138" cy="55054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b="1" i="0" u="none" strike="noStrike" kern="1200" cap="all" normalizeH="0" baseline="0" noProof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uLnTx/>
                <a:uFillTx/>
                <a:latin typeface="+mn-lt"/>
                <a:ea typeface="+mn-ea"/>
                <a:cs typeface="+mn-cs"/>
              </a:rPr>
              <a:t>               Теперь второй вопрос. </a:t>
            </a:r>
          </a:p>
          <a:p>
            <a:pPr marL="0" marR="0" lvl="0" indent="0" algn="ctr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2000" b="1" i="0" u="none" strike="noStrike" kern="1200" cap="all" normalizeH="0" baseline="0" noProof="0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2000" b="1" i="0" u="none" strike="noStrike" kern="1200" cap="all" normalizeH="0" baseline="0" noProof="0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2000" b="1" i="0" u="none" strike="noStrike" kern="1200" cap="all" normalizeH="0" baseline="0" noProof="0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b="1" i="0" u="none" strike="noStrike" kern="1200" cap="all" normalizeH="0" baseline="0" noProof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uLnTx/>
                <a:uFillTx/>
                <a:latin typeface="Times New Roman" pitchFamily="18" charset="0"/>
                <a:cs typeface="Times New Roman" pitchFamily="18" charset="0"/>
              </a:rPr>
              <a:t>     Что будет, если разрезать обычный лист бумаги? </a:t>
            </a:r>
          </a:p>
          <a:p>
            <a:pPr marL="0" marR="0" lvl="0" indent="0" algn="ctr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b="1" i="0" u="none" strike="noStrike" kern="1200" cap="all" normalizeH="0" baseline="0" noProof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uLnTx/>
                <a:uFillTx/>
                <a:latin typeface="Times New Roman" pitchFamily="18" charset="0"/>
                <a:cs typeface="Times New Roman" pitchFamily="18" charset="0"/>
              </a:rPr>
              <a:t>Конечно же, два обычных листа бумаги, Точнее, две половинки листа.</a:t>
            </a:r>
          </a:p>
          <a:p>
            <a:pPr marL="0" marR="0" lvl="0" indent="0" algn="ctr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2000" b="1" i="0" u="none" strike="noStrike" kern="1200" cap="all" normalizeH="0" baseline="0" noProof="0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uLnTx/>
              <a:uFillTx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b="1" i="0" u="none" strike="noStrike" kern="1200" cap="all" normalizeH="0" baseline="0" noProof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uLnTx/>
                <a:uFillTx/>
                <a:latin typeface="Times New Roman" pitchFamily="18" charset="0"/>
                <a:cs typeface="Times New Roman" pitchFamily="18" charset="0"/>
              </a:rPr>
              <a:t>    А что случится, если разрезать вдоль посередине это кольцо (это и есть лист Мёбиуса, или лента Мёбиуса) по всей длине? Два кольца половинной ширины? А ничего подобного. А что? Не скажу. Разрежьте сами. </a:t>
            </a:r>
          </a:p>
        </p:txBody>
      </p:sp>
      <p:pic>
        <p:nvPicPr>
          <p:cNvPr id="8" name="Picture 4" descr="Фото-0051"/>
          <p:cNvPicPr>
            <a:picLocks noChangeAspect="1" noChangeArrowheads="1"/>
          </p:cNvPicPr>
          <p:nvPr/>
        </p:nvPicPr>
        <p:blipFill>
          <a:blip r:embed="rId7" cstate="print">
            <a:lum contrast="12000"/>
          </a:blip>
          <a:srcRect/>
          <a:stretch>
            <a:fillRect/>
          </a:stretch>
        </p:blipFill>
        <p:spPr bwMode="auto">
          <a:xfrm rot="232285">
            <a:off x="4949805" y="1334587"/>
            <a:ext cx="3727450" cy="496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WordArt 5"/>
          <p:cNvSpPr>
            <a:spLocks noChangeArrowheads="1" noChangeShapeType="1" noTextEdit="1"/>
          </p:cNvSpPr>
          <p:nvPr/>
        </p:nvSpPr>
        <p:spPr bwMode="auto">
          <a:xfrm rot="518086">
            <a:off x="5107504" y="267673"/>
            <a:ext cx="2143140" cy="15827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61968"/>
              </a:avLst>
            </a:prstTxWarp>
          </a:bodyPr>
          <a:lstStyle/>
          <a:p>
            <a:pPr algn="ctr"/>
            <a:r>
              <a:rPr lang="ru-RU" sz="3600" b="1" kern="10" dirty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  <a:latin typeface="Monotype Corsiva"/>
              </a:rPr>
              <a:t>?</a:t>
            </a:r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500"/>
                            </p:stCondLst>
                            <p:childTnLst>
                              <p:par>
                                <p:cTn id="37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9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40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9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6" name="Picture 6" descr="http://f10.ifotki.info/org/15e8df9154256a9c1da2a8bba54030d85f4ec4121148526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5124" name="Picture 4" descr="http://www.worldipreview.com/media/image/shutterstock-158243672-web.jpg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prstClr val="black"/>
              <a:schemeClr val="accent6">
                <a:tint val="45000"/>
                <a:satMod val="400000"/>
              </a:schemeClr>
            </a:duotone>
            <a:lum contrast="-30000"/>
          </a:blip>
          <a:srcRect/>
          <a:stretch>
            <a:fillRect/>
          </a:stretch>
        </p:blipFill>
        <p:spPr bwMode="auto">
          <a:xfrm>
            <a:off x="1907704" y="2132856"/>
            <a:ext cx="6408712" cy="4289703"/>
          </a:xfrm>
          <a:prstGeom prst="rect">
            <a:avLst/>
          </a:prstGeom>
          <a:noFill/>
        </p:spPr>
      </p:pic>
      <p:pic>
        <p:nvPicPr>
          <p:cNvPr id="4" name="Дождь - Музыка дождя (mp3ostrov.com)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5" cstate="print"/>
          <a:stretch>
            <a:fillRect/>
          </a:stretch>
        </p:blipFill>
        <p:spPr>
          <a:xfrm>
            <a:off x="8460432" y="6309320"/>
            <a:ext cx="304800" cy="304800"/>
          </a:xfrm>
          <a:prstGeom prst="rect">
            <a:avLst/>
          </a:prstGeom>
        </p:spPr>
      </p:pic>
      <p:pic>
        <p:nvPicPr>
          <p:cNvPr id="5" name="Рисунок 4" descr="фон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0"/>
            <a:ext cx="9143999" cy="6858000"/>
          </a:xfrm>
          <a:prstGeom prst="rect">
            <a:avLst/>
          </a:prstGeom>
        </p:spPr>
      </p:pic>
      <p:sp>
        <p:nvSpPr>
          <p:cNvPr id="6" name="Rectangle 2"/>
          <p:cNvSpPr txBox="1">
            <a:spLocks noChangeArrowheads="1"/>
          </p:cNvSpPr>
          <p:nvPr/>
        </p:nvSpPr>
        <p:spPr>
          <a:xfrm>
            <a:off x="428596" y="285728"/>
            <a:ext cx="8229600" cy="11430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400" b="0" i="0" u="none" strike="noStrike" kern="1200" cap="none" spc="0" normalizeH="0" baseline="0" noProof="0" dirty="0" smtClean="0">
                <a:ln>
                  <a:solidFill>
                    <a:schemeClr val="accent6">
                      <a:lumMod val="50000"/>
                    </a:schemeClr>
                  </a:solidFill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А вот что получилось у меня</a:t>
            </a:r>
          </a:p>
        </p:txBody>
      </p:sp>
      <p:pic>
        <p:nvPicPr>
          <p:cNvPr id="7" name="Picture 4" descr="Фото-0052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>
          <a:xfrm>
            <a:off x="971550" y="1484313"/>
            <a:ext cx="6985000" cy="3673475"/>
          </a:xfrm>
          <a:prstGeom prst="rect">
            <a:avLst/>
          </a:prstGeom>
          <a:noFill/>
        </p:spPr>
      </p:pic>
      <p:sp>
        <p:nvSpPr>
          <p:cNvPr id="8" name="Rectangle 5"/>
          <p:cNvSpPr>
            <a:spLocks noChangeArrowheads="1"/>
          </p:cNvSpPr>
          <p:nvPr/>
        </p:nvSpPr>
        <p:spPr bwMode="auto">
          <a:xfrm>
            <a:off x="395288" y="5300663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ru-RU" sz="3600" b="1" dirty="0">
                <a:ln>
                  <a:solidFill>
                    <a:srgbClr val="FFFF00"/>
                  </a:solidFill>
                </a:ln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Лента перекручена два раза</a:t>
            </a:r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8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3000"/>
                            </p:stCondLst>
                            <p:childTnLst>
                              <p:par>
                                <p:cTn id="20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25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6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6" name="Picture 6" descr="http://f10.ifotki.info/org/15e8df9154256a9c1da2a8bba54030d85f4ec4121148526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5124" name="Picture 4" descr="http://www.worldipreview.com/media/image/shutterstock-158243672-web.jpg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prstClr val="black"/>
              <a:schemeClr val="accent6">
                <a:tint val="45000"/>
                <a:satMod val="400000"/>
              </a:schemeClr>
            </a:duotone>
            <a:lum contrast="-30000"/>
          </a:blip>
          <a:srcRect/>
          <a:stretch>
            <a:fillRect/>
          </a:stretch>
        </p:blipFill>
        <p:spPr bwMode="auto">
          <a:xfrm>
            <a:off x="1907704" y="2132856"/>
            <a:ext cx="6408712" cy="4289703"/>
          </a:xfrm>
          <a:prstGeom prst="rect">
            <a:avLst/>
          </a:prstGeom>
          <a:noFill/>
        </p:spPr>
      </p:pic>
      <p:pic>
        <p:nvPicPr>
          <p:cNvPr id="4" name="Дождь - Музыка дождя (mp3ostrov.com)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5" cstate="print"/>
          <a:stretch>
            <a:fillRect/>
          </a:stretch>
        </p:blipFill>
        <p:spPr>
          <a:xfrm>
            <a:off x="8460432" y="6309320"/>
            <a:ext cx="304800" cy="304800"/>
          </a:xfrm>
          <a:prstGeom prst="rect">
            <a:avLst/>
          </a:prstGeom>
        </p:spPr>
      </p:pic>
      <p:pic>
        <p:nvPicPr>
          <p:cNvPr id="5" name="Рисунок 4" descr="фон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0"/>
            <a:ext cx="9143999" cy="6858000"/>
          </a:xfrm>
          <a:prstGeom prst="rect">
            <a:avLst/>
          </a:prstGeom>
        </p:spPr>
      </p:pic>
      <p:sp>
        <p:nvSpPr>
          <p:cNvPr id="6" name="Rectangle 3"/>
          <p:cNvSpPr txBox="1">
            <a:spLocks noChangeArrowheads="1"/>
          </p:cNvSpPr>
          <p:nvPr/>
        </p:nvSpPr>
        <p:spPr>
          <a:xfrm>
            <a:off x="571472" y="214290"/>
            <a:ext cx="8229600" cy="2016125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400" b="1" i="0" u="none" strike="noStrike" kern="1200" cap="all" normalizeH="0" baseline="0" noProof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uLnTx/>
                <a:uFillTx/>
                <a:latin typeface="Georgia" pitchFamily="18" charset="0"/>
              </a:rPr>
              <a:t>    </a:t>
            </a:r>
            <a:r>
              <a:rPr kumimoji="0" lang="ru-RU" sz="2400" b="1" i="0" u="none" strike="noStrike" kern="1200" cap="all" normalizeH="0" baseline="0" noProof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uLnTx/>
                <a:uFillTx/>
                <a:latin typeface="Times New Roman" pitchFamily="18" charset="0"/>
                <a:cs typeface="Times New Roman" pitchFamily="18" charset="0"/>
              </a:rPr>
              <a:t>Теперь сделайте новый лист Мёбиуса и скажите, что будет, если разрезать его вдоль, но не посередине, а ближе к одному краю?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400" b="1" i="0" u="none" strike="noStrike" kern="1200" cap="all" normalizeH="0" baseline="0" noProof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uLnTx/>
                <a:uFillTx/>
                <a:latin typeface="Times New Roman" pitchFamily="18" charset="0"/>
                <a:cs typeface="Times New Roman" pitchFamily="18" charset="0"/>
              </a:rPr>
              <a:t>    То же самое? А ничего подобного! </a:t>
            </a:r>
          </a:p>
        </p:txBody>
      </p:sp>
      <p:pic>
        <p:nvPicPr>
          <p:cNvPr id="7" name="Picture 4" descr="Фото-0053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1500166" y="3000372"/>
            <a:ext cx="7296150" cy="3384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WordArt 6"/>
          <p:cNvSpPr>
            <a:spLocks noChangeArrowheads="1" noChangeShapeType="1" noTextEdit="1"/>
          </p:cNvSpPr>
          <p:nvPr/>
        </p:nvSpPr>
        <p:spPr bwMode="auto">
          <a:xfrm rot="20543536">
            <a:off x="80804" y="2221316"/>
            <a:ext cx="3071802" cy="1765306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61968"/>
              </a:avLst>
            </a:prstTxWarp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3600" b="1" kern="10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Monotype Corsiva"/>
              </a:rPr>
              <a:t>?</a:t>
            </a:r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500"/>
                            </p:stCondLst>
                            <p:childTnLst>
                              <p:par>
                                <p:cTn id="27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9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30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8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6" name="Picture 6" descr="http://f10.ifotki.info/org/15e8df9154256a9c1da2a8bba54030d85f4ec4121148526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5124" name="Picture 4" descr="http://www.worldipreview.com/media/image/shutterstock-158243672-web.jpg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prstClr val="black"/>
              <a:schemeClr val="accent6">
                <a:tint val="45000"/>
                <a:satMod val="400000"/>
              </a:schemeClr>
            </a:duotone>
            <a:lum contrast="-30000"/>
          </a:blip>
          <a:srcRect/>
          <a:stretch>
            <a:fillRect/>
          </a:stretch>
        </p:blipFill>
        <p:spPr bwMode="auto">
          <a:xfrm>
            <a:off x="1907704" y="2132856"/>
            <a:ext cx="6408712" cy="4289703"/>
          </a:xfrm>
          <a:prstGeom prst="rect">
            <a:avLst/>
          </a:prstGeom>
          <a:noFill/>
        </p:spPr>
      </p:pic>
      <p:pic>
        <p:nvPicPr>
          <p:cNvPr id="4" name="Дождь - Музыка дождя (mp3ostrov.com)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5" cstate="print"/>
          <a:stretch>
            <a:fillRect/>
          </a:stretch>
        </p:blipFill>
        <p:spPr>
          <a:xfrm>
            <a:off x="8460432" y="6309320"/>
            <a:ext cx="304800" cy="304800"/>
          </a:xfrm>
          <a:prstGeom prst="rect">
            <a:avLst/>
          </a:prstGeom>
        </p:spPr>
      </p:pic>
      <p:pic>
        <p:nvPicPr>
          <p:cNvPr id="5" name="Рисунок 4" descr="фон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0"/>
            <a:ext cx="9143999" cy="6858000"/>
          </a:xfrm>
          <a:prstGeom prst="rect">
            <a:avLst/>
          </a:prstGeom>
        </p:spPr>
      </p:pic>
      <p:sp>
        <p:nvSpPr>
          <p:cNvPr id="6" name="Rectangle 2"/>
          <p:cNvSpPr txBox="1">
            <a:spLocks noChangeArrowheads="1"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400" b="1" i="0" u="none" strike="noStrike" kern="1200" normalizeH="0" baseline="0" noProof="0" dirty="0" smtClean="0">
                <a:ln w="12700">
                  <a:solidFill>
                    <a:srgbClr val="002060"/>
                  </a:solidFill>
                  <a:prstDash val="solid"/>
                </a:ln>
                <a:solidFill>
                  <a:srgbClr val="FFFF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А вот что получилось у меня</a:t>
            </a:r>
          </a:p>
        </p:txBody>
      </p:sp>
      <p:pic>
        <p:nvPicPr>
          <p:cNvPr id="7" name="Picture 6" descr="Фото-0054"/>
          <p:cNvPicPr>
            <a:picLocks noChangeAspect="1" noChangeArrowheads="1"/>
          </p:cNvPicPr>
          <p:nvPr/>
        </p:nvPicPr>
        <p:blipFill>
          <a:blip r:embed="rId7" cstate="print">
            <a:lum contrast="18000"/>
          </a:blip>
          <a:srcRect/>
          <a:stretch>
            <a:fillRect/>
          </a:stretch>
        </p:blipFill>
        <p:spPr>
          <a:xfrm>
            <a:off x="1428728" y="1857364"/>
            <a:ext cx="6769100" cy="4464050"/>
          </a:xfrm>
          <a:prstGeom prst="rect">
            <a:avLst/>
          </a:prstGeom>
          <a:noFill/>
        </p:spPr>
      </p:pic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8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19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6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6" name="Picture 6" descr="http://f10.ifotki.info/org/15e8df9154256a9c1da2a8bba54030d85f4ec4121148526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5124" name="Picture 4" descr="http://www.worldipreview.com/media/image/shutterstock-158243672-web.jpg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prstClr val="black"/>
              <a:schemeClr val="accent6">
                <a:tint val="45000"/>
                <a:satMod val="400000"/>
              </a:schemeClr>
            </a:duotone>
            <a:lum contrast="-30000"/>
          </a:blip>
          <a:srcRect/>
          <a:stretch>
            <a:fillRect/>
          </a:stretch>
        </p:blipFill>
        <p:spPr bwMode="auto">
          <a:xfrm>
            <a:off x="1907704" y="2132856"/>
            <a:ext cx="6408712" cy="4289703"/>
          </a:xfrm>
          <a:prstGeom prst="rect">
            <a:avLst/>
          </a:prstGeom>
          <a:noFill/>
        </p:spPr>
      </p:pic>
      <p:pic>
        <p:nvPicPr>
          <p:cNvPr id="4" name="Дождь - Музыка дождя (mp3ostrov.com)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5" cstate="print"/>
          <a:stretch>
            <a:fillRect/>
          </a:stretch>
        </p:blipFill>
        <p:spPr>
          <a:xfrm>
            <a:off x="8460432" y="6309320"/>
            <a:ext cx="304800" cy="304800"/>
          </a:xfrm>
          <a:prstGeom prst="rect">
            <a:avLst/>
          </a:prstGeom>
        </p:spPr>
      </p:pic>
      <p:pic>
        <p:nvPicPr>
          <p:cNvPr id="5" name="Рисунок 4" descr="фон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1" y="0"/>
            <a:ext cx="9143999" cy="6858000"/>
          </a:xfrm>
          <a:prstGeom prst="rect">
            <a:avLst/>
          </a:prstGeom>
        </p:spPr>
      </p:pic>
      <p:sp>
        <p:nvSpPr>
          <p:cNvPr id="6" name="WordArt 7"/>
          <p:cNvSpPr>
            <a:spLocks noChangeArrowheads="1" noChangeShapeType="1" noTextEdit="1"/>
          </p:cNvSpPr>
          <p:nvPr/>
        </p:nvSpPr>
        <p:spPr bwMode="auto">
          <a:xfrm rot="21349557">
            <a:off x="2270648" y="99216"/>
            <a:ext cx="2786082" cy="16430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61968"/>
              </a:avLst>
            </a:prstTxWarp>
          </a:bodyPr>
          <a:lstStyle/>
          <a:p>
            <a:pPr algn="ctr"/>
            <a:r>
              <a:rPr lang="ru-RU" sz="3600" b="1" kern="10" dirty="0">
                <a:ln w="10541" cmpd="sng">
                  <a:solidFill>
                    <a:srgbClr val="FF0000"/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Monotype Corsiva"/>
              </a:rPr>
              <a:t>?</a:t>
            </a:r>
          </a:p>
        </p:txBody>
      </p:sp>
      <p:sp>
        <p:nvSpPr>
          <p:cNvPr id="8" name="AutoShape 6"/>
          <p:cNvSpPr>
            <a:spLocks noChangeArrowheads="1"/>
          </p:cNvSpPr>
          <p:nvPr/>
        </p:nvSpPr>
        <p:spPr bwMode="auto">
          <a:xfrm flipH="1">
            <a:off x="251520" y="1916832"/>
            <a:ext cx="3429024" cy="4752975"/>
          </a:xfrm>
          <a:prstGeom prst="wedgeRoundRectCallout">
            <a:avLst>
              <a:gd name="adj1" fmla="val -64514"/>
              <a:gd name="adj2" fmla="val -2574"/>
              <a:gd name="adj3" fmla="val 16667"/>
            </a:avLst>
          </a:prstGeom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algn="ctr"/>
            <a:endParaRPr lang="ru-RU"/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>
          <a:xfrm>
            <a:off x="285720" y="2000240"/>
            <a:ext cx="30353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200" b="1" i="0" u="none" strike="noStrike" kern="1200" normalizeH="0" baseline="0" noProof="0" dirty="0" smtClean="0">
                <a:ln w="17780" cmpd="sng">
                  <a:solidFill>
                    <a:srgbClr val="FF0000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   </a:t>
            </a:r>
            <a:r>
              <a:rPr kumimoji="0" lang="ru-RU" sz="3200" b="1" i="0" u="none" strike="noStrike" kern="1200" normalizeH="0" baseline="0" noProof="0" dirty="0" smtClean="0">
                <a:ln w="17780" cmpd="sng">
                  <a:solidFill>
                    <a:srgbClr val="FF0000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uLnTx/>
                <a:uFillTx/>
                <a:latin typeface="Times New Roman" pitchFamily="18" charset="0"/>
                <a:cs typeface="Times New Roman" pitchFamily="18" charset="0"/>
              </a:rPr>
              <a:t>А если на три части?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3200" b="1" i="0" u="none" strike="noStrike" kern="1200" normalizeH="0" baseline="0" noProof="0" dirty="0" smtClean="0">
              <a:ln w="17780" cmpd="sng">
                <a:solidFill>
                  <a:srgbClr val="FF0000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  <a:uLnTx/>
              <a:uFillTx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200" b="1" i="0" u="none" strike="noStrike" kern="1200" normalizeH="0" baseline="0" noProof="0" dirty="0" smtClean="0">
                <a:ln w="17780" cmpd="sng">
                  <a:solidFill>
                    <a:srgbClr val="FF0000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uLnTx/>
                <a:uFillTx/>
                <a:latin typeface="Times New Roman" pitchFamily="18" charset="0"/>
                <a:cs typeface="Times New Roman" pitchFamily="18" charset="0"/>
              </a:rPr>
              <a:t>   Три ленты? А ничего подобного! </a:t>
            </a:r>
          </a:p>
        </p:txBody>
      </p:sp>
      <p:pic>
        <p:nvPicPr>
          <p:cNvPr id="9" name="Picture 4" descr="Фото-0055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4572000" y="620713"/>
            <a:ext cx="4176713" cy="554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500"/>
                            </p:stCondLst>
                            <p:childTnLst>
                              <p:par>
                                <p:cTn id="27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9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30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6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6" name="Picture 6" descr="http://f10.ifotki.info/org/15e8df9154256a9c1da2a8bba54030d85f4ec4121148526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5124" name="Picture 4" descr="http://www.worldipreview.com/media/image/shutterstock-158243672-web.jpg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prstClr val="black"/>
              <a:schemeClr val="accent6">
                <a:tint val="45000"/>
                <a:satMod val="400000"/>
              </a:schemeClr>
            </a:duotone>
            <a:lum contrast="-30000"/>
          </a:blip>
          <a:srcRect/>
          <a:stretch>
            <a:fillRect/>
          </a:stretch>
        </p:blipFill>
        <p:spPr bwMode="auto">
          <a:xfrm>
            <a:off x="1907704" y="2132856"/>
            <a:ext cx="6408712" cy="4289703"/>
          </a:xfrm>
          <a:prstGeom prst="rect">
            <a:avLst/>
          </a:prstGeom>
          <a:noFill/>
        </p:spPr>
      </p:pic>
      <p:pic>
        <p:nvPicPr>
          <p:cNvPr id="4" name="Дождь - Музыка дождя (mp3ostrov.com)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5" cstate="print"/>
          <a:stretch>
            <a:fillRect/>
          </a:stretch>
        </p:blipFill>
        <p:spPr>
          <a:xfrm>
            <a:off x="8460432" y="6309320"/>
            <a:ext cx="304800" cy="304800"/>
          </a:xfrm>
          <a:prstGeom prst="rect">
            <a:avLst/>
          </a:prstGeom>
        </p:spPr>
      </p:pic>
      <p:pic>
        <p:nvPicPr>
          <p:cNvPr id="5" name="Рисунок 4" descr="фон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1" y="0"/>
            <a:ext cx="9143999" cy="6858000"/>
          </a:xfrm>
          <a:prstGeom prst="rect">
            <a:avLst/>
          </a:prstGeom>
        </p:spPr>
      </p:pic>
      <p:sp>
        <p:nvSpPr>
          <p:cNvPr id="6" name="AutoShape 5"/>
          <p:cNvSpPr>
            <a:spLocks noChangeArrowheads="1"/>
          </p:cNvSpPr>
          <p:nvPr/>
        </p:nvSpPr>
        <p:spPr bwMode="auto">
          <a:xfrm flipH="1">
            <a:off x="323850" y="333375"/>
            <a:ext cx="8496300" cy="2232025"/>
          </a:xfrm>
          <a:prstGeom prst="wedgeRoundRectCallout">
            <a:avLst>
              <a:gd name="adj1" fmla="val -34755"/>
              <a:gd name="adj2" fmla="val 70056"/>
              <a:gd name="adj3" fmla="val 16667"/>
            </a:avLst>
          </a:prstGeom>
          <a:ln>
            <a:headEnd/>
            <a:tailEnd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/>
          <a:lstStyle/>
          <a:p>
            <a:pPr algn="ctr"/>
            <a:endParaRPr lang="ru-RU"/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>
          <a:xfrm>
            <a:off x="539552" y="548680"/>
            <a:ext cx="8229600" cy="1900237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800" b="1" i="0" u="none" strike="noStrike" kern="1200" cap="all" normalizeH="0" baseline="0" noProof="0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uLnTx/>
                <a:uFillTx/>
                <a:latin typeface="+mn-lt"/>
                <a:ea typeface="+mn-ea"/>
                <a:cs typeface="+mn-cs"/>
              </a:rPr>
              <a:t>    </a:t>
            </a:r>
            <a:r>
              <a:rPr kumimoji="0" lang="ru-RU" sz="2800" b="1" u="none" strike="noStrike" kern="1200" cap="all" normalizeH="0" baseline="0" noProof="0" dirty="0" smtClean="0">
                <a:ln>
                  <a:solidFill>
                    <a:schemeClr val="tx1"/>
                  </a:solidFill>
                </a:ln>
                <a:solidFill>
                  <a:schemeClr val="accent1"/>
                </a:solidFill>
                <a:effectLst>
                  <a:reflection blurRad="10000" stA="55000" endPos="48000" dist="500" dir="5400000" sy="-100000" algn="bl" rotWithShape="0"/>
                </a:effectLst>
                <a:uLnTx/>
                <a:uFillTx/>
                <a:latin typeface="Times New Roman" pitchFamily="18" charset="0"/>
                <a:cs typeface="Times New Roman" pitchFamily="18" charset="0"/>
              </a:rPr>
              <a:t>Получим  два  сцепленных  кольца.  Одно  из  них  вдвое   длиннее  исходного  и  перекручено  два  раза. Второе-  лист  Мёбиуса,  ширина  которого  втрое  меньше,  чем  у  исходного. </a:t>
            </a:r>
          </a:p>
        </p:txBody>
      </p:sp>
      <p:pic>
        <p:nvPicPr>
          <p:cNvPr id="8" name="Picture 4" descr="Фото-0056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714348" y="3141662"/>
            <a:ext cx="8178827" cy="33122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3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14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6" name="Picture 6" descr="http://f10.ifotki.info/org/15e8df9154256a9c1da2a8bba54030d85f4ec4121148526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5124" name="Picture 4" descr="http://www.worldipreview.com/media/image/shutterstock-158243672-web.jpg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prstClr val="black"/>
              <a:schemeClr val="accent6">
                <a:tint val="45000"/>
                <a:satMod val="400000"/>
              </a:schemeClr>
            </a:duotone>
            <a:lum contrast="-30000"/>
          </a:blip>
          <a:srcRect/>
          <a:stretch>
            <a:fillRect/>
          </a:stretch>
        </p:blipFill>
        <p:spPr bwMode="auto">
          <a:xfrm>
            <a:off x="1907704" y="2132856"/>
            <a:ext cx="6408712" cy="4289703"/>
          </a:xfrm>
          <a:prstGeom prst="rect">
            <a:avLst/>
          </a:prstGeom>
          <a:noFill/>
        </p:spPr>
      </p:pic>
      <p:pic>
        <p:nvPicPr>
          <p:cNvPr id="4" name="Дождь - Музыка дождя (mp3ostrov.com)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5" cstate="print"/>
          <a:stretch>
            <a:fillRect/>
          </a:stretch>
        </p:blipFill>
        <p:spPr>
          <a:xfrm>
            <a:off x="8460432" y="6309320"/>
            <a:ext cx="304800" cy="304800"/>
          </a:xfrm>
          <a:prstGeom prst="rect">
            <a:avLst/>
          </a:prstGeom>
        </p:spPr>
      </p:pic>
      <p:pic>
        <p:nvPicPr>
          <p:cNvPr id="5" name="Рисунок 4" descr="фон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1" y="0"/>
            <a:ext cx="9143999" cy="6858000"/>
          </a:xfrm>
          <a:prstGeom prst="rect">
            <a:avLst/>
          </a:prstGeom>
        </p:spPr>
      </p:pic>
      <p:pic>
        <p:nvPicPr>
          <p:cNvPr id="7" name="Picture 4" descr="j0211911[1]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 rot="418625">
            <a:off x="5669025" y="4066791"/>
            <a:ext cx="3329472" cy="25986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5"/>
          <p:cNvSpPr txBox="1"/>
          <p:nvPr/>
        </p:nvSpPr>
        <p:spPr>
          <a:xfrm>
            <a:off x="285720" y="428604"/>
            <a:ext cx="8643998" cy="2800767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8800" b="1" i="1" dirty="0" smtClean="0">
                <a:ln w="18000">
                  <a:solidFill>
                    <a:srgbClr val="FF0000"/>
                  </a:solidFill>
                  <a:prstDash val="solid"/>
                  <a:miter lim="800000"/>
                </a:ln>
                <a:solidFill>
                  <a:srgbClr val="FFFF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Спасибо</a:t>
            </a:r>
            <a:r>
              <a:rPr lang="ru-RU" sz="8800" b="1" i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FFFF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8800" b="1" i="1" dirty="0" smtClean="0">
                <a:ln w="18000">
                  <a:solidFill>
                    <a:srgbClr val="FF0000"/>
                  </a:solidFill>
                  <a:prstDash val="solid"/>
                  <a:miter lim="800000"/>
                </a:ln>
                <a:solidFill>
                  <a:srgbClr val="FFFF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за внимание!!!</a:t>
            </a:r>
            <a:endParaRPr lang="ru-RU" sz="8800" b="1" i="1" dirty="0">
              <a:ln w="18000">
                <a:solidFill>
                  <a:srgbClr val="FF0000"/>
                </a:solidFill>
                <a:prstDash val="solid"/>
                <a:miter lim="800000"/>
              </a:ln>
              <a:solidFill>
                <a:srgbClr val="FFFF0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8" name="Рисунок 7" descr="recycling.jpg"/>
          <p:cNvPicPr>
            <a:picLocks noChangeAspect="1"/>
          </p:cNvPicPr>
          <p:nvPr/>
        </p:nvPicPr>
        <p:blipFill>
          <a:blip r:embed="rId8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357290" y="3643314"/>
            <a:ext cx="2861434" cy="2785128"/>
          </a:xfrm>
          <a:prstGeom prst="rect">
            <a:avLst/>
          </a:prstGeom>
        </p:spPr>
      </p:pic>
    </p:spTree>
  </p:cSld>
  <p:clrMapOvr>
    <a:masterClrMapping/>
  </p:clrMapOvr>
  <p:transition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8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6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6" name="Picture 6" descr="http://f10.ifotki.info/org/15e8df9154256a9c1da2a8bba54030d85f4ec4121148526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5124" name="Picture 4" descr="http://www.worldipreview.com/media/image/shutterstock-158243672-web.jpg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prstClr val="black"/>
              <a:schemeClr val="accent6">
                <a:tint val="45000"/>
                <a:satMod val="400000"/>
              </a:schemeClr>
            </a:duotone>
            <a:lum contrast="-30000"/>
          </a:blip>
          <a:srcRect/>
          <a:stretch>
            <a:fillRect/>
          </a:stretch>
        </p:blipFill>
        <p:spPr bwMode="auto">
          <a:xfrm>
            <a:off x="1907704" y="2132856"/>
            <a:ext cx="6408712" cy="4289703"/>
          </a:xfrm>
          <a:prstGeom prst="rect">
            <a:avLst/>
          </a:prstGeom>
          <a:noFill/>
        </p:spPr>
      </p:pic>
      <p:pic>
        <p:nvPicPr>
          <p:cNvPr id="4" name="Дождь - Музыка дождя (mp3ostrov.com).mp3">
            <a:hlinkClick r:id="" action="ppaction://media"/>
          </p:cNvPr>
          <p:cNvPicPr>
            <a:picLocks noRot="1" noChangeAspect="1"/>
          </p:cNvPicPr>
          <p:nvPr>
            <a:audioFile r:link="rId2"/>
          </p:nvPr>
        </p:nvPicPr>
        <p:blipFill>
          <a:blip r:embed="rId6" cstate="print"/>
          <a:stretch>
            <a:fillRect/>
          </a:stretch>
        </p:blipFill>
        <p:spPr>
          <a:xfrm>
            <a:off x="8460432" y="6309320"/>
            <a:ext cx="304800" cy="304800"/>
          </a:xfrm>
          <a:prstGeom prst="rect">
            <a:avLst/>
          </a:prstGeom>
        </p:spPr>
      </p:pic>
      <p:pic>
        <p:nvPicPr>
          <p:cNvPr id="5" name="Рисунок 4" descr="фон.jp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1" y="-214338"/>
            <a:ext cx="9143999" cy="6858000"/>
          </a:xfrm>
          <a:prstGeom prst="rect">
            <a:avLst/>
          </a:prstGeom>
        </p:spPr>
      </p:pic>
      <p:sp>
        <p:nvSpPr>
          <p:cNvPr id="27649" name="Rectangle 1"/>
          <p:cNvSpPr>
            <a:spLocks noChangeArrowheads="1"/>
          </p:cNvSpPr>
          <p:nvPr/>
        </p:nvSpPr>
        <p:spPr bwMode="auto">
          <a:xfrm>
            <a:off x="1285852" y="0"/>
            <a:ext cx="6715140" cy="40318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11111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Основной задачей развивающей работы является предоставление ребенку возможность самостоятельно выбирать сферу приложения умственных усилий, ставить себе цель и находить собственные способы ее осуществления.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10" name="Рисунок 9" descr="recycling.jpg"/>
          <p:cNvPicPr>
            <a:picLocks noChangeAspect="1"/>
          </p:cNvPicPr>
          <p:nvPr/>
        </p:nvPicPr>
        <p:blipFill>
          <a:blip r:embed="rId8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5857884" y="3895730"/>
            <a:ext cx="2714644" cy="2642252"/>
          </a:xfrm>
          <a:prstGeom prst="rect">
            <a:avLst/>
          </a:prstGeom>
        </p:spPr>
      </p:pic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96187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1" dur="500"/>
                                        <p:tgtEl>
                                          <p:spTgt spid="276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12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2764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6" name="Picture 6" descr="http://f10.ifotki.info/org/15e8df9154256a9c1da2a8bba54030d85f4ec4121148526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5124" name="Picture 4" descr="http://www.worldipreview.com/media/image/shutterstock-158243672-web.jpg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prstClr val="black"/>
              <a:schemeClr val="accent6">
                <a:tint val="45000"/>
                <a:satMod val="400000"/>
              </a:schemeClr>
            </a:duotone>
            <a:lum contrast="-30000"/>
          </a:blip>
          <a:srcRect/>
          <a:stretch>
            <a:fillRect/>
          </a:stretch>
        </p:blipFill>
        <p:spPr bwMode="auto">
          <a:xfrm>
            <a:off x="1907704" y="2132856"/>
            <a:ext cx="6408712" cy="4289703"/>
          </a:xfrm>
          <a:prstGeom prst="rect">
            <a:avLst/>
          </a:prstGeom>
          <a:noFill/>
        </p:spPr>
      </p:pic>
      <p:pic>
        <p:nvPicPr>
          <p:cNvPr id="4" name="Дождь - Музыка дождя (mp3ostrov.com)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5" cstate="print"/>
          <a:stretch>
            <a:fillRect/>
          </a:stretch>
        </p:blipFill>
        <p:spPr>
          <a:xfrm>
            <a:off x="8460432" y="6309320"/>
            <a:ext cx="304800" cy="304800"/>
          </a:xfrm>
          <a:prstGeom prst="rect">
            <a:avLst/>
          </a:prstGeom>
        </p:spPr>
      </p:pic>
      <p:pic>
        <p:nvPicPr>
          <p:cNvPr id="5" name="Рисунок 4" descr="фон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0"/>
            <a:ext cx="9143999" cy="6858000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214282" y="142852"/>
            <a:ext cx="864399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solidFill>
                  <a:srgbClr val="FF0000"/>
                </a:solidFill>
                <a:latin typeface="Cambria" pitchFamily="18" charset="0"/>
              </a:rPr>
              <a:t>Основной принцип при организации познавательной деятельности – стимуляция любознательности ребенка.</a:t>
            </a:r>
          </a:p>
        </p:txBody>
      </p:sp>
      <p:pic>
        <p:nvPicPr>
          <p:cNvPr id="12" name="Рисунок 11" descr="slide_14.jpg"/>
          <p:cNvPicPr>
            <a:picLocks noChangeAspect="1"/>
          </p:cNvPicPr>
          <p:nvPr/>
        </p:nvPicPr>
        <p:blipFill>
          <a:blip r:embed="rId7" cstate="print"/>
          <a:srcRect l="13281" t="49323" r="50000" b="10607"/>
          <a:stretch>
            <a:fillRect/>
          </a:stretch>
        </p:blipFill>
        <p:spPr>
          <a:xfrm>
            <a:off x="3000364" y="4000504"/>
            <a:ext cx="2857520" cy="2428868"/>
          </a:xfrm>
          <a:prstGeom prst="rect">
            <a:avLst/>
          </a:prstGeom>
        </p:spPr>
      </p:pic>
      <p:sp>
        <p:nvSpPr>
          <p:cNvPr id="44033" name="Rectangle 1"/>
          <p:cNvSpPr>
            <a:spLocks noChangeArrowheads="1"/>
          </p:cNvSpPr>
          <p:nvPr/>
        </p:nvSpPr>
        <p:spPr bwMode="auto">
          <a:xfrm>
            <a:off x="357158" y="1142984"/>
            <a:ext cx="8072494" cy="2308324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Cambria" pitchFamily="18" charset="0"/>
                <a:ea typeface="Times New Roman" pitchFamily="18" charset="0"/>
                <a:cs typeface="Arial" pitchFamily="34" charset="0"/>
              </a:rPr>
              <a:t>В работе широко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Cambria" pitchFamily="18" charset="0"/>
                <a:ea typeface="Times New Roman" pitchFamily="18" charset="0"/>
                <a:cs typeface="Arial" pitchFamily="34" charset="0"/>
              </a:rPr>
              <a:t>использую различные инновации,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Cambria" pitchFamily="18" charset="0"/>
                <a:ea typeface="Times New Roman" pitchFamily="18" charset="0"/>
                <a:cs typeface="Arial" pitchFamily="34" charset="0"/>
              </a:rPr>
              <a:t>оригинальные игрушки и материалы, которые могут вызвать интерес, удивление, заключать в себе загадку (коробочка с секретом, гироскоп, лента 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Cambria" pitchFamily="18" charset="0"/>
                <a:ea typeface="Times New Roman" pitchFamily="18" charset="0"/>
                <a:cs typeface="Arial" pitchFamily="34" charset="0"/>
              </a:rPr>
              <a:t>Мёбиуса,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Cambria" pitchFamily="18" charset="0"/>
                <a:ea typeface="Times New Roman" pitchFamily="18" charset="0"/>
                <a:cs typeface="Arial" pitchFamily="34" charset="0"/>
              </a:rPr>
              <a:t> головоломки, магниты, рассматривание картинок с изображением экзотических животных и птиц и др.).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>
                  <a:lumMod val="95000"/>
                  <a:lumOff val="5000"/>
                </a:schemeClr>
              </a:solidFill>
              <a:effectLst/>
              <a:latin typeface="Cambria" pitchFamily="18" charset="0"/>
              <a:cs typeface="Arial" pitchFamily="34" charset="0"/>
            </a:endParaRPr>
          </a:p>
        </p:txBody>
      </p:sp>
      <p:pic>
        <p:nvPicPr>
          <p:cNvPr id="16" name="Picture 3" descr="C:\Users\New\Desktop\578e6b0b839b05feec44b1170b820050.jpg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 rot="21038263">
            <a:off x="504736" y="3855798"/>
            <a:ext cx="2013042" cy="28574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" name="Picture 2" descr="C:\Users\New\Desktop\kolumbovo_egg (1).jpg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>
          <a:xfrm rot="324806">
            <a:off x="6147275" y="3542085"/>
            <a:ext cx="2297976" cy="3214686"/>
          </a:xfrm>
          <a:prstGeom prst="rect">
            <a:avLst/>
          </a:prstGeom>
          <a:noFill/>
        </p:spPr>
      </p:pic>
      <p:pic>
        <p:nvPicPr>
          <p:cNvPr id="13" name="Рисунок 12" descr="recycling.jpg"/>
          <p:cNvPicPr>
            <a:picLocks noChangeAspect="1"/>
          </p:cNvPicPr>
          <p:nvPr/>
        </p:nvPicPr>
        <p:blipFill>
          <a:blip r:embed="rId10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7858115" y="857232"/>
            <a:ext cx="1285885" cy="1251594"/>
          </a:xfrm>
          <a:prstGeom prst="rect">
            <a:avLst/>
          </a:prstGeom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13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4" name="Picture 4" descr="http://www.worldipreview.com/media/image/shutterstock-158243672-web.jp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prstClr val="black"/>
              <a:schemeClr val="accent6">
                <a:tint val="45000"/>
                <a:satMod val="400000"/>
              </a:schemeClr>
            </a:duotone>
            <a:lum contrast="-30000"/>
          </a:blip>
          <a:srcRect/>
          <a:stretch>
            <a:fillRect/>
          </a:stretch>
        </p:blipFill>
        <p:spPr bwMode="auto">
          <a:xfrm>
            <a:off x="1907704" y="2132856"/>
            <a:ext cx="6408712" cy="4289703"/>
          </a:xfrm>
          <a:prstGeom prst="rect">
            <a:avLst/>
          </a:prstGeom>
          <a:noFill/>
        </p:spPr>
      </p:pic>
      <p:pic>
        <p:nvPicPr>
          <p:cNvPr id="4" name="Дождь - Музыка дождя (mp3ostrov.com)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8460432" y="6309320"/>
            <a:ext cx="304800" cy="304800"/>
          </a:xfrm>
          <a:prstGeom prst="rect">
            <a:avLst/>
          </a:prstGeom>
        </p:spPr>
      </p:pic>
      <p:pic>
        <p:nvPicPr>
          <p:cNvPr id="5" name="Рисунок 4" descr="фон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0" y="0"/>
            <a:ext cx="9143999" cy="6858000"/>
          </a:xfrm>
          <a:prstGeom prst="rect">
            <a:avLst/>
          </a:prstGeom>
        </p:spPr>
      </p:pic>
      <p:pic>
        <p:nvPicPr>
          <p:cNvPr id="10" name="Рисунок 9" descr="recycling.jpg"/>
          <p:cNvPicPr>
            <a:picLocks noChangeAspect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7286644" y="5286388"/>
            <a:ext cx="1285884" cy="1251593"/>
          </a:xfrm>
          <a:prstGeom prst="rect">
            <a:avLst/>
          </a:prstGeom>
        </p:spPr>
      </p:pic>
      <p:sp>
        <p:nvSpPr>
          <p:cNvPr id="47105" name="Rectangle 1"/>
          <p:cNvSpPr>
            <a:spLocks noChangeArrowheads="1"/>
          </p:cNvSpPr>
          <p:nvPr/>
        </p:nvSpPr>
        <p:spPr bwMode="auto">
          <a:xfrm>
            <a:off x="500034" y="500042"/>
            <a:ext cx="8143932" cy="6001643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2400" b="1" dirty="0" smtClean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  <a:latin typeface="+mj-lt"/>
                <a:ea typeface="Times New Roman" pitchFamily="18" charset="0"/>
                <a:cs typeface="Arial" pitchFamily="34" charset="0"/>
              </a:rPr>
              <a:t>Д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  <a:latin typeface="+mj-lt"/>
                <a:ea typeface="Times New Roman" pitchFamily="18" charset="0"/>
                <a:cs typeface="Arial" pitchFamily="34" charset="0"/>
              </a:rPr>
              <a:t>ля формирования учебной мотивации метод моделирования игровых проблемно-практических ситуаций</a:t>
            </a:r>
            <a:r>
              <a:rPr lang="ru-RU" sz="2400" b="1" dirty="0" smtClean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  <a:latin typeface="+mj-lt"/>
                <a:ea typeface="Times New Roman" pitchFamily="18" charset="0"/>
                <a:cs typeface="Arial" pitchFamily="34" charset="0"/>
              </a:rPr>
              <a:t> выделяют следующие моменты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  <a:latin typeface="+mj-lt"/>
                <a:ea typeface="Times New Roman" pitchFamily="18" charset="0"/>
                <a:cs typeface="Arial" pitchFamily="34" charset="0"/>
              </a:rPr>
              <a:t>:</a:t>
            </a:r>
            <a:r>
              <a:rPr kumimoji="0" lang="ru-RU" sz="300" b="1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  <a:latin typeface="+mj-lt"/>
                <a:ea typeface="Times New Roman" pitchFamily="18" charset="0"/>
                <a:cs typeface="Arial" pitchFamily="34" charset="0"/>
              </a:rPr>
              <a:t> 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endParaRPr kumimoji="0" lang="ru-RU" sz="800" b="1" i="0" u="none" strike="noStrike" cap="none" normalizeH="0" baseline="0" dirty="0" smtClean="0">
              <a:ln>
                <a:noFill/>
              </a:ln>
              <a:solidFill>
                <a:schemeClr val="tx2">
                  <a:lumMod val="75000"/>
                </a:schemeClr>
              </a:solidFill>
              <a:effectLst>
                <a:glow rad="63500">
                  <a:schemeClr val="accent1">
                    <a:satMod val="175000"/>
                    <a:alpha val="40000"/>
                  </a:schemeClr>
                </a:glow>
              </a:effectLst>
              <a:latin typeface="+mj-lt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</a:pPr>
            <a:r>
              <a:rPr kumimoji="0" lang="ru-RU" sz="2400" b="0" i="0" u="none" strike="noStrike" cap="none" normalizeH="0" dirty="0" smtClean="0">
                <a:ln>
                  <a:noFill/>
                </a:ln>
                <a:solidFill>
                  <a:srgbClr val="7030A0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  <a:latin typeface="Georgia" pitchFamily="18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400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  <a:latin typeface="Georgia" pitchFamily="18" charset="0"/>
                <a:ea typeface="Times New Roman" pitchFamily="18" charset="0"/>
                <a:cs typeface="Arial" pitchFamily="34" charset="0"/>
              </a:rPr>
              <a:t>специальное нарушение привычной организации учебно-познавательной деятельности;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</a:pPr>
            <a:endParaRPr kumimoji="0" lang="ru-RU" sz="800" i="0" u="none" strike="noStrike" cap="none" normalizeH="0" baseline="0" dirty="0" smtClean="0">
              <a:ln>
                <a:noFill/>
              </a:ln>
              <a:solidFill>
                <a:schemeClr val="tx1">
                  <a:lumMod val="95000"/>
                  <a:lumOff val="5000"/>
                </a:schemeClr>
              </a:solidFill>
              <a:effectLst>
                <a:glow rad="63500">
                  <a:schemeClr val="accent1">
                    <a:satMod val="175000"/>
                    <a:alpha val="40000"/>
                  </a:schemeClr>
                </a:glow>
              </a:effectLst>
              <a:latin typeface="Georgia" pitchFamily="18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  <a:latin typeface="Georgia" pitchFamily="18" charset="0"/>
                <a:ea typeface="Times New Roman" pitchFamily="18" charset="0"/>
                <a:cs typeface="Arial" pitchFamily="34" charset="0"/>
              </a:rPr>
              <a:t> </a:t>
            </a:r>
            <a:r>
              <a:rPr kumimoji="0" lang="ru-RU" sz="2400" i="1" u="none" strike="noStrike" cap="none" normalizeH="0" baseline="0" dirty="0" smtClean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  <a:latin typeface="Georgia" pitchFamily="18" charset="0"/>
                <a:ea typeface="Times New Roman" pitchFamily="18" charset="0"/>
                <a:cs typeface="Arial" pitchFamily="34" charset="0"/>
              </a:rPr>
              <a:t>«появление»</a:t>
            </a:r>
            <a:r>
              <a:rPr kumimoji="0" lang="ru-RU" sz="240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  <a:latin typeface="Georgia" pitchFamily="18" charset="0"/>
                <a:ea typeface="Times New Roman" pitchFamily="18" charset="0"/>
                <a:cs typeface="Arial" pitchFamily="34" charset="0"/>
              </a:rPr>
              <a:t> препятствий или особых условий в процессе осуществления деятельности;</a:t>
            </a:r>
          </a:p>
          <a:p>
            <a:pPr marL="0" marR="0" lvl="0" indent="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</a:pPr>
            <a:endParaRPr kumimoji="0" lang="ru-RU" sz="800" i="0" u="none" strike="noStrike" cap="none" normalizeH="0" baseline="0" dirty="0" smtClean="0">
              <a:ln>
                <a:noFill/>
              </a:ln>
              <a:solidFill>
                <a:schemeClr val="tx1">
                  <a:lumMod val="95000"/>
                  <a:lumOff val="5000"/>
                </a:schemeClr>
              </a:solidFill>
              <a:effectLst>
                <a:glow rad="63500">
                  <a:schemeClr val="accent1">
                    <a:satMod val="175000"/>
                    <a:alpha val="40000"/>
                  </a:schemeClr>
                </a:glow>
              </a:effectLst>
              <a:latin typeface="Georgia" pitchFamily="18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</a:pPr>
            <a:r>
              <a:rPr lang="ru-RU" sz="2400" dirty="0" smtClean="0">
                <a:solidFill>
                  <a:srgbClr val="7030A0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  <a:latin typeface="Georgia" pitchFamily="18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400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  <a:latin typeface="Georgia" pitchFamily="18" charset="0"/>
                <a:ea typeface="Times New Roman" pitchFamily="18" charset="0"/>
                <a:cs typeface="Arial" pitchFamily="34" charset="0"/>
              </a:rPr>
              <a:t>перенесение акцентов на поисковую деятельность;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</a:pPr>
            <a:endParaRPr kumimoji="0" lang="ru-RU" sz="800" i="0" u="none" strike="noStrike" cap="none" normalizeH="0" baseline="0" dirty="0" smtClean="0">
              <a:ln>
                <a:noFill/>
              </a:ln>
              <a:solidFill>
                <a:schemeClr val="tx1">
                  <a:lumMod val="95000"/>
                  <a:lumOff val="5000"/>
                </a:schemeClr>
              </a:solidFill>
              <a:effectLst>
                <a:glow rad="63500">
                  <a:schemeClr val="accent1">
                    <a:satMod val="175000"/>
                    <a:alpha val="40000"/>
                  </a:schemeClr>
                </a:glow>
              </a:effectLst>
              <a:latin typeface="Georgia" pitchFamily="18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</a:pPr>
            <a:r>
              <a:rPr lang="ru-RU" sz="2400" dirty="0" smtClean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  <a:latin typeface="Georgia" pitchFamily="18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40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  <a:latin typeface="Georgia" pitchFamily="18" charset="0"/>
                <a:ea typeface="Times New Roman" pitchFamily="18" charset="0"/>
                <a:cs typeface="Arial" pitchFamily="34" charset="0"/>
              </a:rPr>
              <a:t>свобода детей в выборе средств и способов реализации деятельности;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</a:pPr>
            <a:endParaRPr kumimoji="0" lang="ru-RU" sz="800" i="0" u="none" strike="noStrike" cap="none" normalizeH="0" baseline="0" dirty="0" smtClean="0">
              <a:ln>
                <a:noFill/>
              </a:ln>
              <a:solidFill>
                <a:schemeClr val="tx1">
                  <a:lumMod val="95000"/>
                  <a:lumOff val="5000"/>
                </a:schemeClr>
              </a:solidFill>
              <a:effectLst>
                <a:glow rad="63500">
                  <a:schemeClr val="accent1">
                    <a:satMod val="175000"/>
                    <a:alpha val="40000"/>
                  </a:schemeClr>
                </a:glow>
              </a:effectLst>
              <a:latin typeface="Georgia" pitchFamily="18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</a:pPr>
            <a:r>
              <a:rPr lang="ru-RU" sz="2400" dirty="0" smtClean="0">
                <a:solidFill>
                  <a:srgbClr val="7030A0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  <a:latin typeface="Georgia" pitchFamily="18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400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  <a:latin typeface="Georgia" pitchFamily="18" charset="0"/>
                <a:ea typeface="Times New Roman" pitchFamily="18" charset="0"/>
                <a:cs typeface="Arial" pitchFamily="34" charset="0"/>
              </a:rPr>
              <a:t>общая ответственность за результат деятельности на основе взаимопомощи и взаимоконтроля;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</a:pPr>
            <a:endParaRPr kumimoji="0" lang="ru-RU" sz="800" i="0" u="none" strike="noStrike" cap="none" normalizeH="0" baseline="0" dirty="0" smtClean="0">
              <a:ln>
                <a:noFill/>
              </a:ln>
              <a:solidFill>
                <a:schemeClr val="tx1">
                  <a:lumMod val="95000"/>
                  <a:lumOff val="5000"/>
                </a:schemeClr>
              </a:solidFill>
              <a:effectLst>
                <a:glow rad="63500">
                  <a:schemeClr val="accent1">
                    <a:satMod val="175000"/>
                    <a:alpha val="40000"/>
                  </a:schemeClr>
                </a:glow>
              </a:effectLst>
              <a:latin typeface="Georgia" pitchFamily="18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</a:pPr>
            <a:r>
              <a:rPr lang="ru-RU" sz="2400" dirty="0" smtClean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  <a:latin typeface="Georgia" pitchFamily="18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40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  <a:latin typeface="Georgia" pitchFamily="18" charset="0"/>
                <a:ea typeface="Times New Roman" pitchFamily="18" charset="0"/>
                <a:cs typeface="Arial" pitchFamily="34" charset="0"/>
              </a:rPr>
              <a:t>введение значимой для детей мотивационной деятельности.</a:t>
            </a:r>
            <a:endParaRPr kumimoji="0" lang="ru-RU" sz="2400" i="0" u="none" strike="noStrike" cap="none" normalizeH="0" baseline="0" dirty="0" smtClean="0">
              <a:ln>
                <a:noFill/>
              </a:ln>
              <a:solidFill>
                <a:schemeClr val="tx1">
                  <a:lumMod val="95000"/>
                  <a:lumOff val="5000"/>
                </a:schemeClr>
              </a:solidFill>
              <a:effectLst>
                <a:glow rad="63500">
                  <a:schemeClr val="accent1">
                    <a:satMod val="175000"/>
                    <a:alpha val="40000"/>
                  </a:schemeClr>
                </a:glow>
              </a:effectLst>
              <a:latin typeface="Georgia" pitchFamily="18" charset="0"/>
              <a:cs typeface="Arial" pitchFamily="34" charset="0"/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96187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Дождь - Музыка дождя (mp3ostrov.com)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3" cstate="print"/>
          <a:stretch>
            <a:fillRect/>
          </a:stretch>
        </p:blipFill>
        <p:spPr>
          <a:xfrm>
            <a:off x="8460432" y="6309320"/>
            <a:ext cx="304800" cy="304800"/>
          </a:xfrm>
          <a:prstGeom prst="rect">
            <a:avLst/>
          </a:prstGeom>
        </p:spPr>
      </p:pic>
      <p:pic>
        <p:nvPicPr>
          <p:cNvPr id="5" name="Рисунок 4" descr="фон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0" y="0"/>
            <a:ext cx="9358281" cy="6858000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285720" y="285728"/>
            <a:ext cx="864399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err="1" smtClean="0">
                <a:solidFill>
                  <a:schemeClr val="tx2">
                    <a:lumMod val="50000"/>
                  </a:schemeClr>
                </a:solidFill>
                <a:latin typeface="Century" pitchFamily="18" charset="0"/>
                <a:cs typeface="Arial" pitchFamily="34" charset="0"/>
              </a:rPr>
              <a:t>Дьёрдь</a:t>
            </a:r>
            <a:r>
              <a:rPr lang="ru-RU" sz="2800" b="1" dirty="0" smtClean="0">
                <a:solidFill>
                  <a:schemeClr val="tx2">
                    <a:lumMod val="50000"/>
                  </a:schemeClr>
                </a:solidFill>
                <a:latin typeface="Century" pitchFamily="18" charset="0"/>
                <a:cs typeface="Arial" pitchFamily="34" charset="0"/>
              </a:rPr>
              <a:t> Пойа</a:t>
            </a:r>
            <a:r>
              <a:rPr lang="ru-RU" sz="2800" b="1" dirty="0" smtClean="0">
                <a:solidFill>
                  <a:schemeClr val="tx2">
                    <a:lumMod val="50000"/>
                  </a:schemeClr>
                </a:solidFill>
                <a:cs typeface="Arial" pitchFamily="34" charset="0"/>
              </a:rPr>
              <a:t>: </a:t>
            </a:r>
            <a:r>
              <a:rPr lang="ru-RU" sz="2800" b="1" dirty="0" smtClean="0">
                <a:solidFill>
                  <a:schemeClr val="accent2">
                    <a:lumMod val="75000"/>
                  </a:schemeClr>
                </a:solidFill>
                <a:cs typeface="Arial" pitchFamily="34" charset="0"/>
              </a:rPr>
              <a:t>«Лучший способ изучить что-либо - это открыть самому»!</a:t>
            </a:r>
            <a:endParaRPr lang="ru-RU" sz="2800" b="1" dirty="0">
              <a:solidFill>
                <a:schemeClr val="accent2">
                  <a:lumMod val="75000"/>
                </a:schemeClr>
              </a:solidFill>
              <a:cs typeface="Arial" pitchFamily="34" charset="0"/>
            </a:endParaRPr>
          </a:p>
        </p:txBody>
      </p:sp>
      <p:pic>
        <p:nvPicPr>
          <p:cNvPr id="14" name="Picture 4" descr="mmebius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072066" y="1785926"/>
            <a:ext cx="3571900" cy="4336145"/>
          </a:xfrm>
          <a:prstGeom prst="rect">
            <a:avLst/>
          </a:prstGeom>
          <a:noFill/>
          <a:ln w="15875">
            <a:solidFill>
              <a:srgbClr val="993300"/>
            </a:solidFill>
            <a:miter lim="800000"/>
            <a:headEnd/>
            <a:tailEnd/>
          </a:ln>
        </p:spPr>
      </p:pic>
      <p:sp>
        <p:nvSpPr>
          <p:cNvPr id="16" name="Прямоугольник 15"/>
          <p:cNvSpPr/>
          <p:nvPr/>
        </p:nvSpPr>
        <p:spPr>
          <a:xfrm>
            <a:off x="357158" y="2285992"/>
            <a:ext cx="4572000" cy="3785652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ru-RU" sz="4000" b="1" dirty="0" smtClean="0">
                <a:solidFill>
                  <a:srgbClr val="FF0000"/>
                </a:solidFill>
              </a:rPr>
              <a:t>Август Фердинанд Мёбиус</a:t>
            </a:r>
            <a:r>
              <a:rPr lang="ru-RU" sz="4000" dirty="0" smtClean="0">
                <a:solidFill>
                  <a:srgbClr val="FF0000"/>
                </a:solidFill>
              </a:rPr>
              <a:t> </a:t>
            </a:r>
          </a:p>
          <a:p>
            <a:pPr algn="ctr"/>
            <a:r>
              <a:rPr lang="ru-RU" sz="4000" dirty="0" smtClean="0">
                <a:solidFill>
                  <a:schemeClr val="accent6">
                    <a:lumMod val="50000"/>
                  </a:schemeClr>
                </a:solidFill>
              </a:rPr>
              <a:t>(1790-1868) — немецкий математик и астроном-теоретик. </a:t>
            </a:r>
            <a:endParaRPr lang="ru-RU" sz="4000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</p:cSld>
  <p:clrMapOvr>
    <a:masterClrMapping/>
  </p:clrMapOvr>
  <p:transition>
    <p:zoom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mph" presetSubtype="0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6" dur="indefinite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style.fontFamily</p:attrName>
                                        </p:attrNameLst>
                                      </p:cBhvr>
                                      <p:to>
                                        <p:strVal val="Times New Roma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6" name="Picture 6" descr="http://f10.ifotki.info/org/15e8df9154256a9c1da2a8bba54030d85f4ec4121148526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5124" name="Picture 4" descr="http://www.worldipreview.com/media/image/shutterstock-158243672-web.jpg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prstClr val="black"/>
              <a:schemeClr val="accent6">
                <a:tint val="45000"/>
                <a:satMod val="400000"/>
              </a:schemeClr>
            </a:duotone>
            <a:lum contrast="-30000"/>
          </a:blip>
          <a:srcRect/>
          <a:stretch>
            <a:fillRect/>
          </a:stretch>
        </p:blipFill>
        <p:spPr bwMode="auto">
          <a:xfrm>
            <a:off x="1907704" y="2132856"/>
            <a:ext cx="6408712" cy="4289703"/>
          </a:xfrm>
          <a:prstGeom prst="rect">
            <a:avLst/>
          </a:prstGeom>
          <a:noFill/>
        </p:spPr>
      </p:pic>
      <p:pic>
        <p:nvPicPr>
          <p:cNvPr id="4" name="Дождь - Музыка дождя (mp3ostrov.com)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5" cstate="print"/>
          <a:stretch>
            <a:fillRect/>
          </a:stretch>
        </p:blipFill>
        <p:spPr>
          <a:xfrm>
            <a:off x="8460432" y="6309320"/>
            <a:ext cx="304800" cy="304800"/>
          </a:xfrm>
          <a:prstGeom prst="rect">
            <a:avLst/>
          </a:prstGeom>
        </p:spPr>
      </p:pic>
      <p:pic>
        <p:nvPicPr>
          <p:cNvPr id="5" name="Рисунок 4" descr="фон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0"/>
            <a:ext cx="9143999" cy="6858000"/>
          </a:xfrm>
          <a:prstGeom prst="rect">
            <a:avLst/>
          </a:prstGeom>
        </p:spPr>
      </p:pic>
      <p:sp>
        <p:nvSpPr>
          <p:cNvPr id="6" name="AutoShape 8"/>
          <p:cNvSpPr>
            <a:spLocks noChangeArrowheads="1"/>
          </p:cNvSpPr>
          <p:nvPr/>
        </p:nvSpPr>
        <p:spPr bwMode="auto">
          <a:xfrm rot="10800000">
            <a:off x="285720" y="214289"/>
            <a:ext cx="8858280" cy="6478589"/>
          </a:xfrm>
          <a:prstGeom prst="verticalScroll">
            <a:avLst>
              <a:gd name="adj" fmla="val 12500"/>
            </a:avLst>
          </a:prstGeom>
          <a:solidFill>
            <a:schemeClr val="accent4">
              <a:lumMod val="40000"/>
              <a:lumOff val="60000"/>
            </a:schemeClr>
          </a:solidFill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anchor="ctr"/>
          <a:lstStyle/>
          <a:p>
            <a:endParaRPr lang="ru-RU"/>
          </a:p>
        </p:txBody>
      </p:sp>
      <p:sp>
        <p:nvSpPr>
          <p:cNvPr id="7" name="Text Box 10"/>
          <p:cNvSpPr txBox="1">
            <a:spLocks noChangeArrowheads="1"/>
          </p:cNvSpPr>
          <p:nvPr/>
        </p:nvSpPr>
        <p:spPr bwMode="auto">
          <a:xfrm>
            <a:off x="3071802" y="500042"/>
            <a:ext cx="3311525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5400" b="1" dirty="0">
                <a:solidFill>
                  <a:srgbClr val="006600"/>
                </a:solidFill>
                <a:latin typeface="Monotype Corsiva" pitchFamily="66" charset="0"/>
              </a:rPr>
              <a:t>Легенда</a:t>
            </a:r>
          </a:p>
        </p:txBody>
      </p:sp>
      <p:sp>
        <p:nvSpPr>
          <p:cNvPr id="8" name="Text Box 9"/>
          <p:cNvSpPr txBox="1">
            <a:spLocks noChangeArrowheads="1"/>
          </p:cNvSpPr>
          <p:nvPr/>
        </p:nvSpPr>
        <p:spPr bwMode="auto">
          <a:xfrm>
            <a:off x="1115616" y="1196753"/>
            <a:ext cx="7128791" cy="20621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>
                <a:latin typeface="Times New Roman" pitchFamily="18" charset="0"/>
                <a:cs typeface="Times New Roman" pitchFamily="18" charset="0"/>
              </a:rPr>
              <a:t>Рассказывают, что открыть свой «лист» Мёбиусу помогла служанка, сшившая однажды неправильно концы ленты.</a:t>
            </a:r>
          </a:p>
        </p:txBody>
      </p:sp>
      <p:pic>
        <p:nvPicPr>
          <p:cNvPr id="9" name="Picture 7" descr="Что такое лента Мёбиуса и зачем ее надо резать?"/>
          <p:cNvPicPr>
            <a:picLocks noChangeAspect="1" noChangeArrowheads="1"/>
          </p:cNvPicPr>
          <p:nvPr/>
        </p:nvPicPr>
        <p:blipFill>
          <a:blip r:embed="rId7" cstate="print">
            <a:lum bright="-6000"/>
          </a:blip>
          <a:srcRect/>
          <a:stretch>
            <a:fillRect/>
          </a:stretch>
        </p:blipFill>
        <p:spPr>
          <a:xfrm>
            <a:off x="2627784" y="3212976"/>
            <a:ext cx="5059660" cy="2607940"/>
          </a:xfrm>
          <a:prstGeom prst="rect">
            <a:avLst/>
          </a:prstGeom>
          <a:noFill/>
        </p:spPr>
      </p:pic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9" dur="8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0" dur="8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8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22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фон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" y="0"/>
            <a:ext cx="9143999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971600" y="548680"/>
            <a:ext cx="75608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588" indent="-1588" algn="just">
              <a:buFont typeface="Wingdings 3" pitchFamily="18" charset="2"/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Идея пришла ему в голову, когда служанка неправильно сшила ленту.</a:t>
            </a:r>
          </a:p>
        </p:txBody>
      </p:sp>
      <p:pic>
        <p:nvPicPr>
          <p:cNvPr id="6" name="Picture 3" descr="Служанка гот"/>
          <p:cNvPicPr>
            <a:picLocks noChangeAspect="1" noChangeArrowheads="1"/>
          </p:cNvPicPr>
          <p:nvPr/>
        </p:nvPicPr>
        <p:blipFill>
          <a:blip r:embed="rId4" cstate="print">
            <a:lum bright="-20000"/>
          </a:blip>
          <a:srcRect/>
          <a:stretch>
            <a:fillRect/>
          </a:stretch>
        </p:blipFill>
        <p:spPr bwMode="auto">
          <a:xfrm>
            <a:off x="755576" y="3140968"/>
            <a:ext cx="1511771" cy="3414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Рисунок 7" descr="Möbius.jpg"/>
          <p:cNvPicPr>
            <a:picLocks noChangeAspect="1"/>
          </p:cNvPicPr>
          <p:nvPr/>
        </p:nvPicPr>
        <p:blipFill>
          <a:blip r:embed="rId5" cstate="print"/>
          <a:srcRect l="15252" t="10347" r="20691"/>
          <a:stretch>
            <a:fillRect/>
          </a:stretch>
        </p:blipFill>
        <p:spPr>
          <a:xfrm>
            <a:off x="6444208" y="2428868"/>
            <a:ext cx="1768063" cy="3925076"/>
          </a:xfrm>
          <a:prstGeom prst="rect">
            <a:avLst/>
          </a:prstGeom>
        </p:spPr>
      </p:pic>
      <p:sp>
        <p:nvSpPr>
          <p:cNvPr id="10" name="Выноска-облако 9"/>
          <p:cNvSpPr/>
          <p:nvPr/>
        </p:nvSpPr>
        <p:spPr>
          <a:xfrm>
            <a:off x="3643306" y="1142984"/>
            <a:ext cx="2448272" cy="1152128"/>
          </a:xfrm>
          <a:prstGeom prst="cloudCallout">
            <a:avLst>
              <a:gd name="adj1" fmla="val -19981"/>
              <a:gd name="adj2" fmla="val 129657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TextBox 10"/>
          <p:cNvSpPr txBox="1"/>
          <p:nvPr/>
        </p:nvSpPr>
        <p:spPr>
          <a:xfrm>
            <a:off x="4143372" y="1357298"/>
            <a:ext cx="15841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Ой, извините, я не хотела!!!</a:t>
            </a:r>
            <a:endParaRPr lang="ru-RU" dirty="0"/>
          </a:p>
        </p:txBody>
      </p:sp>
      <p:sp>
        <p:nvSpPr>
          <p:cNvPr id="12" name="Выноска-облако 11"/>
          <p:cNvSpPr/>
          <p:nvPr/>
        </p:nvSpPr>
        <p:spPr>
          <a:xfrm>
            <a:off x="6286512" y="1000108"/>
            <a:ext cx="2160240" cy="1368152"/>
          </a:xfrm>
          <a:prstGeom prst="cloudCallout">
            <a:avLst>
              <a:gd name="adj1" fmla="val -31997"/>
              <a:gd name="adj2" fmla="val 70726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3" name="Picture 11" descr="U6XTDMCAU6O9CFCAMHBK2MCAX9UYAXCAJSEXKVCAQ8MSPSCADYLCBICAZSS93OCACMCJDGCAE70KXNCAURYJ0ACAD5BYFKCA481EA4CAWOX4R7CACKGB5ECA8KWBLACAONL60UCAF3Q8ZYCA6OPBOHCA4IVO33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715140" y="1500174"/>
            <a:ext cx="511175" cy="620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" name="TextBox 14"/>
          <p:cNvSpPr txBox="1"/>
          <p:nvPr/>
        </p:nvSpPr>
        <p:spPr>
          <a:xfrm>
            <a:off x="7668344" y="1484784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sp>
        <p:nvSpPr>
          <p:cNvPr id="16" name="Прямоугольник 15"/>
          <p:cNvSpPr/>
          <p:nvPr/>
        </p:nvSpPr>
        <p:spPr>
          <a:xfrm flipH="1">
            <a:off x="7143768" y="1142984"/>
            <a:ext cx="576064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!</a:t>
            </a:r>
            <a:endParaRPr lang="ru-RU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</p:spTree>
    <p:custDataLst>
      <p:tags r:id="rId1"/>
    </p:custData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36215 0 " pathEditMode="relative" ptsTypes="AA">
                                      <p:cBhvr>
                                        <p:cTn id="6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4000"/>
                            </p:stCondLst>
                            <p:childTnLst>
                              <p:par>
                                <p:cTn id="12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3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5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500"/>
                            </p:stCondLst>
                            <p:childTnLst>
                              <p:par>
                                <p:cTn id="2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/>
      <p:bldP spid="12" grpId="0" animBg="1"/>
      <p:bldP spid="1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фон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7" name="AutoShape 4"/>
          <p:cNvSpPr>
            <a:spLocks noChangeArrowheads="1"/>
          </p:cNvSpPr>
          <p:nvPr/>
        </p:nvSpPr>
        <p:spPr bwMode="auto">
          <a:xfrm>
            <a:off x="357158" y="53975"/>
            <a:ext cx="8786842" cy="6804025"/>
          </a:xfrm>
          <a:prstGeom prst="horizontalScroll">
            <a:avLst>
              <a:gd name="adj" fmla="val 12500"/>
            </a:avLst>
          </a:prstGeom>
          <a:ln>
            <a:headEnd/>
            <a:tailEnd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 anchor="ctr"/>
          <a:lstStyle/>
          <a:p>
            <a:pPr algn="ctr"/>
            <a:endParaRPr lang="ru-RU" sz="1000" dirty="0" smtClean="0"/>
          </a:p>
        </p:txBody>
      </p:sp>
      <p:sp>
        <p:nvSpPr>
          <p:cNvPr id="10" name="TextBox 9"/>
          <p:cNvSpPr txBox="1"/>
          <p:nvPr/>
        </p:nvSpPr>
        <p:spPr>
          <a:xfrm>
            <a:off x="1214414" y="1571612"/>
            <a:ext cx="79295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sp>
        <p:nvSpPr>
          <p:cNvPr id="11" name="TextBox 10"/>
          <p:cNvSpPr txBox="1"/>
          <p:nvPr/>
        </p:nvSpPr>
        <p:spPr>
          <a:xfrm>
            <a:off x="785786" y="857232"/>
            <a:ext cx="8358214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Многие знают, что такое лента (лист) Мёбиуса. </a:t>
            </a:r>
          </a:p>
          <a:p>
            <a:pPr algn="ctr"/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  Тем, кто ещё не знаком с удивительным листом, который  относится к «математическим неожиданностям», я предлагаю вместе со мной провести исследование и окунуться в светлое чувство познания. </a:t>
            </a:r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4" name="Picture 4" descr="http://www.worldipreview.com/media/image/shutterstock-158243672-web.jp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prstClr val="black"/>
              <a:schemeClr val="accent6">
                <a:tint val="45000"/>
                <a:satMod val="400000"/>
              </a:schemeClr>
            </a:duotone>
            <a:lum contrast="-30000"/>
          </a:blip>
          <a:srcRect/>
          <a:stretch>
            <a:fillRect/>
          </a:stretch>
        </p:blipFill>
        <p:spPr bwMode="auto">
          <a:xfrm>
            <a:off x="1907704" y="2132856"/>
            <a:ext cx="6408712" cy="4289703"/>
          </a:xfrm>
          <a:prstGeom prst="rect">
            <a:avLst/>
          </a:prstGeom>
          <a:noFill/>
        </p:spPr>
      </p:pic>
      <p:pic>
        <p:nvPicPr>
          <p:cNvPr id="4" name="Дождь - Музыка дождя (mp3ostrov.com)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8460432" y="6309320"/>
            <a:ext cx="304800" cy="304800"/>
          </a:xfrm>
          <a:prstGeom prst="rect">
            <a:avLst/>
          </a:prstGeom>
        </p:spPr>
      </p:pic>
      <p:pic>
        <p:nvPicPr>
          <p:cNvPr id="5" name="Рисунок 4" descr="фон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1" y="0"/>
            <a:ext cx="9143999" cy="6858000"/>
          </a:xfrm>
          <a:prstGeom prst="rect">
            <a:avLst/>
          </a:prstGeom>
        </p:spPr>
      </p:pic>
      <p:sp>
        <p:nvSpPr>
          <p:cNvPr id="6" name="Rectangle 2"/>
          <p:cNvSpPr txBox="1">
            <a:spLocks noRot="1" noChangeArrowheads="1"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400" b="1" i="0" u="none" strike="noStrike" kern="1200" normalizeH="0" baseline="0" noProof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Изготовление листа Мёбиуса</a:t>
            </a:r>
          </a:p>
        </p:txBody>
      </p:sp>
      <p:pic>
        <p:nvPicPr>
          <p:cNvPr id="7" name="Picture 4" descr="468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187450" y="1628775"/>
            <a:ext cx="6553200" cy="417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96187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5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7|4.4"/>
</p:tagLst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942</TotalTime>
  <Words>411</Words>
  <Application>Microsoft Office PowerPoint</Application>
  <PresentationFormat>Экран (4:3)</PresentationFormat>
  <Paragraphs>62</Paragraphs>
  <Slides>18</Slides>
  <Notes>0</Notes>
  <HiddenSlides>0</HiddenSlides>
  <MMClips>15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19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DNS-</dc:creator>
  <cp:lastModifiedBy>Future</cp:lastModifiedBy>
  <cp:revision>87</cp:revision>
  <dcterms:created xsi:type="dcterms:W3CDTF">2015-09-26T21:13:54Z</dcterms:created>
  <dcterms:modified xsi:type="dcterms:W3CDTF">2026-02-04T16:13:48Z</dcterms:modified>
</cp:coreProperties>
</file>