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2682" y="9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97083">
              <a:schemeClr val="bg1"/>
            </a:gs>
            <a:gs pos="12000">
              <a:schemeClr val="accent1">
                <a:tint val="44500"/>
                <a:satMod val="160000"/>
              </a:schemeClr>
            </a:gs>
            <a:gs pos="23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НуБуК\Desktop\картинки супер\год единства народов россии\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0" y="416495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НуБуК\Desktop\картинки супер\год единства народов россии\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424" y="5288359"/>
            <a:ext cx="4273153" cy="427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648" y="380492"/>
            <a:ext cx="6336704" cy="914501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16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648" y="380492"/>
            <a:ext cx="6336704" cy="914501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6652" y="1942018"/>
            <a:ext cx="6264696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Россия — дом для более чем 190 народов.</a:t>
            </a:r>
          </a:p>
          <a:p>
            <a:pPr lvl="0" algn="ctr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Каждый народ вносит вклад в </a:t>
            </a:r>
            <a:endParaRPr lang="ru-RU" dirty="0" smtClean="0">
              <a:latin typeface="Century Gothic" panose="020B0502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общую</a:t>
            </a:r>
            <a:r>
              <a:rPr lang="ru-RU" dirty="0">
                <a:latin typeface="Century Gothic" panose="020B0502020202020204" pitchFamily="34" charset="0"/>
              </a:rPr>
              <a:t> культуру страны</a:t>
            </a:r>
            <a:r>
              <a:rPr lang="ru-RU" dirty="0" smtClean="0">
                <a:latin typeface="Century Gothic" panose="020B0502020202020204" pitchFamily="34" charset="0"/>
              </a:rPr>
              <a:t>.</a:t>
            </a:r>
          </a:p>
          <a:p>
            <a:pPr lvl="0" algn="ctr">
              <a:lnSpc>
                <a:spcPct val="150000"/>
              </a:lnSpc>
            </a:pPr>
            <a:endParaRPr lang="ru-RU" dirty="0">
              <a:latin typeface="Century Gothic" panose="020B0502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ru-RU" b="1" dirty="0" smtClean="0">
                <a:latin typeface="Century Gothic" panose="020B0502020202020204" pitchFamily="34" charset="0"/>
              </a:rPr>
              <a:t>Изучайте</a:t>
            </a:r>
            <a:r>
              <a:rPr lang="ru-RU" b="1" dirty="0">
                <a:latin typeface="Century Gothic" panose="020B0502020202020204" pitchFamily="34" charset="0"/>
              </a:rPr>
              <a:t> культуру соседей!</a:t>
            </a:r>
          </a:p>
          <a:p>
            <a:pPr lvl="0" algn="ctr"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Говорите на языках дружбы!</a:t>
            </a:r>
          </a:p>
          <a:p>
            <a:pPr lvl="0" algn="ctr"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Сохраняйте традиции!</a:t>
            </a:r>
          </a:p>
          <a:p>
            <a:pPr lvl="0" algn="ctr"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Стройте будущее вместе!</a:t>
            </a:r>
          </a:p>
          <a:p>
            <a:pPr>
              <a:lnSpc>
                <a:spcPct val="150000"/>
              </a:lnSpc>
            </a:pPr>
            <a:endParaRPr lang="ru-RU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b="1" i="1" dirty="0" smtClean="0">
                <a:latin typeface="Century Gothic" panose="020B0502020202020204" pitchFamily="34" charset="0"/>
              </a:rPr>
              <a:t>Россия</a:t>
            </a:r>
            <a:r>
              <a:rPr lang="ru-RU" b="1" i="1" dirty="0">
                <a:latin typeface="Century Gothic" panose="020B0502020202020204" pitchFamily="34" charset="0"/>
              </a:rPr>
              <a:t> сильна не только ресурсами, но и </a:t>
            </a:r>
          </a:p>
          <a:p>
            <a:pPr algn="ctr">
              <a:lnSpc>
                <a:spcPct val="150000"/>
              </a:lnSpc>
            </a:pPr>
            <a:r>
              <a:rPr lang="ru-RU" b="1" i="1" dirty="0" smtClean="0">
                <a:latin typeface="Century Gothic" panose="020B0502020202020204" pitchFamily="34" charset="0"/>
              </a:rPr>
              <a:t>единством</a:t>
            </a:r>
            <a:r>
              <a:rPr lang="ru-RU" b="1" i="1" dirty="0">
                <a:latin typeface="Century Gothic" panose="020B0502020202020204" pitchFamily="34" charset="0"/>
              </a:rPr>
              <a:t> своих </a:t>
            </a:r>
            <a:r>
              <a:rPr lang="ru-RU" b="1" i="1" dirty="0" smtClean="0">
                <a:latin typeface="Century Gothic" panose="020B0502020202020204" pitchFamily="34" charset="0"/>
              </a:rPr>
              <a:t>народов</a:t>
            </a:r>
            <a:r>
              <a:rPr lang="ru-RU" b="1" i="1" dirty="0">
                <a:latin typeface="Century Gothic" panose="020B0502020202020204" pitchFamily="34" charset="0"/>
              </a:rPr>
              <a:t>!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pic>
        <p:nvPicPr>
          <p:cNvPr id="10242" name="Picture 2" descr="C:\Users\НуБуК\Downloads\image - 2026-01-04T011128.7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0" y="0"/>
            <a:ext cx="540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НуБуК\Downloads\image - 2026-01-04T011154.68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0" y="704528"/>
            <a:ext cx="540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НуБуК\Desktop\картинки супер\год единства народов россии\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000" y="5313400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06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648" y="380492"/>
            <a:ext cx="6336704" cy="914501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НуБуК\Downloads\image (9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440" y="488504"/>
            <a:ext cx="540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уБуК\Downloads\image (96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88" y="488504"/>
            <a:ext cx="540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уБуК\Downloads\image (97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1352600"/>
            <a:ext cx="540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НуБуК\Desktop\картинки супер\год единства народов россии\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8" y="5925509"/>
            <a:ext cx="540000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648" y="2936776"/>
            <a:ext cx="633670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2026 год 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Century Gothic" panose="020B0502020202020204" pitchFamily="34" charset="0"/>
              </a:rPr>
              <a:t>объявлен</a:t>
            </a:r>
            <a:r>
              <a:rPr lang="ru-RU" b="1" dirty="0">
                <a:latin typeface="Century Gothic" panose="020B0502020202020204" pitchFamily="34" charset="0"/>
              </a:rPr>
              <a:t> Годом единства народов России. 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Century Gothic" panose="020B0502020202020204" pitchFamily="34" charset="0"/>
              </a:rPr>
              <a:t>Эта</a:t>
            </a:r>
            <a:r>
              <a:rPr lang="ru-RU" b="1" dirty="0">
                <a:latin typeface="Century Gothic" panose="020B0502020202020204" pitchFamily="34" charset="0"/>
              </a:rPr>
              <a:t> инициатива призвана укрепить 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Century Gothic" panose="020B0502020202020204" pitchFamily="34" charset="0"/>
              </a:rPr>
              <a:t>межнациональное</a:t>
            </a:r>
            <a:r>
              <a:rPr lang="ru-RU" b="1" dirty="0">
                <a:latin typeface="Century Gothic" panose="020B0502020202020204" pitchFamily="34" charset="0"/>
              </a:rPr>
              <a:t> </a:t>
            </a:r>
            <a:r>
              <a:rPr lang="ru-RU" b="1" dirty="0" smtClean="0">
                <a:latin typeface="Century Gothic" panose="020B0502020202020204" pitchFamily="34" charset="0"/>
              </a:rPr>
              <a:t>согласие</a:t>
            </a:r>
            <a:r>
              <a:rPr lang="ru-RU" b="1" dirty="0">
                <a:latin typeface="Century Gothic" panose="020B0502020202020204" pitchFamily="34" charset="0"/>
              </a:rPr>
              <a:t>, 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Century Gothic" panose="020B0502020202020204" pitchFamily="34" charset="0"/>
              </a:rPr>
              <a:t>сохранить</a:t>
            </a:r>
            <a:r>
              <a:rPr lang="ru-RU" b="1" dirty="0">
                <a:latin typeface="Century Gothic" panose="020B0502020202020204" pitchFamily="34" charset="0"/>
              </a:rPr>
              <a:t> культурное наследие и 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Century Gothic" panose="020B0502020202020204" pitchFamily="34" charset="0"/>
              </a:rPr>
              <a:t>показать</a:t>
            </a:r>
            <a:r>
              <a:rPr lang="ru-RU" b="1" dirty="0">
                <a:latin typeface="Century Gothic" panose="020B0502020202020204" pitchFamily="34" charset="0"/>
              </a:rPr>
              <a:t> богатство этнокультурного 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Century Gothic" panose="020B0502020202020204" pitchFamily="34" charset="0"/>
              </a:rPr>
              <a:t>многообразия</a:t>
            </a:r>
            <a:r>
              <a:rPr lang="ru-RU" b="1" dirty="0">
                <a:latin typeface="Century Gothic" panose="020B0502020202020204" pitchFamily="34" charset="0"/>
              </a:rPr>
              <a:t> </a:t>
            </a:r>
            <a:r>
              <a:rPr lang="ru-RU" b="1" dirty="0" smtClean="0">
                <a:latin typeface="Century Gothic" panose="020B0502020202020204" pitchFamily="34" charset="0"/>
              </a:rPr>
              <a:t>нашей</a:t>
            </a:r>
            <a:r>
              <a:rPr lang="ru-RU" b="1" dirty="0">
                <a:latin typeface="Century Gothic" panose="020B0502020202020204" pitchFamily="34" charset="0"/>
              </a:rPr>
              <a:t> страны.</a:t>
            </a:r>
          </a:p>
        </p:txBody>
      </p:sp>
    </p:spTree>
    <p:extLst>
      <p:ext uri="{BB962C8B-B14F-4D97-AF65-F5344CB8AC3E}">
        <p14:creationId xmlns:p14="http://schemas.microsoft.com/office/powerpoint/2010/main" val="3550147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648" y="380492"/>
            <a:ext cx="6336704" cy="914501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8032" y="1352600"/>
            <a:ext cx="6381328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Цель: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укрепление</a:t>
            </a:r>
            <a:r>
              <a:rPr lang="ru-RU" dirty="0">
                <a:latin typeface="Century Gothic" panose="020B0502020202020204" pitchFamily="34" charset="0"/>
              </a:rPr>
              <a:t> </a:t>
            </a:r>
            <a:r>
              <a:rPr lang="ru-RU" dirty="0" smtClean="0">
                <a:latin typeface="Century Gothic" panose="020B0502020202020204" pitchFamily="34" charset="0"/>
              </a:rPr>
              <a:t>общероссийской гражданской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идентичности</a:t>
            </a:r>
            <a:r>
              <a:rPr lang="ru-RU" dirty="0">
                <a:latin typeface="Century Gothic" panose="020B0502020202020204" pitchFamily="34" charset="0"/>
              </a:rPr>
              <a:t> и единства </a:t>
            </a:r>
            <a:r>
              <a:rPr lang="ru-RU" dirty="0" smtClean="0">
                <a:latin typeface="Century Gothic" panose="020B0502020202020204" pitchFamily="34" charset="0"/>
              </a:rPr>
              <a:t>многонационального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народа</a:t>
            </a:r>
            <a:r>
              <a:rPr lang="ru-RU" dirty="0">
                <a:latin typeface="Century Gothic" panose="020B0502020202020204" pitchFamily="34" charset="0"/>
              </a:rPr>
              <a:t> </a:t>
            </a:r>
            <a:r>
              <a:rPr lang="ru-RU" dirty="0" smtClean="0">
                <a:latin typeface="Century Gothic" panose="020B0502020202020204" pitchFamily="34" charset="0"/>
              </a:rPr>
              <a:t>Российской Федерации.</a:t>
            </a:r>
            <a:endParaRPr lang="ru-RU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Ключевые задачи:</a:t>
            </a:r>
            <a:endParaRPr lang="ru-RU" dirty="0"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сохранение и популяризация культурного </a:t>
            </a:r>
            <a:endParaRPr lang="ru-RU" dirty="0" smtClean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наследия</a:t>
            </a:r>
            <a:r>
              <a:rPr lang="ru-RU" dirty="0">
                <a:latin typeface="Century Gothic" panose="020B0502020202020204" pitchFamily="34" charset="0"/>
              </a:rPr>
              <a:t> народов России;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поддержка языков, традиций и обычаев;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развитие межнационального диалога и </a:t>
            </a:r>
            <a:endParaRPr lang="ru-RU" dirty="0" smtClean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взаимопонимания</a:t>
            </a:r>
            <a:r>
              <a:rPr lang="ru-RU" dirty="0">
                <a:latin typeface="Century Gothic" panose="020B0502020202020204" pitchFamily="34" charset="0"/>
              </a:rPr>
              <a:t>;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формирование уважения к истории и </a:t>
            </a:r>
            <a:r>
              <a:rPr lang="ru-RU" dirty="0" smtClean="0">
                <a:latin typeface="Century Gothic" panose="020B0502020202020204" pitchFamily="34" charset="0"/>
              </a:rPr>
              <a:t>культуре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всех</a:t>
            </a:r>
            <a:r>
              <a:rPr lang="ru-RU" dirty="0">
                <a:latin typeface="Century Gothic" panose="020B0502020202020204" pitchFamily="34" charset="0"/>
              </a:rPr>
              <a:t> народов страны;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противодействие ксенофобии и дискриминации.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Идея года: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показать</a:t>
            </a:r>
            <a:r>
              <a:rPr lang="ru-RU" dirty="0">
                <a:latin typeface="Century Gothic" panose="020B0502020202020204" pitchFamily="34" charset="0"/>
              </a:rPr>
              <a:t>, что многообразие </a:t>
            </a:r>
            <a:r>
              <a:rPr lang="ru-RU" dirty="0" smtClean="0">
                <a:latin typeface="Century Gothic" panose="020B0502020202020204" pitchFamily="34" charset="0"/>
              </a:rPr>
              <a:t>культур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smtClean="0">
                <a:latin typeface="Century Gothic" panose="020B0502020202020204" pitchFamily="34" charset="0"/>
              </a:rPr>
              <a:t>- это</a:t>
            </a:r>
            <a:r>
              <a:rPr lang="ru-RU" dirty="0">
                <a:latin typeface="Century Gothic" panose="020B0502020202020204" pitchFamily="34" charset="0"/>
              </a:rPr>
              <a:t> не </a:t>
            </a:r>
            <a:endParaRPr lang="ru-RU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разделение, а</a:t>
            </a:r>
            <a:r>
              <a:rPr lang="ru-RU" dirty="0">
                <a:latin typeface="Century Gothic" panose="020B0502020202020204" pitchFamily="34" charset="0"/>
              </a:rPr>
              <a:t> сила России. </a:t>
            </a:r>
            <a:endParaRPr lang="ru-RU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Century Gothic" panose="020B0502020202020204" pitchFamily="34" charset="0"/>
              </a:rPr>
              <a:t>Единство</a:t>
            </a:r>
            <a:r>
              <a:rPr lang="ru-RU" b="1" dirty="0">
                <a:latin typeface="Century Gothic" panose="020B0502020202020204" pitchFamily="34" charset="0"/>
              </a:rPr>
              <a:t> не означает единообразие: оно строится 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Century Gothic" panose="020B0502020202020204" pitchFamily="34" charset="0"/>
              </a:rPr>
              <a:t>на</a:t>
            </a:r>
            <a:r>
              <a:rPr lang="ru-RU" b="1" dirty="0">
                <a:latin typeface="Century Gothic" panose="020B0502020202020204" pitchFamily="34" charset="0"/>
              </a:rPr>
              <a:t> уважении к различиям и общих ценностях.</a:t>
            </a:r>
          </a:p>
        </p:txBody>
      </p:sp>
      <p:pic>
        <p:nvPicPr>
          <p:cNvPr id="3074" name="Picture 2" descr="C:\Users\НуБуК\Downloads\image (9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0" y="43094"/>
            <a:ext cx="540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99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648" y="380492"/>
            <a:ext cx="6336704" cy="914501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9280" y="2654830"/>
            <a:ext cx="622807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b="1" i="1" dirty="0">
                <a:latin typeface="Century Gothic" panose="020B0502020202020204" pitchFamily="34" charset="0"/>
              </a:rPr>
              <a:t>«Народ, не знающий единства, с нуждой </a:t>
            </a:r>
            <a:r>
              <a:rPr lang="ru-RU" b="1" i="1" dirty="0" smtClean="0">
                <a:latin typeface="Century Gothic" panose="020B0502020202020204" pitchFamily="34" charset="0"/>
              </a:rPr>
              <a:t>дружит;</a:t>
            </a:r>
          </a:p>
          <a:p>
            <a:pPr lvl="0">
              <a:lnSpc>
                <a:spcPct val="150000"/>
              </a:lnSpc>
            </a:pPr>
            <a:r>
              <a:rPr lang="ru-RU" b="1" i="1" dirty="0" smtClean="0">
                <a:latin typeface="Century Gothic" panose="020B0502020202020204" pitchFamily="34" charset="0"/>
              </a:rPr>
              <a:t>народ</a:t>
            </a:r>
            <a:r>
              <a:rPr lang="ru-RU" b="1" i="1" dirty="0">
                <a:latin typeface="Century Gothic" panose="020B0502020202020204" pitchFamily="34" charset="0"/>
              </a:rPr>
              <a:t>, сильный единством, со счастьем дружит»</a:t>
            </a:r>
            <a:r>
              <a:rPr lang="ru-RU" b="1" dirty="0">
                <a:latin typeface="Century Gothic" panose="020B0502020202020204" pitchFamily="34" charset="0"/>
              </a:rPr>
              <a:t> 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 lvl="0" algn="r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(</a:t>
            </a:r>
            <a:r>
              <a:rPr lang="ru-RU" dirty="0">
                <a:latin typeface="Century Gothic" panose="020B0502020202020204" pitchFamily="34" charset="0"/>
              </a:rPr>
              <a:t>народная мудрость).</a:t>
            </a:r>
          </a:p>
          <a:p>
            <a:pPr lvl="0">
              <a:lnSpc>
                <a:spcPct val="150000"/>
              </a:lnSpc>
            </a:pPr>
            <a:r>
              <a:rPr lang="ru-RU" b="1" i="1" dirty="0">
                <a:latin typeface="Century Gothic" panose="020B0502020202020204" pitchFamily="34" charset="0"/>
              </a:rPr>
              <a:t>«Единство народа — несокрушимая крепость</a:t>
            </a:r>
            <a:r>
              <a:rPr lang="ru-RU" b="1" i="1" dirty="0" smtClean="0">
                <a:latin typeface="Century Gothic" panose="020B0502020202020204" pitchFamily="34" charset="0"/>
              </a:rPr>
              <a:t>».</a:t>
            </a:r>
            <a:r>
              <a:rPr lang="ru-RU" b="1" dirty="0">
                <a:latin typeface="Century Gothic" panose="020B0502020202020204" pitchFamily="34" charset="0"/>
              </a:rPr>
              <a:t> 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 lvl="0" algn="r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(</a:t>
            </a:r>
            <a:r>
              <a:rPr lang="ru-RU" dirty="0">
                <a:latin typeface="Century Gothic" panose="020B0502020202020204" pitchFamily="34" charset="0"/>
              </a:rPr>
              <a:t>чеченская пословица).</a:t>
            </a:r>
          </a:p>
          <a:p>
            <a:pPr lvl="0">
              <a:lnSpc>
                <a:spcPct val="150000"/>
              </a:lnSpc>
            </a:pPr>
            <a:r>
              <a:rPr lang="ru-RU" b="1" i="1" dirty="0">
                <a:latin typeface="Century Gothic" panose="020B0502020202020204" pitchFamily="34" charset="0"/>
              </a:rPr>
              <a:t>«Если народ един — он непобедим</a:t>
            </a:r>
            <a:r>
              <a:rPr lang="ru-RU" b="1" i="1" dirty="0" smtClean="0">
                <a:latin typeface="Century Gothic" panose="020B0502020202020204" pitchFamily="34" charset="0"/>
              </a:rPr>
              <a:t>»</a:t>
            </a:r>
            <a:r>
              <a:rPr lang="ru-RU" b="1" dirty="0" smtClean="0">
                <a:latin typeface="Century Gothic" panose="020B0502020202020204" pitchFamily="34" charset="0"/>
              </a:rPr>
              <a:t>.</a:t>
            </a:r>
          </a:p>
          <a:p>
            <a:pPr lvl="0" algn="r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(</a:t>
            </a:r>
            <a:r>
              <a:rPr lang="ru-RU" dirty="0">
                <a:latin typeface="Century Gothic" panose="020B0502020202020204" pitchFamily="34" charset="0"/>
              </a:rPr>
              <a:t>русская пословица).</a:t>
            </a:r>
          </a:p>
        </p:txBody>
      </p:sp>
      <p:pic>
        <p:nvPicPr>
          <p:cNvPr id="4098" name="Picture 2" descr="C:\Users\НуБуК\Downloads\image (9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28464"/>
            <a:ext cx="540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уБуК\Downloads\image (100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848544"/>
            <a:ext cx="55800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НуБуК\Desktop\картинки супер\год единства народов россии\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9" y="5857681"/>
            <a:ext cx="540000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767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C:\Users\НуБуК\Desktop\картинки супер\год единства народов россии\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2" y="6033520"/>
            <a:ext cx="2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648" y="380492"/>
            <a:ext cx="6336704" cy="914501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2656" y="1502702"/>
            <a:ext cx="6228072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21 февраля 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Международный</a:t>
            </a:r>
            <a:r>
              <a:rPr lang="ru-RU" dirty="0">
                <a:latin typeface="Century Gothic" panose="020B0502020202020204" pitchFamily="34" charset="0"/>
              </a:rPr>
              <a:t> день родного </a:t>
            </a:r>
            <a:r>
              <a:rPr lang="ru-RU" dirty="0" smtClean="0">
                <a:latin typeface="Century Gothic" panose="020B0502020202020204" pitchFamily="34" charset="0"/>
              </a:rPr>
              <a:t>языка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(поддержка</a:t>
            </a:r>
            <a:r>
              <a:rPr lang="ru-RU" dirty="0">
                <a:latin typeface="Century Gothic" panose="020B0502020202020204" pitchFamily="34" charset="0"/>
              </a:rPr>
              <a:t> </a:t>
            </a:r>
            <a:r>
              <a:rPr lang="ru-RU" dirty="0" smtClean="0">
                <a:latin typeface="Century Gothic" panose="020B0502020202020204" pitchFamily="34" charset="0"/>
              </a:rPr>
              <a:t>языкового</a:t>
            </a:r>
            <a:r>
              <a:rPr lang="ru-RU" dirty="0">
                <a:latin typeface="Century Gothic" panose="020B0502020202020204" pitchFamily="34" charset="0"/>
              </a:rPr>
              <a:t> многообразия</a:t>
            </a:r>
            <a:r>
              <a:rPr lang="ru-RU" dirty="0" smtClean="0">
                <a:latin typeface="Century Gothic" panose="020B0502020202020204" pitchFamily="34" charset="0"/>
              </a:rPr>
              <a:t>).</a:t>
            </a:r>
            <a:endParaRPr lang="ru-RU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30 апреля</a:t>
            </a:r>
            <a:r>
              <a:rPr lang="ru-RU" dirty="0">
                <a:latin typeface="Century Gothic" panose="020B0502020202020204" pitchFamily="34" charset="0"/>
              </a:rPr>
              <a:t> </a:t>
            </a:r>
            <a:endParaRPr lang="ru-RU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День </a:t>
            </a:r>
            <a:r>
              <a:rPr lang="ru-RU" dirty="0">
                <a:latin typeface="Century Gothic" panose="020B0502020202020204" pitchFamily="34" charset="0"/>
              </a:rPr>
              <a:t>коренных малочисленных народов Российской Федерации. 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18 </a:t>
            </a:r>
            <a:r>
              <a:rPr lang="ru-RU" b="1" dirty="0" smtClean="0">
                <a:latin typeface="Century Gothic" panose="020B0502020202020204" pitchFamily="34" charset="0"/>
              </a:rPr>
              <a:t>мая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Международный</a:t>
            </a:r>
            <a:r>
              <a:rPr lang="ru-RU" dirty="0">
                <a:latin typeface="Century Gothic" panose="020B0502020202020204" pitchFamily="34" charset="0"/>
              </a:rPr>
              <a:t> день музеев </a:t>
            </a:r>
            <a:endParaRPr lang="ru-RU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(</a:t>
            </a:r>
            <a:r>
              <a:rPr lang="ru-RU" dirty="0">
                <a:latin typeface="Century Gothic" panose="020B0502020202020204" pitchFamily="34" charset="0"/>
              </a:rPr>
              <a:t>презентация этнографических коллекций</a:t>
            </a:r>
            <a:r>
              <a:rPr lang="ru-RU" dirty="0" smtClean="0">
                <a:latin typeface="Century Gothic" panose="020B0502020202020204" pitchFamily="34" charset="0"/>
              </a:rPr>
              <a:t>).</a:t>
            </a:r>
            <a:endParaRPr lang="ru-RU" dirty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b="1" dirty="0" smtClean="0">
                <a:latin typeface="Century Gothic" panose="020B0502020202020204" pitchFamily="34" charset="0"/>
              </a:rPr>
              <a:t>12 июня</a:t>
            </a:r>
            <a:r>
              <a:rPr lang="ru-RU" dirty="0">
                <a:latin typeface="Century Gothic" panose="020B0502020202020204" pitchFamily="34" charset="0"/>
              </a:rPr>
              <a:t> </a:t>
            </a:r>
            <a:endParaRPr lang="ru-RU" dirty="0" smtClean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День</a:t>
            </a:r>
            <a:r>
              <a:rPr lang="ru-RU" dirty="0">
                <a:latin typeface="Century Gothic" panose="020B0502020202020204" pitchFamily="34" charset="0"/>
              </a:rPr>
              <a:t> </a:t>
            </a:r>
            <a:r>
              <a:rPr lang="ru-RU" dirty="0" smtClean="0">
                <a:latin typeface="Century Gothic" panose="020B0502020202020204" pitchFamily="34" charset="0"/>
              </a:rPr>
              <a:t>России.</a:t>
            </a:r>
            <a:endParaRPr lang="ru-RU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8 сентября </a:t>
            </a:r>
            <a:endParaRPr lang="ru-RU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День </a:t>
            </a:r>
            <a:r>
              <a:rPr lang="ru-RU" dirty="0">
                <a:latin typeface="Century Gothic" panose="020B0502020202020204" pitchFamily="34" charset="0"/>
              </a:rPr>
              <a:t>языков народов </a:t>
            </a:r>
            <a:r>
              <a:rPr lang="ru-RU" dirty="0" smtClean="0">
                <a:latin typeface="Century Gothic" panose="020B0502020202020204" pitchFamily="34" charset="0"/>
              </a:rPr>
              <a:t>РФ.</a:t>
            </a:r>
            <a:endParaRPr lang="ru-RU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12 октября 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День</a:t>
            </a:r>
            <a:r>
              <a:rPr lang="ru-RU" dirty="0">
                <a:latin typeface="Century Gothic" panose="020B0502020202020204" pitchFamily="34" charset="0"/>
              </a:rPr>
              <a:t> межнационального </a:t>
            </a:r>
            <a:r>
              <a:rPr lang="ru-RU" dirty="0" smtClean="0">
                <a:latin typeface="Century Gothic" panose="020B0502020202020204" pitchFamily="34" charset="0"/>
              </a:rPr>
              <a:t>согласия.</a:t>
            </a:r>
            <a:endParaRPr lang="ru-RU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С 1 ноября 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Большой </a:t>
            </a:r>
            <a:r>
              <a:rPr lang="ru-RU" dirty="0">
                <a:latin typeface="Century Gothic" panose="020B0502020202020204" pitchFamily="34" charset="0"/>
              </a:rPr>
              <a:t>этнографический </a:t>
            </a:r>
            <a:r>
              <a:rPr lang="ru-RU" dirty="0" smtClean="0">
                <a:latin typeface="Century Gothic" panose="020B0502020202020204" pitchFamily="34" charset="0"/>
              </a:rPr>
              <a:t>диктант.</a:t>
            </a:r>
            <a:endParaRPr lang="ru-RU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4 ноября</a:t>
            </a:r>
            <a:r>
              <a:rPr lang="ru-RU" dirty="0">
                <a:latin typeface="Century Gothic" panose="020B0502020202020204" pitchFamily="34" charset="0"/>
              </a:rPr>
              <a:t> </a:t>
            </a:r>
            <a:endParaRPr lang="ru-RU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День</a:t>
            </a:r>
            <a:r>
              <a:rPr lang="ru-RU" dirty="0">
                <a:latin typeface="Century Gothic" panose="020B0502020202020204" pitchFamily="34" charset="0"/>
              </a:rPr>
              <a:t> народного </a:t>
            </a:r>
            <a:r>
              <a:rPr lang="ru-RU" dirty="0" smtClean="0">
                <a:latin typeface="Century Gothic" panose="020B0502020202020204" pitchFamily="34" charset="0"/>
              </a:rPr>
              <a:t>единства.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5124" name="Picture 4" descr="C:\Users\НуБуК\Downloads\image - 2026-01-04T003329.17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440" y="128464"/>
            <a:ext cx="540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НуБуК\Downloads\image - 2026-01-04T003351.14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88" y="157892"/>
            <a:ext cx="540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82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648" y="380492"/>
            <a:ext cx="6336704" cy="914501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1288" y="3081947"/>
            <a:ext cx="62280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Самый многочисленный народ </a:t>
            </a:r>
            <a:r>
              <a:rPr lang="ru-RU" b="1" dirty="0" smtClean="0">
                <a:latin typeface="Century Gothic" panose="020B0502020202020204" pitchFamily="34" charset="0"/>
              </a:rPr>
              <a:t>России.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Русский язык</a:t>
            </a:r>
            <a:r>
              <a:rPr lang="ru-RU" dirty="0">
                <a:latin typeface="Century Gothic" panose="020B0502020202020204" pitchFamily="34" charset="0"/>
              </a:rPr>
              <a:t> — государственный, </a:t>
            </a:r>
            <a:endParaRPr lang="ru-RU" dirty="0" smtClean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объединяет</a:t>
            </a:r>
            <a:r>
              <a:rPr lang="ru-RU" dirty="0">
                <a:latin typeface="Century Gothic" panose="020B0502020202020204" pitchFamily="34" charset="0"/>
              </a:rPr>
              <a:t> все народы страны.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entury Gothic" panose="020B0502020202020204" pitchFamily="34" charset="0"/>
              </a:rPr>
              <a:t>Традиции</a:t>
            </a:r>
            <a:r>
              <a:rPr lang="ru-RU" b="1" dirty="0">
                <a:latin typeface="Century Gothic" panose="020B0502020202020204" pitchFamily="34" charset="0"/>
              </a:rPr>
              <a:t>:</a:t>
            </a:r>
            <a:endParaRPr lang="ru-RU" dirty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Масленица — прощание с зимой;</a:t>
            </a:r>
          </a:p>
          <a:p>
            <a:pPr lvl="0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Пасха — главный религиозный праздник;</a:t>
            </a:r>
          </a:p>
          <a:p>
            <a:pPr lvl="0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Русская свадьба с обрядами (каравай, выкуп).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Символы: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Берёза, </a:t>
            </a:r>
            <a:r>
              <a:rPr lang="ru-RU" dirty="0" smtClean="0">
                <a:latin typeface="Century Gothic" panose="020B0502020202020204" pitchFamily="34" charset="0"/>
              </a:rPr>
              <a:t>матрёшка,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самовар</a:t>
            </a:r>
            <a:r>
              <a:rPr lang="ru-RU" dirty="0">
                <a:latin typeface="Century Gothic" panose="020B0502020202020204" pitchFamily="34" charset="0"/>
              </a:rPr>
              <a:t>, балалайка.</a:t>
            </a:r>
          </a:p>
        </p:txBody>
      </p:sp>
      <p:pic>
        <p:nvPicPr>
          <p:cNvPr id="6146" name="Picture 2" descr="C:\Users\НуБуК\Downloads\image - 2026-01-04T004555.9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2" y="200712"/>
            <a:ext cx="540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НуБуК\Downloads\image - 2026-01-04T004710.19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805339"/>
            <a:ext cx="6048672" cy="241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НуБуК\Downloads\image - 2026-01-04T004750.39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10" y="1763120"/>
            <a:ext cx="5094380" cy="203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НуБуК\Desktop\картинки супер\набор 399 народы России\русские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80" y="6249144"/>
            <a:ext cx="2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4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648" y="380492"/>
            <a:ext cx="6336704" cy="914501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04664" y="2234401"/>
            <a:ext cx="676875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Тюркские народы России: от Алтая до Поволжья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Народы: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Татары, башкиры, чуваши, якуты, тувинцы, алтайцы.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Факты:</a:t>
            </a:r>
            <a:endParaRPr lang="ru-RU" dirty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Татарский </a:t>
            </a:r>
            <a:r>
              <a:rPr lang="ru-RU" dirty="0" smtClean="0">
                <a:latin typeface="Century Gothic" panose="020B0502020202020204" pitchFamily="34" charset="0"/>
              </a:rPr>
              <a:t>язык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smtClean="0">
                <a:latin typeface="Century Gothic" panose="020B0502020202020204" pitchFamily="34" charset="0"/>
              </a:rPr>
              <a:t>- второй</a:t>
            </a:r>
            <a:r>
              <a:rPr lang="ru-RU" dirty="0">
                <a:latin typeface="Century Gothic" panose="020B0502020202020204" pitchFamily="34" charset="0"/>
              </a:rPr>
              <a:t> по </a:t>
            </a:r>
            <a:r>
              <a:rPr lang="ru-RU" dirty="0" smtClean="0">
                <a:latin typeface="Century Gothic" panose="020B0502020202020204" pitchFamily="34" charset="0"/>
              </a:rPr>
              <a:t>распространённости</a:t>
            </a:r>
          </a:p>
          <a:p>
            <a:pPr lvl="0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 в </a:t>
            </a:r>
            <a:r>
              <a:rPr lang="ru-RU" dirty="0" smtClean="0">
                <a:latin typeface="Century Gothic" panose="020B0502020202020204" pitchFamily="34" charset="0"/>
              </a:rPr>
              <a:t>России.</a:t>
            </a:r>
            <a:endParaRPr lang="ru-RU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entury Gothic" panose="020B0502020202020204" pitchFamily="34" charset="0"/>
              </a:rPr>
              <a:t>Традиции</a:t>
            </a:r>
            <a:r>
              <a:rPr lang="ru-RU" b="1" dirty="0">
                <a:latin typeface="Century Gothic" panose="020B0502020202020204" pitchFamily="34" charset="0"/>
              </a:rPr>
              <a:t>:</a:t>
            </a:r>
            <a:endParaRPr lang="ru-RU" dirty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Сабантуй — праздник плуга </a:t>
            </a:r>
            <a:endParaRPr lang="ru-RU" dirty="0" smtClean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(</a:t>
            </a:r>
            <a:r>
              <a:rPr lang="ru-RU" dirty="0">
                <a:latin typeface="Century Gothic" panose="020B0502020202020204" pitchFamily="34" charset="0"/>
              </a:rPr>
              <a:t>татарский и башкирский);</a:t>
            </a:r>
          </a:p>
          <a:p>
            <a:pPr lvl="0">
              <a:lnSpc>
                <a:spcPct val="150000"/>
              </a:lnSpc>
            </a:pPr>
            <a:r>
              <a:rPr lang="ru-RU" dirty="0" err="1">
                <a:latin typeface="Century Gothic" panose="020B0502020202020204" pitchFamily="34" charset="0"/>
              </a:rPr>
              <a:t>Наадым</a:t>
            </a:r>
            <a:r>
              <a:rPr lang="ru-RU" dirty="0">
                <a:latin typeface="Century Gothic" panose="020B0502020202020204" pitchFamily="34" charset="0"/>
              </a:rPr>
              <a:t> — тувинский национальный праздник;</a:t>
            </a:r>
          </a:p>
          <a:p>
            <a:pPr lvl="0">
              <a:lnSpc>
                <a:spcPct val="150000"/>
              </a:lnSpc>
            </a:pPr>
            <a:r>
              <a:rPr lang="ru-RU" dirty="0" err="1">
                <a:latin typeface="Century Gothic" panose="020B0502020202020204" pitchFamily="34" charset="0"/>
              </a:rPr>
              <a:t>Ысыах</a:t>
            </a:r>
            <a:r>
              <a:rPr lang="ru-RU" dirty="0">
                <a:latin typeface="Century Gothic" panose="020B0502020202020204" pitchFamily="34" charset="0"/>
              </a:rPr>
              <a:t> — якутский праздник лета.</a:t>
            </a:r>
          </a:p>
        </p:txBody>
      </p:sp>
      <p:pic>
        <p:nvPicPr>
          <p:cNvPr id="7170" name="Picture 2" descr="C:\Users\НуБуК\Downloads\image - 2026-01-04T005359.1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440" y="128464"/>
            <a:ext cx="5220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НуБуК\Downloads\image - 2026-01-04T005432.3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96" y="134184"/>
            <a:ext cx="5220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НуБуК\Downloads\image - 2026-01-04T005512.05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448" y="888684"/>
            <a:ext cx="5220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НуБуК\Downloads\image - 2026-01-04T005534.31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88" y="888684"/>
            <a:ext cx="5220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НуБуК\Desktop\картинки супер\набор 399 народы России\башки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128" y="7005509"/>
            <a:ext cx="1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НуБуК\Desktop\картинки супер\набор 399 народы России\татары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0" y="6897496"/>
            <a:ext cx="1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НуБуК\Desktop\картинки супер\набор 399 народы России\чуваши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4" y="7005509"/>
            <a:ext cx="1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НуБуК\Desktop\картинки супер\набор 399 народы России\якут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352" y="6800117"/>
            <a:ext cx="1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9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648" y="380492"/>
            <a:ext cx="6336704" cy="914501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2656" y="1856656"/>
            <a:ext cx="676875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Кавказ: мозаика традиций и </a:t>
            </a:r>
            <a:r>
              <a:rPr lang="ru-RU" dirty="0" smtClean="0">
                <a:latin typeface="Century Gothic" panose="020B0502020202020204" pitchFamily="34" charset="0"/>
              </a:rPr>
              <a:t>гостеприимства.</a:t>
            </a:r>
            <a:endParaRPr lang="ru-RU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Народы: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Чеченцы, дагестанцы, осетины, ингуши, </a:t>
            </a:r>
            <a:r>
              <a:rPr lang="ru-RU" dirty="0" smtClean="0">
                <a:latin typeface="Century Gothic" panose="020B0502020202020204" pitchFamily="34" charset="0"/>
              </a:rPr>
              <a:t>кабардинцы,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адыгейцы</a:t>
            </a:r>
            <a:r>
              <a:rPr lang="ru-RU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Факты:</a:t>
            </a:r>
            <a:endParaRPr lang="ru-RU" dirty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Кавказ</a:t>
            </a:r>
            <a:r>
              <a:rPr lang="ru-RU">
                <a:latin typeface="Century Gothic" panose="020B0502020202020204" pitchFamily="34" charset="0"/>
              </a:rPr>
              <a:t> </a:t>
            </a:r>
            <a:r>
              <a:rPr lang="ru-RU" smtClean="0">
                <a:latin typeface="Century Gothic" panose="020B0502020202020204" pitchFamily="34" charset="0"/>
              </a:rPr>
              <a:t>- регион</a:t>
            </a:r>
            <a:r>
              <a:rPr lang="ru-RU" dirty="0">
                <a:latin typeface="Century Gothic" panose="020B0502020202020204" pitchFamily="34" charset="0"/>
              </a:rPr>
              <a:t> с самым высоким языковым </a:t>
            </a:r>
            <a:endParaRPr lang="ru-RU" dirty="0" smtClean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разнообразием</a:t>
            </a:r>
            <a:r>
              <a:rPr lang="ru-RU" dirty="0">
                <a:latin typeface="Century Gothic" panose="020B0502020202020204" pitchFamily="34" charset="0"/>
              </a:rPr>
              <a:t> (более 40 языков).</a:t>
            </a:r>
          </a:p>
          <a:p>
            <a:pPr lvl="0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Аул — традиционное горное поселение.</a:t>
            </a:r>
          </a:p>
          <a:p>
            <a:pPr lvl="0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Гостеприимство — священный обычай.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Традиции:</a:t>
            </a:r>
            <a:endParaRPr lang="ru-RU" dirty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Адат — кодекс чести и обычаев;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Лезгинка – национальный танец;</a:t>
            </a:r>
            <a:endParaRPr lang="ru-RU" dirty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Ремесла: ковроткачество, ювелирное искусство.</a:t>
            </a:r>
          </a:p>
        </p:txBody>
      </p:sp>
      <p:pic>
        <p:nvPicPr>
          <p:cNvPr id="8194" name="Picture 2" descr="C:\Users\НуБуК\Downloads\image - 2026-01-04T010102.9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00" y="77881"/>
            <a:ext cx="5220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НуБуК\Downloads\image - 2026-01-04T010125.5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00" y="704528"/>
            <a:ext cx="5220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НуБуК\Desktop\картинки супер\набор 399 народы России\кабардинц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072" y="7185528"/>
            <a:ext cx="1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НуБуК\Desktop\картинки супер\набор 399 народы России\осетин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24" y="7113520"/>
            <a:ext cx="1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НуБуК\Desktop\картинки супер\набор 399 народы России\чеченц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40" y="7041512"/>
            <a:ext cx="1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НуБуК\Desktop\картинки супер\набор 399 народы России\адыг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76" y="7257536"/>
            <a:ext cx="1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5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648" y="380492"/>
            <a:ext cx="6336704" cy="914501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2656" y="1946369"/>
            <a:ext cx="626469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Финно-угорские и малочисленные народы России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Народы: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Мордва, удмурты, карелы, </a:t>
            </a:r>
            <a:r>
              <a:rPr lang="ru-RU" dirty="0" err="1">
                <a:latin typeface="Century Gothic" panose="020B0502020202020204" pitchFamily="34" charset="0"/>
              </a:rPr>
              <a:t>коми</a:t>
            </a:r>
            <a:r>
              <a:rPr lang="ru-RU" dirty="0">
                <a:latin typeface="Century Gothic" panose="020B0502020202020204" pitchFamily="34" charset="0"/>
              </a:rPr>
              <a:t>, ненцы, ханты, </a:t>
            </a:r>
            <a:endParaRPr lang="ru-RU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манси</a:t>
            </a:r>
            <a:r>
              <a:rPr lang="ru-RU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Факты:</a:t>
            </a:r>
            <a:endParaRPr lang="ru-RU" dirty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Ненцы</a:t>
            </a:r>
            <a:r>
              <a:rPr lang="ru-RU" dirty="0">
                <a:latin typeface="Century Gothic" panose="020B0502020202020204" pitchFamily="34" charset="0"/>
              </a:rPr>
              <a:t> сохраняют кочевой образ </a:t>
            </a:r>
            <a:r>
              <a:rPr lang="ru-RU" dirty="0" smtClean="0">
                <a:latin typeface="Century Gothic" panose="020B0502020202020204" pitchFamily="34" charset="0"/>
              </a:rPr>
              <a:t>жизни, занимаются оленеводством;</a:t>
            </a:r>
            <a:endParaRPr lang="ru-RU" dirty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Ханты и </a:t>
            </a:r>
            <a:r>
              <a:rPr lang="ru-RU" dirty="0" smtClean="0">
                <a:latin typeface="Century Gothic" panose="020B0502020202020204" pitchFamily="34" charset="0"/>
              </a:rPr>
              <a:t>манси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smtClean="0">
                <a:latin typeface="Century Gothic" panose="020B0502020202020204" pitchFamily="34" charset="0"/>
              </a:rPr>
              <a:t>- хранители</a:t>
            </a:r>
            <a:r>
              <a:rPr lang="ru-RU" dirty="0">
                <a:latin typeface="Century Gothic" panose="020B0502020202020204" pitchFamily="34" charset="0"/>
              </a:rPr>
              <a:t> древних мифов </a:t>
            </a:r>
            <a:endParaRPr lang="ru-RU" dirty="0" smtClean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о</a:t>
            </a:r>
            <a:r>
              <a:rPr lang="ru-RU" dirty="0">
                <a:latin typeface="Century Gothic" panose="020B0502020202020204" pitchFamily="34" charset="0"/>
              </a:rPr>
              <a:t> духах природы.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entury Gothic" panose="020B0502020202020204" pitchFamily="34" charset="0"/>
              </a:rPr>
              <a:t>Прикладное</a:t>
            </a:r>
            <a:r>
              <a:rPr lang="ru-RU" b="1" dirty="0">
                <a:latin typeface="Century Gothic" panose="020B0502020202020204" pitchFamily="34" charset="0"/>
              </a:rPr>
              <a:t> искусство: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Вышивка, резьба по дереву, изделия из бересты.</a:t>
            </a:r>
          </a:p>
        </p:txBody>
      </p:sp>
      <p:pic>
        <p:nvPicPr>
          <p:cNvPr id="8195" name="Picture 3" descr="C:\Users\НуБуК\Downloads\image - 2026-01-04T010125.5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00" y="704528"/>
            <a:ext cx="5220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НуБуК\Downloads\image - 2026-01-04T010612.7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0" y="-15552"/>
            <a:ext cx="540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НуБуК\Desktop\картинки супер\набор 399 народы России\хант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60" y="6969504"/>
            <a:ext cx="1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НуБуК\Desktop\картинки супер\набор 399 народы России\удмур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24" y="6940135"/>
            <a:ext cx="1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НуБуК\Desktop\картинки супер\набор 399 народы России\ненц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192" y="6969504"/>
            <a:ext cx="1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НуБуК\Desktop\картинки супер\набор 399 народы России\манс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40" y="7022583"/>
            <a:ext cx="1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21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13</Words>
  <Application>Microsoft Office PowerPoint</Application>
  <PresentationFormat>Лист A4 (210x297 мм)</PresentationFormat>
  <Paragraphs>105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НуБуК</dc:creator>
  <cp:lastModifiedBy>НуБуК</cp:lastModifiedBy>
  <cp:revision>39</cp:revision>
  <dcterms:created xsi:type="dcterms:W3CDTF">2026-01-03T11:36:06Z</dcterms:created>
  <dcterms:modified xsi:type="dcterms:W3CDTF">2026-01-03T19:19:35Z</dcterms:modified>
</cp:coreProperties>
</file>