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77" r:id="rId6"/>
    <p:sldId id="271" r:id="rId7"/>
    <p:sldId id="272" r:id="rId8"/>
    <p:sldId id="275" r:id="rId9"/>
    <p:sldId id="273" r:id="rId10"/>
    <p:sldId id="276" r:id="rId11"/>
    <p:sldId id="265" r:id="rId12"/>
    <p:sldId id="264" r:id="rId13"/>
    <p:sldId id="258" r:id="rId14"/>
    <p:sldId id="260" r:id="rId15"/>
    <p:sldId id="27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>
        <p:scale>
          <a:sx n="81" d="100"/>
          <a:sy n="81" d="100"/>
        </p:scale>
        <p:origin x="-480" y="3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136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565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667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710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3051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532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363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8742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6560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718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514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931F4-ACA7-470B-8055-8F0A9C4B44AE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869D1-8504-48B9-A05E-F4D934AD5D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9880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481140" y="1673348"/>
            <a:ext cx="4892675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«Формирование слоговой структуры слова у старших дошкольников с ОНР посредством дидактических игр»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21169" y="4021015"/>
            <a:ext cx="4149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Подготовила: учитель – логопед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Катюшина А.В.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Муниципальное дошкольное образовательное  автономное учреждение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«Детский сад № 106« Анютины глазки» комбинированного  вида» г. Орска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0797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3015" y="850320"/>
            <a:ext cx="764344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или повторение за логопедом серии слогов: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а-со, а-су, а-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и-со, и-су, и-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у-со, у-со, у-су, у-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о-со, о-су, о-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Запоминание </a:t>
            </a:r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повторение цепочки слогов: </a:t>
            </a:r>
            <a:endParaRPr lang="ru-RU" altLang="ru-RU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-со-со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со-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со-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-со; 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-со; со-со-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alt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r>
              <a:rPr lang="ru-RU" alt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логопедом, чтение серии слогов со стечением согласных: </a:t>
            </a:r>
            <a:endParaRPr lang="ru-RU" altLang="ru-RU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ста-сто-</a:t>
            </a:r>
            <a:r>
              <a:rPr lang="ru-RU" alt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</a:t>
            </a:r>
            <a:r>
              <a:rPr lang="ru-RU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сты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о-ста, а-сто, а-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сты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и-ста, и-сто, и-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сты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о-ста, о-сто, о-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сты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у-ста, у-сто, у-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у-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сты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20770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86154" y="160506"/>
            <a:ext cx="742070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«Домики для животных»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развитие умения делить слова на слоги.</a:t>
            </a: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Оборудование: 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домика с разным количеством цветов в окошках (один, два, три), с кармашками для вкладывания картинок, набор предметных картинок: ёж, волк, медведь, лиса, заяц, лось, носорог, зебра, верблюд, рысь, белка, кот, носорог, крокодил, жираф…)</a:t>
            </a: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 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 говорит, что для животных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сделали новые домики. Ребёнку предлагается определить, каких животных, в какой домик можно посадить. Ребёнок берёт картинку с изображением животного, проговаривает его название и определяет количество слогов в слове. При затруднении в подсчёте количества слогов ребёнку предлагают “отхлопать” слово: произнести по слогам, сопровождая произнесение хлопками в ладоши. По количеству слогов он находит домик с соответствующим количеством цветов в окошке для названного животного и кладёт картинку в кармашек этого домика. Желательно, чтобы ответы детей были полными, например: “В слове крокодил три слога”. После того, как всех животных разместили по домикам, необходимо ещё раз проговорить слова, изображённые на картинках.</a:t>
            </a:r>
          </a:p>
        </p:txBody>
      </p:sp>
    </p:spTree>
    <p:extLst>
      <p:ext uri="{BB962C8B-B14F-4D97-AF65-F5344CB8AC3E}">
        <p14:creationId xmlns="" xmlns:p14="http://schemas.microsoft.com/office/powerpoint/2010/main" val="2834263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8892" y="0"/>
            <a:ext cx="747932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“Загадки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alt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умения отгадывать загадки и делить на слоги слова-отгадки.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Оборудование: три домика с разным количеством цветов в окошках (один, два, три), с кармашками для вкладывания картинок, набор предметных картинок: белка, дятел, собака, заяц, подушка, волк).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 предлагает ребёнку внимательно послушать и отгадать загадку, найти картинку со словом-отгадкой, определить количество слогов в слове (хлопками, отстукиванием по столу, шагами и др.). По количеству слогов найти домик с соответствующим количеством окошек и вставить картинку в кармашек этого домика.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5505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211015" y="571255"/>
            <a:ext cx="3886200" cy="4351338"/>
          </a:xfrm>
        </p:spPr>
        <p:txBody>
          <a:bodyPr>
            <a:normAutofit fontScale="85000" lnSpcReduction="20000"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по ёлкам ловко скачет 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влезает на дубы? 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в дупле орехи прячет, 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Сушит на зиму грибы? </a:t>
            </a:r>
            <a:r>
              <a:rPr lang="ru-RU" alt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(Белка</a:t>
            </a:r>
            <a:r>
              <a:rPr lang="ru-RU" alt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будке спит, 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 сторожит. 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к хозяину идёт, 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Она знать даёт. </a:t>
            </a:r>
            <a:r>
              <a:rPr lang="ru-RU" alt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(Собака</a:t>
            </a:r>
            <a:r>
              <a:rPr lang="ru-RU" alt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Всё время стучит,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Деревья долбит,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их не калечит,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только лечит. </a:t>
            </a:r>
            <a:r>
              <a:rPr lang="ru-RU" alt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(Дятел</a:t>
            </a:r>
            <a:r>
              <a:rPr lang="ru-RU" alt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Зимой беленький,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Летом серенький,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Никого не обижает,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всех боится. </a:t>
            </a:r>
            <a:r>
              <a:rPr lang="ru-RU" alt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(Заяц</a:t>
            </a:r>
            <a:r>
              <a:rPr lang="ru-RU" alt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alt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зимой холодной</a:t>
            </a:r>
            <a:b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Бродит злой, голодный. </a:t>
            </a:r>
            <a:r>
              <a:rPr lang="ru-RU" alt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(Волк)</a:t>
            </a:r>
            <a:endParaRPr lang="ru-RU" dirty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pic>
        <p:nvPicPr>
          <p:cNvPr id="1026" name="Picture 2" descr="C:\Users\2\Desktop\SDC17778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42692" y="1102337"/>
            <a:ext cx="3886200" cy="29146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2502295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3046" y="211015"/>
            <a:ext cx="80068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«Живой  магнитофон»</a:t>
            </a:r>
          </a:p>
          <a:p>
            <a:pPr algn="ctr"/>
            <a:endParaRPr lang="ru-RU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игры: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игру могут играть три ребёнка, первый ребёнок  будет слог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другой ребёнок слог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ребёнок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«живой магнитофон».  Логопед говорит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слова, первый слог слова, дети подставляют свои слоги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третий ребёнок запоминает слово и проговаривает слово целиком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Добавьте слоги: ПА или БА, «живой магнитофон» проговаривает слово полностью.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ЖА…БА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ЛИ…ПА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ШУ…БА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РЕ…ПА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ВЕР…БА </a:t>
            </a: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t="14773"/>
          <a:stretch>
            <a:fillRect/>
          </a:stretch>
        </p:blipFill>
        <p:spPr bwMode="auto">
          <a:xfrm>
            <a:off x="2866291" y="3403076"/>
            <a:ext cx="3440724" cy="23881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4138727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1569" y="2227385"/>
            <a:ext cx="6154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142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8555" y="727392"/>
            <a:ext cx="81944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354" y="1885984"/>
            <a:ext cx="76104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Слоговая структура</a:t>
            </a:r>
            <a:r>
              <a:rPr lang="ru-RU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это взаиморасположение и связь слогов в 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слове</a:t>
            </a:r>
          </a:p>
          <a:p>
            <a:pPr algn="ctr"/>
            <a:r>
              <a:rPr lang="ru-RU" alt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(Н.С.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Четверушкина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="" xmlns:p14="http://schemas.microsoft.com/office/powerpoint/2010/main" val="3820674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4061" y="647289"/>
            <a:ext cx="753793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Данный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 характеризуется трудностями в произношении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 различного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слогового состава. Нарушение слоговой структуры слова – это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некая «патологическая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инертность» на уровне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слога</a:t>
            </a:r>
            <a:r>
              <a:rPr lang="ru-RU" dirty="0" smtClean="0"/>
              <a:t>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90245" y="2828836"/>
            <a:ext cx="74089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слоговой структуры слова у детей дошкольного возраста является одним из наиболее трудных в коррекции среди различных речевых расстройств.</a:t>
            </a:r>
          </a:p>
        </p:txBody>
      </p:sp>
    </p:spTree>
    <p:extLst>
      <p:ext uri="{BB962C8B-B14F-4D97-AF65-F5344CB8AC3E}">
        <p14:creationId xmlns="" xmlns:p14="http://schemas.microsoft.com/office/powerpoint/2010/main" val="1130017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7508" y="659011"/>
            <a:ext cx="7537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67508" y="1336046"/>
            <a:ext cx="71393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З.Е.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Агранович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отмечает «…нарушение слоговой структуры слов характеризуется  трудностями в произношении слов сложного слогового состава (нарушение порядка слогов в слове, пропуски либо добавление новых слогов или звуков). </a:t>
            </a:r>
          </a:p>
        </p:txBody>
      </p:sp>
    </p:spTree>
    <p:extLst>
      <p:ext uri="{BB962C8B-B14F-4D97-AF65-F5344CB8AC3E}">
        <p14:creationId xmlns="" xmlns:p14="http://schemas.microsoft.com/office/powerpoint/2010/main" val="821645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7508" y="659011"/>
            <a:ext cx="7537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7507" y="474345"/>
            <a:ext cx="770206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Вся коррекционная работа делится на два основных этапа:</a:t>
            </a:r>
          </a:p>
          <a:p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 (работа проводится на невербальном и вербальном материале; цель данного этапа – подготовить ребёнка к усвоению ритмической структуры слов родного языка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(работа ведётся на вербальном материале и состоит из нескольких уровней (уровень гласных звуков, уровень слогов, уровень слова). Особое значение на каждом уровне автор отводит “включению в работу” помимо речевого анализатора также слухового, зрительного и тактильного.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этого этапа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непосредственная коррекция дефектов слоговой структуры слов у конкретного ребёнка-логопата.</a:t>
            </a:r>
          </a:p>
        </p:txBody>
      </p:sp>
    </p:spTree>
    <p:extLst>
      <p:ext uri="{BB962C8B-B14F-4D97-AF65-F5344CB8AC3E}">
        <p14:creationId xmlns="" xmlns:p14="http://schemas.microsoft.com/office/powerpoint/2010/main" val="1882322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226489"/>
            <a:ext cx="4267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 </a:t>
            </a:r>
            <a:r>
              <a:rPr lang="ru-RU" alt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  <a:p>
            <a:endParaRPr lang="ru-RU" altLang="ru-RU" sz="2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itchFamily="18" charset="2"/>
              <a:buNone/>
            </a:pPr>
            <a:endParaRPr lang="ru-RU" altLang="ru-RU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itchFamily="18" charset="2"/>
              <a:buNone/>
            </a:pPr>
            <a:endParaRPr lang="ru-RU" altLang="ru-RU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itchFamily="18" charset="2"/>
              <a:buNone/>
            </a:pPr>
            <a:endParaRPr lang="ru-RU" alt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itchFamily="18" charset="2"/>
              <a:buNone/>
            </a:pPr>
            <a:endParaRPr lang="ru-RU" alt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2\Desktop\SDC17749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205046" y="1032485"/>
            <a:ext cx="3528646" cy="26602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Picture 3" descr="C:\Users\2\Desktop\ФОТО\SDC17865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55985" y="4041897"/>
            <a:ext cx="3886200" cy="22399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187568" y="1081262"/>
            <a:ext cx="466578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ru-RU" alt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     Игры и упражнения на развитие концентрации слухового внимания, слухового </a:t>
            </a:r>
            <a:r>
              <a:rPr lang="ru-RU" alt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гнозиса</a:t>
            </a:r>
            <a:r>
              <a:rPr lang="ru-RU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(Слуховой </a:t>
            </a:r>
            <a:r>
              <a:rPr lang="ru-RU" alt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гнозис</a:t>
            </a:r>
            <a:r>
              <a:rPr lang="ru-RU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узнавание предмета по характерному для него звуку) и слуховой памяти на материале неречевых звуков (Где позвонили? Узнай музыкальный инструмент по звуку. Сколько раз ударили в барабан?).</a:t>
            </a:r>
            <a:endPara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6998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7538" y="189472"/>
            <a:ext cx="811237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      Работа над ритмом (сначала над простым, затем над сложным). Детям предлагаются различные способы воспроизведения ритма: </a:t>
            </a:r>
            <a:r>
              <a:rPr lang="ru-RU" alt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отхлопывание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ладоши, отстукивание мячом об пол, использование музыкальных инструментов барабана, бубна, металлофона.</a:t>
            </a:r>
          </a:p>
          <a:p>
            <a:pPr>
              <a:buFont typeface="Wingdings 2" pitchFamily="18" charset="2"/>
              <a:buNone/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Виды заданий следующие:</a:t>
            </a:r>
          </a:p>
          <a:p>
            <a:pPr>
              <a:buFont typeface="Wingdings 2" pitchFamily="18" charset="2"/>
              <a:buNone/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         Хлопнуть в ладоши столько раз, сколько точек на кубике (сколько точек на карточке);</a:t>
            </a:r>
          </a:p>
          <a:p>
            <a:pPr>
              <a:buFont typeface="Wingdings 2" pitchFamily="18" charset="2"/>
              <a:buNone/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         Сосчитать, сколько раз хлопнули в ладоши, и поднять карточку с соответствующей цифрой (ритм сначала предлагается простой, а затем сложный);</a:t>
            </a:r>
          </a:p>
          <a:p>
            <a:pPr>
              <a:buFont typeface="Wingdings 2" pitchFamily="18" charset="2"/>
              <a:buNone/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         Узнавание ритмов и соотнесение их с определенным ритмическим рисунком, записанным символами;</a:t>
            </a:r>
          </a:p>
          <a:p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      Формирование общей координации движений под ритмическую музыку: маршировка, легкий бег, ходьба.</a:t>
            </a:r>
          </a:p>
          <a:p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      Упражнения на развитие динамического </a:t>
            </a:r>
            <a:r>
              <a:rPr lang="ru-RU" alt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праксиса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рук: выполнение движений (левой, правой рукой, двумя руками) по образцу, по словесной инструкции или под счет: кулак ребро, кулак ребро ладонь.</a:t>
            </a:r>
          </a:p>
        </p:txBody>
      </p:sp>
    </p:spTree>
    <p:extLst>
      <p:ext uri="{BB962C8B-B14F-4D97-AF65-F5344CB8AC3E}">
        <p14:creationId xmlns="" xmlns:p14="http://schemas.microsoft.com/office/powerpoint/2010/main" val="679771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9231" y="17428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Коррекционный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369" y="810363"/>
            <a:ext cx="798341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гласных звуков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Детям предлагаются следующие задания: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        Произнести звук А столько раз, сколько точек на кубике;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        Произнести звук О столько раз, сколько раз логопед хлопнул в ладоши;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        </a:t>
            </a:r>
            <a:r>
              <a:rPr lang="ru-RU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Пропевание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серий звуков с четкой артикуляцией, повторение звуков за логопедом, чтение букв, запись буквенного ряда (слуховой и зрительный диктанты): А У И О; АУ ИА ОА; АУИ ИАУ; АУА УАУ; АУИА ИУАО;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        Те же задания с выделением ударного звука: АУА, АУА, АУА;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        Узнавание серии звуков по беззвучной артикуляции и произнесение их с голосом;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        Логопед отстукивает ритм, а ребенок должен в соответствии с этим ритмом произнести гласные звуки следующим образом: А-АА; АА-А; ААА; ААА; ААА</a:t>
            </a:r>
            <a:r>
              <a:rPr lang="ru-RU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1115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0984" y="497285"/>
            <a:ext cx="771378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alt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слогов</a:t>
            </a:r>
          </a:p>
          <a:p>
            <a:endParaRPr lang="ru-RU" alt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</a:t>
            </a:r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работ целесообразно проводить на этапе автоматизации и дифференциации отрабатываемых логопедом звуков. Задания могут быть следующие: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        Составление всех возможных слогов из предложенных букв («Кто больше?»);</a:t>
            </a:r>
          </a:p>
          <a:p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        Нанизывание колец на стержни с одновременным произнесением цепочки слогов (на каждое кольцо один слог);</a:t>
            </a:r>
          </a:p>
        </p:txBody>
      </p:sp>
    </p:spTree>
    <p:extLst>
      <p:ext uri="{BB962C8B-B14F-4D97-AF65-F5344CB8AC3E}">
        <p14:creationId xmlns="" xmlns:p14="http://schemas.microsoft.com/office/powerpoint/2010/main" val="10902525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471</Words>
  <Application>Microsoft Office PowerPoint</Application>
  <PresentationFormat>Экран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«Формирование слоговой структуры слова у старших дошкольников с ОНР посредством дидактических игр»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Future</cp:lastModifiedBy>
  <cp:revision>22</cp:revision>
  <dcterms:created xsi:type="dcterms:W3CDTF">2016-05-06T11:20:03Z</dcterms:created>
  <dcterms:modified xsi:type="dcterms:W3CDTF">2026-05-05T17:51:01Z</dcterms:modified>
</cp:coreProperties>
</file>