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3" r:id="rId6"/>
    <p:sldId id="261" r:id="rId7"/>
    <p:sldId id="262" r:id="rId8"/>
    <p:sldId id="260" r:id="rId9"/>
    <p:sldId id="264" r:id="rId10"/>
    <p:sldId id="265" r:id="rId11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00"/>
    <a:srgbClr val="000099"/>
    <a:srgbClr val="0000FF"/>
    <a:srgbClr val="3333FF"/>
    <a:srgbClr val="0066FF"/>
    <a:srgbClr val="FFFF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0" d="100"/>
          <a:sy n="100" d="100"/>
        </p:scale>
        <p:origin x="-35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01E0ED-A996-41CB-8EFE-651CC0E53A2C}" type="datetimeFigureOut">
              <a:rPr lang="ru-RU"/>
              <a:pPr>
                <a:defRPr/>
              </a:pPr>
              <a:t>22.04.2021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D8F881-6640-42AD-ADFC-6131EB9699B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9F5912-C6C1-4475-B923-E0161746580F}" type="datetimeFigureOut">
              <a:rPr lang="ru-RU"/>
              <a:pPr>
                <a:defRPr/>
              </a:pPr>
              <a:t>22.04.2021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7DEE1F-6241-4A72-A7AB-6D2028C22AB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6869B1-80A3-460F-B954-E74B444FDC44}" type="datetimeFigureOut">
              <a:rPr lang="ru-RU"/>
              <a:pPr>
                <a:defRPr/>
              </a:pPr>
              <a:t>22.04.2021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A47BEB-DF45-4A30-8619-A190BA2D6EC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BF5710-3728-4C97-ADE8-6A32A0B3053B}" type="datetimeFigureOut">
              <a:rPr lang="ru-RU"/>
              <a:pPr>
                <a:defRPr/>
              </a:pPr>
              <a:t>22.04.2021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05C36D-9186-47BD-9C3B-7A3D9825E43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5ACA7E-2D89-4FDF-BC48-A3EE15404E41}" type="datetimeFigureOut">
              <a:rPr lang="ru-RU"/>
              <a:pPr>
                <a:defRPr/>
              </a:pPr>
              <a:t>22.04.2021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E83904-0621-4195-BF2B-468498A6070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F23039-ADD1-4D45-8996-822D4E8BA5F7}" type="datetimeFigureOut">
              <a:rPr lang="ru-RU"/>
              <a:pPr>
                <a:defRPr/>
              </a:pPr>
              <a:t>22.04.2021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776741-8FE2-47A7-88A1-296BF6AC37F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CC2D6B-2BBA-40CD-9ABD-38B952AFB76A}" type="datetimeFigureOut">
              <a:rPr lang="ru-RU"/>
              <a:pPr>
                <a:defRPr/>
              </a:pPr>
              <a:t>22.04.2021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3389D9-0B23-4F2D-8FAA-E6F6C49BFE9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A46BFE-A283-4E87-AB31-8B8D6D96D76B}" type="datetimeFigureOut">
              <a:rPr lang="ru-RU"/>
              <a:pPr>
                <a:defRPr/>
              </a:pPr>
              <a:t>22.04.2021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857947-97B4-4690-9036-F320B7E4A19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7FF768-0701-4A00-83F4-7C926F43D0D4}" type="datetimeFigureOut">
              <a:rPr lang="ru-RU"/>
              <a:pPr>
                <a:defRPr/>
              </a:pPr>
              <a:t>22.04.2021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7045A0-A3AC-4612-9142-4208E73F21D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18CBEA-D7CA-43EE-B1BB-85C7A4085932}" type="datetimeFigureOut">
              <a:rPr lang="ru-RU"/>
              <a:pPr>
                <a:defRPr/>
              </a:pPr>
              <a:t>22.04.2021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41B009-EFE4-44DC-BCE8-09DCC5566F3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E63466-4689-46C4-A708-EDF46D305FD8}" type="datetimeFigureOut">
              <a:rPr lang="ru-RU"/>
              <a:pPr>
                <a:defRPr/>
              </a:pPr>
              <a:t>22.04.2021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CA3548-F677-4ACB-8F17-B4CF8DBF15A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5813AC13-36FB-4485-958E-C6AF62560743}" type="datetimeFigureOut">
              <a:rPr lang="ru-RU"/>
              <a:pPr>
                <a:defRPr/>
              </a:pPr>
              <a:t>22.04.2021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97944985-EAFD-4C68-860F-74F0BAF0D77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3" name="Picture 10" descr="c7fd13fc8fe7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314" name="Rectangle 2"/>
          <p:cNvSpPr>
            <a:spLocks noGrp="1"/>
          </p:cNvSpPr>
          <p:nvPr>
            <p:ph type="ctrTitle"/>
          </p:nvPr>
        </p:nvSpPr>
        <p:spPr>
          <a:xfrm>
            <a:off x="611188" y="836613"/>
            <a:ext cx="7845425" cy="1470025"/>
          </a:xfrm>
        </p:spPr>
        <p:txBody>
          <a:bodyPr/>
          <a:lstStyle/>
          <a:p>
            <a:pPr eaLnBrk="1" hangingPunct="1"/>
            <a:r>
              <a:rPr lang="ru-RU" sz="3600" b="1" smtClean="0">
                <a:solidFill>
                  <a:srgbClr val="000099"/>
                </a:solidFill>
                <a:latin typeface="Arial" charset="0"/>
              </a:rPr>
              <a:t>Вариативная образовательная программа</a:t>
            </a:r>
            <a:br>
              <a:rPr lang="ru-RU" sz="3600" b="1" smtClean="0">
                <a:solidFill>
                  <a:srgbClr val="000099"/>
                </a:solidFill>
                <a:latin typeface="Arial" charset="0"/>
              </a:rPr>
            </a:br>
            <a:r>
              <a:rPr lang="ru-RU" sz="3600" b="1" smtClean="0">
                <a:solidFill>
                  <a:srgbClr val="000099"/>
                </a:solidFill>
                <a:latin typeface="Arial" charset="0"/>
              </a:rPr>
              <a:t>Старшая группа</a:t>
            </a:r>
            <a:br>
              <a:rPr lang="ru-RU" sz="3600" b="1" smtClean="0">
                <a:solidFill>
                  <a:srgbClr val="000099"/>
                </a:solidFill>
                <a:latin typeface="Arial" charset="0"/>
              </a:rPr>
            </a:br>
            <a:r>
              <a:rPr lang="ru-RU" sz="3600" b="1" smtClean="0">
                <a:solidFill>
                  <a:srgbClr val="000099"/>
                </a:solidFill>
                <a:latin typeface="Arial" charset="0"/>
              </a:rPr>
              <a:t>(5-6 лет)</a:t>
            </a:r>
          </a:p>
        </p:txBody>
      </p:sp>
      <p:sp>
        <p:nvSpPr>
          <p:cNvPr id="13315" name="Rectangle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ru-RU" sz="7200" b="1" smtClean="0">
                <a:solidFill>
                  <a:srgbClr val="000099"/>
                </a:solidFill>
                <a:latin typeface="Arial" charset="0"/>
              </a:rPr>
              <a:t>«Мир вокруг»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29" name="Picture 6" descr="01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9525"/>
            <a:ext cx="9144000" cy="6877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530" name="Rectangle 3"/>
          <p:cNvSpPr>
            <a:spLocks noGrp="1"/>
          </p:cNvSpPr>
          <p:nvPr>
            <p:ph type="body" idx="1"/>
          </p:nvPr>
        </p:nvSpPr>
        <p:spPr>
          <a:xfrm>
            <a:off x="-684213" y="1052513"/>
            <a:ext cx="8229601" cy="4525962"/>
          </a:xfrm>
        </p:spPr>
        <p:txBody>
          <a:bodyPr/>
          <a:lstStyle/>
          <a:p>
            <a:pPr algn="ctr" eaLnBrk="1" hangingPunct="1">
              <a:lnSpc>
                <a:spcPct val="90000"/>
              </a:lnSpc>
              <a:buFont typeface="Arial" charset="0"/>
              <a:buNone/>
            </a:pPr>
            <a:r>
              <a:rPr lang="ru-RU" sz="8800" b="1" smtClean="0">
                <a:solidFill>
                  <a:srgbClr val="0000FF"/>
                </a:solidFill>
              </a:rPr>
              <a:t>Спасибо</a:t>
            </a:r>
          </a:p>
          <a:p>
            <a:pPr algn="ctr" eaLnBrk="1" hangingPunct="1">
              <a:lnSpc>
                <a:spcPct val="90000"/>
              </a:lnSpc>
              <a:buFont typeface="Arial" charset="0"/>
              <a:buNone/>
            </a:pPr>
            <a:r>
              <a:rPr lang="ru-RU" sz="8800" b="1" smtClean="0">
                <a:solidFill>
                  <a:srgbClr val="0000FF"/>
                </a:solidFill>
              </a:rPr>
              <a:t> за</a:t>
            </a:r>
          </a:p>
          <a:p>
            <a:pPr algn="ctr" eaLnBrk="1" hangingPunct="1">
              <a:lnSpc>
                <a:spcPct val="90000"/>
              </a:lnSpc>
              <a:buFont typeface="Arial" charset="0"/>
              <a:buNone/>
            </a:pPr>
            <a:r>
              <a:rPr lang="ru-RU" sz="8800" b="1" smtClean="0">
                <a:solidFill>
                  <a:srgbClr val="0000FF"/>
                </a:solidFill>
              </a:rPr>
              <a:t> внимание!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7" name="Picture 6" descr="0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9525"/>
            <a:ext cx="9144000" cy="6877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38" name="Rectangle 5"/>
          <p:cNvSpPr>
            <a:spLocks noGrp="1"/>
          </p:cNvSpPr>
          <p:nvPr>
            <p:ph type="ctrTitle"/>
          </p:nvPr>
        </p:nvSpPr>
        <p:spPr>
          <a:xfrm>
            <a:off x="684213" y="115888"/>
            <a:ext cx="7772400" cy="1470025"/>
          </a:xfrm>
        </p:spPr>
        <p:txBody>
          <a:bodyPr/>
          <a:lstStyle/>
          <a:p>
            <a:pPr eaLnBrk="1" hangingPunct="1"/>
            <a:r>
              <a:rPr lang="ru-RU" b="1" smtClean="0">
                <a:solidFill>
                  <a:srgbClr val="000099"/>
                </a:solidFill>
              </a:rPr>
              <a:t>Проблема дошкольного образования</a:t>
            </a:r>
          </a:p>
        </p:txBody>
      </p:sp>
      <p:sp>
        <p:nvSpPr>
          <p:cNvPr id="14339" name="Rectangle 3"/>
          <p:cNvSpPr>
            <a:spLocks noGrp="1"/>
          </p:cNvSpPr>
          <p:nvPr>
            <p:ph type="subTitle" idx="1"/>
          </p:nvPr>
        </p:nvSpPr>
        <p:spPr>
          <a:xfrm>
            <a:off x="323850" y="1628775"/>
            <a:ext cx="8496300" cy="4537075"/>
          </a:xfrm>
        </p:spPr>
        <p:txBody>
          <a:bodyPr/>
          <a:lstStyle/>
          <a:p>
            <a:pPr eaLnBrk="1" hangingPunct="1"/>
            <a:r>
              <a:rPr lang="ru-RU" smtClean="0">
                <a:solidFill>
                  <a:srgbClr val="000099"/>
                </a:solidFill>
                <a:latin typeface="Arial" charset="0"/>
              </a:rPr>
              <a:t>«К тому, кто был глух к природе с детства, кто в детские годы не подобрал выпавшего из гнезда птенца, не открыл для себя красоты первой весенней травы, к тому потом с трудом достучится чувство прекрасного, чувства поэзии, а может быть, и простая человечность»</a:t>
            </a:r>
          </a:p>
          <a:p>
            <a:pPr algn="r" eaLnBrk="1" hangingPunct="1"/>
            <a:r>
              <a:rPr lang="ru-RU" smtClean="0">
                <a:solidFill>
                  <a:srgbClr val="000099"/>
                </a:solidFill>
                <a:latin typeface="Arial" charset="0"/>
              </a:rPr>
              <a:t>В.А. Сухомлинский</a:t>
            </a:r>
            <a:r>
              <a:rPr lang="ru-RU" smtClean="0">
                <a:solidFill>
                  <a:schemeClr val="tx1"/>
                </a:solidFill>
                <a:latin typeface="Arial" charset="0"/>
              </a:rPr>
              <a:t>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1" name="Picture 4" descr="0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9525"/>
            <a:ext cx="9144000" cy="6877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362" name="Rectangle 3"/>
          <p:cNvSpPr>
            <a:spLocks noGrp="1"/>
          </p:cNvSpPr>
          <p:nvPr>
            <p:ph type="body" idx="1"/>
          </p:nvPr>
        </p:nvSpPr>
        <p:spPr>
          <a:xfrm>
            <a:off x="457200" y="333375"/>
            <a:ext cx="8229600" cy="5792788"/>
          </a:xfrm>
        </p:spPr>
        <p:txBody>
          <a:bodyPr/>
          <a:lstStyle/>
          <a:p>
            <a:pPr algn="ctr" eaLnBrk="1" hangingPunct="1">
              <a:lnSpc>
                <a:spcPct val="80000"/>
              </a:lnSpc>
              <a:buFont typeface="Arial" charset="0"/>
              <a:buNone/>
            </a:pPr>
            <a:endParaRPr lang="ru-RU" sz="1600" b="1" smtClean="0">
              <a:solidFill>
                <a:srgbClr val="000099"/>
              </a:solidFill>
              <a:latin typeface="Arial" charset="0"/>
            </a:endParaRPr>
          </a:p>
          <a:p>
            <a:pPr algn="ctr" eaLnBrk="1" hangingPunct="1">
              <a:lnSpc>
                <a:spcPct val="80000"/>
              </a:lnSpc>
              <a:buFont typeface="Arial" charset="0"/>
              <a:buNone/>
            </a:pPr>
            <a:endParaRPr lang="ru-RU" sz="1600" b="1" smtClean="0">
              <a:solidFill>
                <a:srgbClr val="000099"/>
              </a:solidFill>
              <a:latin typeface="Arial" charset="0"/>
            </a:endParaRPr>
          </a:p>
          <a:p>
            <a:pPr algn="ctr" eaLnBrk="1" hangingPunct="1">
              <a:lnSpc>
                <a:spcPct val="80000"/>
              </a:lnSpc>
              <a:buFont typeface="Arial" charset="0"/>
              <a:buNone/>
            </a:pPr>
            <a:r>
              <a:rPr lang="ru-RU" sz="1600" b="1" smtClean="0">
                <a:solidFill>
                  <a:srgbClr val="000099"/>
                </a:solidFill>
              </a:rPr>
              <a:t>МИНИСТЕРСТВО ОБРАЗОВАНИЯ И НАУКИ РФ</a:t>
            </a:r>
          </a:p>
          <a:p>
            <a:pPr algn="ctr" eaLnBrk="1" hangingPunct="1">
              <a:lnSpc>
                <a:spcPct val="80000"/>
              </a:lnSpc>
              <a:buFont typeface="Arial" charset="0"/>
              <a:buNone/>
            </a:pPr>
            <a:r>
              <a:rPr lang="ru-RU" sz="1600" b="1" smtClean="0">
                <a:solidFill>
                  <a:srgbClr val="000099"/>
                </a:solidFill>
              </a:rPr>
              <a:t>ФГБОУ  ВПО «ОРЕНБУРГСКИЙ ГОСУДАРСТВЕННЫЙ ПЕДАГОГИЧЕСКИЙ УНИВЕРСИТЕТ»</a:t>
            </a:r>
          </a:p>
          <a:p>
            <a:pPr algn="ctr" eaLnBrk="1" hangingPunct="1">
              <a:lnSpc>
                <a:spcPct val="80000"/>
              </a:lnSpc>
              <a:buFont typeface="Arial" charset="0"/>
              <a:buNone/>
            </a:pPr>
            <a:endParaRPr lang="ru-RU" sz="1600" b="1" smtClean="0">
              <a:solidFill>
                <a:srgbClr val="000099"/>
              </a:solidFill>
            </a:endParaRPr>
          </a:p>
          <a:p>
            <a:pPr algn="ctr" eaLnBrk="1" hangingPunct="1">
              <a:lnSpc>
                <a:spcPct val="80000"/>
              </a:lnSpc>
              <a:buFont typeface="Arial" charset="0"/>
              <a:buNone/>
            </a:pPr>
            <a:r>
              <a:rPr lang="ru-RU" sz="1600" b="1" smtClean="0">
                <a:solidFill>
                  <a:srgbClr val="000099"/>
                </a:solidFill>
              </a:rPr>
              <a:t>ИНСТИТУТ ПОВЫШЕНИЯ КВАЛИФИКАЦИИ И ПРОФЕССИОНАЛЬНОЙ ПЕРЕПОДГОТОВКИ РАБОТНИКОВ ОБРАЗОВАНИЯ</a:t>
            </a:r>
          </a:p>
          <a:p>
            <a:pPr algn="ctr" eaLnBrk="1" hangingPunct="1">
              <a:lnSpc>
                <a:spcPct val="80000"/>
              </a:lnSpc>
              <a:buFont typeface="Arial" charset="0"/>
              <a:buNone/>
            </a:pPr>
            <a:endParaRPr lang="ru-RU" sz="1600" b="1" smtClean="0">
              <a:solidFill>
                <a:srgbClr val="000099"/>
              </a:solidFill>
            </a:endParaRPr>
          </a:p>
          <a:p>
            <a:pPr algn="ctr" eaLnBrk="1" hangingPunct="1">
              <a:lnSpc>
                <a:spcPct val="80000"/>
              </a:lnSpc>
              <a:buFont typeface="Arial" charset="0"/>
              <a:buNone/>
            </a:pPr>
            <a:endParaRPr lang="ru-RU" sz="1600" b="1" smtClean="0">
              <a:solidFill>
                <a:srgbClr val="000099"/>
              </a:solidFill>
            </a:endParaRPr>
          </a:p>
          <a:p>
            <a:pPr algn="ctr" eaLnBrk="1" hangingPunct="1">
              <a:lnSpc>
                <a:spcPct val="80000"/>
              </a:lnSpc>
              <a:buFont typeface="Arial" charset="0"/>
              <a:buNone/>
            </a:pPr>
            <a:endParaRPr lang="ru-RU" sz="1600" b="1" smtClean="0">
              <a:solidFill>
                <a:srgbClr val="000099"/>
              </a:solidFill>
            </a:endParaRPr>
          </a:p>
          <a:p>
            <a:pPr algn="ctr" eaLnBrk="1" hangingPunct="1">
              <a:lnSpc>
                <a:spcPct val="80000"/>
              </a:lnSpc>
              <a:buFont typeface="Arial" charset="0"/>
              <a:buNone/>
            </a:pPr>
            <a:endParaRPr lang="ru-RU" sz="1600" b="1" smtClean="0">
              <a:solidFill>
                <a:srgbClr val="000099"/>
              </a:solidFill>
            </a:endParaRPr>
          </a:p>
          <a:p>
            <a:pPr algn="ctr" eaLnBrk="1" hangingPunct="1">
              <a:lnSpc>
                <a:spcPct val="80000"/>
              </a:lnSpc>
              <a:buFont typeface="Arial" charset="0"/>
              <a:buNone/>
            </a:pPr>
            <a:r>
              <a:rPr lang="ru-RU" b="1" smtClean="0">
                <a:solidFill>
                  <a:srgbClr val="000099"/>
                </a:solidFill>
              </a:rPr>
              <a:t>Экологическое воспитание дошкольников на занятиях и в повседневной жизни</a:t>
            </a:r>
          </a:p>
          <a:p>
            <a:pPr algn="ctr" eaLnBrk="1" hangingPunct="1">
              <a:lnSpc>
                <a:spcPct val="80000"/>
              </a:lnSpc>
              <a:buFont typeface="Arial" charset="0"/>
              <a:buNone/>
            </a:pPr>
            <a:r>
              <a:rPr lang="ru-RU" sz="2000" b="1" smtClean="0">
                <a:solidFill>
                  <a:srgbClr val="000099"/>
                </a:solidFill>
              </a:rPr>
              <a:t>Старшая группа (5-6 лет)</a:t>
            </a:r>
          </a:p>
          <a:p>
            <a:pPr algn="ctr" eaLnBrk="1" hangingPunct="1">
              <a:lnSpc>
                <a:spcPct val="80000"/>
              </a:lnSpc>
              <a:buFont typeface="Arial" charset="0"/>
              <a:buNone/>
            </a:pPr>
            <a:endParaRPr lang="ru-RU" sz="2000" b="1" smtClean="0">
              <a:solidFill>
                <a:srgbClr val="000099"/>
              </a:solidFill>
            </a:endParaRPr>
          </a:p>
          <a:p>
            <a:pPr algn="ctr" eaLnBrk="1" hangingPunct="1">
              <a:lnSpc>
                <a:spcPct val="80000"/>
              </a:lnSpc>
              <a:buFont typeface="Arial" charset="0"/>
              <a:buNone/>
            </a:pPr>
            <a:endParaRPr lang="ru-RU" sz="2000" b="1" smtClean="0">
              <a:solidFill>
                <a:srgbClr val="000099"/>
              </a:solidFill>
            </a:endParaRPr>
          </a:p>
          <a:p>
            <a:pPr algn="ctr" eaLnBrk="1" hangingPunct="1">
              <a:lnSpc>
                <a:spcPct val="80000"/>
              </a:lnSpc>
              <a:buFont typeface="Arial" charset="0"/>
              <a:buNone/>
            </a:pPr>
            <a:endParaRPr lang="ru-RU" sz="2000" b="1" smtClean="0">
              <a:solidFill>
                <a:srgbClr val="000099"/>
              </a:solidFill>
            </a:endParaRPr>
          </a:p>
          <a:p>
            <a:pPr algn="ctr" eaLnBrk="1" hangingPunct="1">
              <a:lnSpc>
                <a:spcPct val="80000"/>
              </a:lnSpc>
              <a:buFont typeface="Arial" charset="0"/>
              <a:buNone/>
            </a:pPr>
            <a:endParaRPr lang="ru-RU" sz="2000" b="1" smtClean="0">
              <a:solidFill>
                <a:srgbClr val="000099"/>
              </a:solidFill>
            </a:endParaRPr>
          </a:p>
          <a:p>
            <a:pPr algn="ctr" eaLnBrk="1" hangingPunct="1">
              <a:lnSpc>
                <a:spcPct val="80000"/>
              </a:lnSpc>
              <a:buFont typeface="Arial" charset="0"/>
              <a:buNone/>
            </a:pPr>
            <a:r>
              <a:rPr lang="ru-RU" sz="2000" b="1" smtClean="0">
                <a:solidFill>
                  <a:srgbClr val="000099"/>
                </a:solidFill>
              </a:rPr>
              <a:t>    </a:t>
            </a:r>
          </a:p>
          <a:p>
            <a:pPr algn="ctr" eaLnBrk="1" hangingPunct="1">
              <a:lnSpc>
                <a:spcPct val="80000"/>
              </a:lnSpc>
              <a:buFont typeface="Arial" charset="0"/>
              <a:buNone/>
            </a:pPr>
            <a:r>
              <a:rPr lang="ru-RU" sz="2000" b="1" smtClean="0">
                <a:solidFill>
                  <a:srgbClr val="000099"/>
                </a:solidFill>
              </a:rPr>
              <a:t>  </a:t>
            </a:r>
            <a:endParaRPr lang="ru-RU" sz="1800" b="1" smtClean="0">
              <a:solidFill>
                <a:srgbClr val="000099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5" name="Picture 4" descr="0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19050"/>
            <a:ext cx="9144000" cy="6877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86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b="1" smtClean="0">
                <a:solidFill>
                  <a:srgbClr val="000099"/>
                </a:solidFill>
              </a:rPr>
              <a:t>Актуальность проблемы</a:t>
            </a:r>
          </a:p>
        </p:txBody>
      </p:sp>
      <p:sp>
        <p:nvSpPr>
          <p:cNvPr id="16387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ru-RU" sz="2800" b="1" smtClean="0">
                <a:solidFill>
                  <a:srgbClr val="000099"/>
                </a:solidFill>
              </a:rPr>
              <a:t>Образовательная деятельность в программе организована так, чтобы ребенок смог задавать вопросы и самостоятельно находить ответы, чтобы у него развивался познавательный интерес, любознательность и активность. </a:t>
            </a:r>
          </a:p>
          <a:p>
            <a:pPr eaLnBrk="1" hangingPunct="1"/>
            <a:endParaRPr lang="ru-RU" sz="2800" b="1" smtClean="0">
              <a:solidFill>
                <a:srgbClr val="000099"/>
              </a:solidFill>
            </a:endParaRPr>
          </a:p>
          <a:p>
            <a:pPr eaLnBrk="1" hangingPunct="1"/>
            <a:r>
              <a:rPr lang="ru-RU" sz="2800" b="1" smtClean="0">
                <a:solidFill>
                  <a:srgbClr val="000099"/>
                </a:solidFill>
              </a:rPr>
              <a:t>нужен особый подход к обучению, который построен на основе естественного стремления ребенка к самостоятельному изучению окружающего. </a:t>
            </a:r>
          </a:p>
          <a:p>
            <a:pPr eaLnBrk="1" hangingPunct="1"/>
            <a:endParaRPr lang="ru-RU" sz="2800" b="1" smtClean="0">
              <a:solidFill>
                <a:srgbClr val="000099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09" name="Picture 4" descr="0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9525"/>
            <a:ext cx="9144000" cy="6877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410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z="4000" b="1" smtClean="0">
                <a:solidFill>
                  <a:srgbClr val="000099"/>
                </a:solidFill>
              </a:rPr>
              <a:t>Интеграция образовательных областей</a:t>
            </a:r>
          </a:p>
        </p:txBody>
      </p:sp>
      <p:sp>
        <p:nvSpPr>
          <p:cNvPr id="17411" name="Rectangle 3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99745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ru-RU" sz="1800" b="1" smtClean="0">
                <a:solidFill>
                  <a:srgbClr val="000099"/>
                </a:solidFill>
              </a:rPr>
              <a:t>«Здоровье» - расширения кругозора детей в части представлений о здоровом образе жизни</a:t>
            </a:r>
          </a:p>
          <a:p>
            <a:pPr eaLnBrk="1" hangingPunct="1">
              <a:lnSpc>
                <a:spcPct val="80000"/>
              </a:lnSpc>
            </a:pPr>
            <a:endParaRPr lang="ru-RU" sz="1800" b="1" smtClean="0">
              <a:solidFill>
                <a:srgbClr val="000099"/>
              </a:solidFill>
            </a:endParaRPr>
          </a:p>
          <a:p>
            <a:pPr eaLnBrk="1" hangingPunct="1">
              <a:lnSpc>
                <a:spcPct val="80000"/>
              </a:lnSpc>
            </a:pPr>
            <a:r>
              <a:rPr lang="ru-RU" sz="1800" b="1" smtClean="0">
                <a:solidFill>
                  <a:srgbClr val="000099"/>
                </a:solidFill>
              </a:rPr>
              <a:t>«Социализация» - формирование целостной картины мира и расширения кругозора в части представлений о природе, природных явлениях.</a:t>
            </a:r>
          </a:p>
          <a:p>
            <a:pPr eaLnBrk="1" hangingPunct="1">
              <a:lnSpc>
                <a:spcPct val="80000"/>
              </a:lnSpc>
            </a:pPr>
            <a:endParaRPr lang="ru-RU" sz="1800" b="1" smtClean="0">
              <a:solidFill>
                <a:srgbClr val="000099"/>
              </a:solidFill>
            </a:endParaRPr>
          </a:p>
          <a:p>
            <a:pPr eaLnBrk="1" hangingPunct="1">
              <a:lnSpc>
                <a:spcPct val="80000"/>
              </a:lnSpc>
            </a:pPr>
            <a:r>
              <a:rPr lang="ru-RU" sz="1800" b="1" smtClean="0">
                <a:solidFill>
                  <a:srgbClr val="000099"/>
                </a:solidFill>
              </a:rPr>
              <a:t>«Безопасность» - формирование целостной картине мира и расширение кругозора в части представлений о безопасности собственной жизнедеятельности и безопасности окружающего мира природы.</a:t>
            </a:r>
          </a:p>
          <a:p>
            <a:pPr eaLnBrk="1" hangingPunct="1">
              <a:lnSpc>
                <a:spcPct val="80000"/>
              </a:lnSpc>
            </a:pPr>
            <a:endParaRPr lang="ru-RU" sz="1800" b="1" smtClean="0">
              <a:solidFill>
                <a:srgbClr val="000099"/>
              </a:solidFill>
            </a:endParaRPr>
          </a:p>
          <a:p>
            <a:pPr eaLnBrk="1" hangingPunct="1">
              <a:lnSpc>
                <a:spcPct val="80000"/>
              </a:lnSpc>
            </a:pPr>
            <a:r>
              <a:rPr lang="ru-RU" sz="1800" b="1" smtClean="0">
                <a:solidFill>
                  <a:srgbClr val="000099"/>
                </a:solidFill>
              </a:rPr>
              <a:t>«Труд» - развитие наблюдательности, формирование трудовых навыков</a:t>
            </a:r>
          </a:p>
          <a:p>
            <a:pPr eaLnBrk="1" hangingPunct="1">
              <a:lnSpc>
                <a:spcPct val="80000"/>
              </a:lnSpc>
            </a:pPr>
            <a:endParaRPr lang="ru-RU" sz="1800" b="1" smtClean="0">
              <a:solidFill>
                <a:srgbClr val="000099"/>
              </a:solidFill>
            </a:endParaRPr>
          </a:p>
          <a:p>
            <a:pPr eaLnBrk="1" hangingPunct="1">
              <a:lnSpc>
                <a:spcPct val="80000"/>
              </a:lnSpc>
            </a:pPr>
            <a:r>
              <a:rPr lang="ru-RU" sz="1800" b="1" smtClean="0">
                <a:solidFill>
                  <a:srgbClr val="000099"/>
                </a:solidFill>
              </a:rPr>
              <a:t>«Коммуникация» - развитие познавательно – исследовательской и продуктивной деятельности в процессе свободного общения со сверстниками и взрослыми.</a:t>
            </a:r>
          </a:p>
          <a:p>
            <a:pPr eaLnBrk="1" hangingPunct="1">
              <a:lnSpc>
                <a:spcPct val="80000"/>
              </a:lnSpc>
            </a:pPr>
            <a:endParaRPr lang="ru-RU" sz="1800" b="1" smtClean="0">
              <a:solidFill>
                <a:srgbClr val="000099"/>
              </a:solidFill>
            </a:endParaRPr>
          </a:p>
          <a:p>
            <a:pPr eaLnBrk="1" hangingPunct="1">
              <a:lnSpc>
                <a:spcPct val="80000"/>
              </a:lnSpc>
            </a:pPr>
            <a:r>
              <a:rPr lang="ru-RU" sz="1800" b="1" smtClean="0">
                <a:solidFill>
                  <a:srgbClr val="000099"/>
                </a:solidFill>
              </a:rPr>
              <a:t>«Художественное творчество» - развитие изобразительных способностей детей для точной регистрации результата природоведческого эксперимента, развитие наблюдательности.</a:t>
            </a:r>
          </a:p>
          <a:p>
            <a:pPr eaLnBrk="1" hangingPunct="1">
              <a:lnSpc>
                <a:spcPct val="80000"/>
              </a:lnSpc>
            </a:pPr>
            <a:endParaRPr lang="ru-RU" sz="1800" b="1" smtClean="0">
              <a:solidFill>
                <a:srgbClr val="000099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3" name="Picture 4" descr="0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9525"/>
            <a:ext cx="9144000" cy="6877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434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b="1" smtClean="0">
                <a:solidFill>
                  <a:srgbClr val="000099"/>
                </a:solidFill>
              </a:rPr>
              <a:t>Цель программы</a:t>
            </a:r>
          </a:p>
        </p:txBody>
      </p:sp>
      <p:sp>
        <p:nvSpPr>
          <p:cNvPr id="18435" name="Rectangle 3"/>
          <p:cNvSpPr>
            <a:spLocks noGrp="1"/>
          </p:cNvSpPr>
          <p:nvPr>
            <p:ph type="body" idx="1"/>
          </p:nvPr>
        </p:nvSpPr>
        <p:spPr>
          <a:xfrm>
            <a:off x="395288" y="2133600"/>
            <a:ext cx="8229600" cy="4525963"/>
          </a:xfrm>
        </p:spPr>
        <p:txBody>
          <a:bodyPr/>
          <a:lstStyle/>
          <a:p>
            <a:pPr eaLnBrk="1" hangingPunct="1"/>
            <a:r>
              <a:rPr lang="ru-RU" sz="3600" b="1" smtClean="0">
                <a:solidFill>
                  <a:srgbClr val="000099"/>
                </a:solidFill>
              </a:rPr>
              <a:t>формирование системы экологических знаний и представлений на занятиях и в повседневной жизни, развитие любознательности и активности детей старшего дошкольного возраста.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7" name="Picture 5" descr="0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9525"/>
            <a:ext cx="9144000" cy="6877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458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b="1" smtClean="0">
                <a:solidFill>
                  <a:srgbClr val="000099"/>
                </a:solidFill>
              </a:rPr>
              <a:t>Задачи программы</a:t>
            </a:r>
          </a:p>
        </p:txBody>
      </p:sp>
      <p:sp>
        <p:nvSpPr>
          <p:cNvPr id="19459" name="Rectangle 3"/>
          <p:cNvSpPr>
            <a:spLocks noGrp="1"/>
          </p:cNvSpPr>
          <p:nvPr>
            <p:ph type="body" idx="1"/>
          </p:nvPr>
        </p:nvSpPr>
        <p:spPr>
          <a:xfrm>
            <a:off x="468313" y="1628775"/>
            <a:ext cx="8229600" cy="4824413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ru-RU" sz="2000" b="1" smtClean="0">
                <a:solidFill>
                  <a:srgbClr val="000099"/>
                </a:solidFill>
                <a:latin typeface="Arial" charset="0"/>
              </a:rPr>
              <a:t>Воспитывать ценностное отношение к природе, умение заботиться о ней и ее обитателях.</a:t>
            </a:r>
          </a:p>
          <a:p>
            <a:pPr eaLnBrk="1" hangingPunct="1">
              <a:lnSpc>
                <a:spcPct val="80000"/>
              </a:lnSpc>
            </a:pPr>
            <a:endParaRPr lang="ru-RU" sz="2000" b="1" smtClean="0">
              <a:solidFill>
                <a:srgbClr val="000099"/>
              </a:solidFill>
              <a:latin typeface="Arial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ru-RU" sz="2000" b="1" smtClean="0">
                <a:solidFill>
                  <a:srgbClr val="000099"/>
                </a:solidFill>
                <a:latin typeface="Arial" charset="0"/>
              </a:rPr>
              <a:t>Способствовать интеллектуальному и физическому развитию  старших дошкольников в условиях организации познавательно-речевой деятельности.</a:t>
            </a:r>
          </a:p>
          <a:p>
            <a:pPr eaLnBrk="1" hangingPunct="1">
              <a:lnSpc>
                <a:spcPct val="80000"/>
              </a:lnSpc>
            </a:pPr>
            <a:endParaRPr lang="ru-RU" sz="2000" b="1" smtClean="0">
              <a:solidFill>
                <a:srgbClr val="000099"/>
              </a:solidFill>
              <a:latin typeface="Arial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ru-RU" sz="2000" b="1" smtClean="0">
                <a:solidFill>
                  <a:srgbClr val="000099"/>
                </a:solidFill>
                <a:latin typeface="Arial" charset="0"/>
              </a:rPr>
              <a:t>Формировать личностные качества на основе ценностных установок, нравственно этического оценивания старшими дошкольниками способов организации собственной познавательно-речевой деятельности.</a:t>
            </a:r>
          </a:p>
          <a:p>
            <a:pPr eaLnBrk="1" hangingPunct="1">
              <a:lnSpc>
                <a:spcPct val="80000"/>
              </a:lnSpc>
            </a:pPr>
            <a:endParaRPr lang="ru-RU" sz="2000" b="1" smtClean="0">
              <a:solidFill>
                <a:srgbClr val="000099"/>
              </a:solidFill>
              <a:latin typeface="Arial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ru-RU" sz="2000" b="1" smtClean="0">
                <a:solidFill>
                  <a:srgbClr val="000099"/>
                </a:solidFill>
                <a:latin typeface="Arial" charset="0"/>
              </a:rPr>
              <a:t>Развивать эстетические чувства, логическое мышление, внимание, умение анализа и синтеза.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1" name="Picture 4" descr="0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9525"/>
            <a:ext cx="9144000" cy="6877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482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b="1" smtClean="0">
                <a:solidFill>
                  <a:srgbClr val="000099"/>
                </a:solidFill>
              </a:rPr>
              <a:t>Принципы программы</a:t>
            </a:r>
          </a:p>
        </p:txBody>
      </p:sp>
      <p:sp>
        <p:nvSpPr>
          <p:cNvPr id="20483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ru-RU" sz="2000" b="1" smtClean="0">
                <a:solidFill>
                  <a:srgbClr val="000099"/>
                </a:solidFill>
              </a:rPr>
              <a:t>Системность;</a:t>
            </a:r>
          </a:p>
          <a:p>
            <a:pPr eaLnBrk="1" hangingPunct="1">
              <a:lnSpc>
                <a:spcPct val="80000"/>
              </a:lnSpc>
            </a:pPr>
            <a:r>
              <a:rPr lang="ru-RU" sz="2000" b="1" smtClean="0">
                <a:solidFill>
                  <a:srgbClr val="000099"/>
                </a:solidFill>
              </a:rPr>
              <a:t>Единство целей воспитателя и воспитанника;</a:t>
            </a:r>
          </a:p>
          <a:p>
            <a:pPr eaLnBrk="1" hangingPunct="1">
              <a:lnSpc>
                <a:spcPct val="80000"/>
              </a:lnSpc>
            </a:pPr>
            <a:r>
              <a:rPr lang="ru-RU" sz="2000" b="1" smtClean="0">
                <a:solidFill>
                  <a:srgbClr val="000099"/>
                </a:solidFill>
              </a:rPr>
              <a:t>Приоритет субъект-субъектных отношений;</a:t>
            </a:r>
          </a:p>
          <a:p>
            <a:pPr eaLnBrk="1" hangingPunct="1">
              <a:lnSpc>
                <a:spcPct val="80000"/>
              </a:lnSpc>
            </a:pPr>
            <a:r>
              <a:rPr lang="ru-RU" sz="2000" b="1" smtClean="0">
                <a:solidFill>
                  <a:srgbClr val="000099"/>
                </a:solidFill>
              </a:rPr>
              <a:t>Приоритет чувственного освоения окружающего мира на основе доверия к своим ощущениям;</a:t>
            </a:r>
          </a:p>
          <a:p>
            <a:pPr eaLnBrk="1" hangingPunct="1">
              <a:lnSpc>
                <a:spcPct val="80000"/>
              </a:lnSpc>
            </a:pPr>
            <a:r>
              <a:rPr lang="ru-RU" sz="2000" b="1" smtClean="0">
                <a:solidFill>
                  <a:srgbClr val="000099"/>
                </a:solidFill>
              </a:rPr>
              <a:t>Многовариативность в решении проблемных задач, предоставление ребенку права выбора и его обоснования;</a:t>
            </a:r>
          </a:p>
          <a:p>
            <a:pPr eaLnBrk="1" hangingPunct="1">
              <a:lnSpc>
                <a:spcPct val="80000"/>
              </a:lnSpc>
            </a:pPr>
            <a:r>
              <a:rPr lang="ru-RU" sz="2000" b="1" smtClean="0">
                <a:solidFill>
                  <a:srgbClr val="000099"/>
                </a:solidFill>
              </a:rPr>
              <a:t>Сопричастность и ответственное отношение воспитанника.</a:t>
            </a:r>
          </a:p>
          <a:p>
            <a:pPr eaLnBrk="1" hangingPunct="1">
              <a:lnSpc>
                <a:spcPct val="80000"/>
              </a:lnSpc>
            </a:pPr>
            <a:r>
              <a:rPr lang="ru-RU" sz="2000" b="1" smtClean="0">
                <a:solidFill>
                  <a:srgbClr val="000099"/>
                </a:solidFill>
              </a:rPr>
              <a:t>В рамках программы определены гуманистические подходы, направленные на реализацию выделенных принципов: пробуждение сенсорной активности, установка на удивление и право на ошибку.</a:t>
            </a:r>
            <a:r>
              <a:rPr lang="ru-RU" sz="2000" smtClean="0"/>
              <a:t> 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5" name="Picture 4" descr="0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9525"/>
            <a:ext cx="9144000" cy="6877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506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b="1" smtClean="0">
                <a:solidFill>
                  <a:srgbClr val="000099"/>
                </a:solidFill>
              </a:rPr>
              <a:t>Ожидаемый результат</a:t>
            </a:r>
          </a:p>
        </p:txBody>
      </p:sp>
      <p:sp>
        <p:nvSpPr>
          <p:cNvPr id="21507" name="Rectangle 3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924425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ru-RU" sz="2400" b="1" smtClean="0">
                <a:solidFill>
                  <a:srgbClr val="000099"/>
                </a:solidFill>
              </a:rPr>
              <a:t>Повысится уровень развития интегративных качеств: любознательность, активность.</a:t>
            </a:r>
          </a:p>
          <a:p>
            <a:pPr eaLnBrk="1" hangingPunct="1">
              <a:lnSpc>
                <a:spcPct val="80000"/>
              </a:lnSpc>
            </a:pPr>
            <a:endParaRPr lang="ru-RU" sz="2400" b="1" smtClean="0">
              <a:solidFill>
                <a:srgbClr val="000099"/>
              </a:solidFill>
            </a:endParaRPr>
          </a:p>
          <a:p>
            <a:pPr eaLnBrk="1" hangingPunct="1">
              <a:lnSpc>
                <a:spcPct val="80000"/>
              </a:lnSpc>
            </a:pPr>
            <a:r>
              <a:rPr lang="ru-RU" sz="2400" b="1" smtClean="0">
                <a:solidFill>
                  <a:srgbClr val="000099"/>
                </a:solidFill>
              </a:rPr>
              <a:t>Повысится уровень развития коммуникативных умений. </a:t>
            </a:r>
          </a:p>
          <a:p>
            <a:pPr eaLnBrk="1" hangingPunct="1">
              <a:lnSpc>
                <a:spcPct val="80000"/>
              </a:lnSpc>
              <a:buFont typeface="Arial" charset="0"/>
              <a:buNone/>
            </a:pPr>
            <a:r>
              <a:rPr lang="ru-RU" sz="2400" b="1" smtClean="0">
                <a:solidFill>
                  <a:srgbClr val="000099"/>
                </a:solidFill>
              </a:rPr>
              <a:t> </a:t>
            </a:r>
          </a:p>
          <a:p>
            <a:pPr eaLnBrk="1" hangingPunct="1">
              <a:lnSpc>
                <a:spcPct val="80000"/>
              </a:lnSpc>
            </a:pPr>
            <a:r>
              <a:rPr lang="ru-RU" sz="2400" b="1" smtClean="0">
                <a:solidFill>
                  <a:srgbClr val="000099"/>
                </a:solidFill>
              </a:rPr>
              <a:t>Повысится уровень развития  волевой сферы, саморегуляции, необходимой для успешного обучения в школе.</a:t>
            </a:r>
          </a:p>
          <a:p>
            <a:pPr eaLnBrk="1" hangingPunct="1">
              <a:lnSpc>
                <a:spcPct val="80000"/>
              </a:lnSpc>
            </a:pPr>
            <a:endParaRPr lang="ru-RU" sz="2400" b="1" smtClean="0">
              <a:solidFill>
                <a:srgbClr val="000099"/>
              </a:solidFill>
            </a:endParaRPr>
          </a:p>
          <a:p>
            <a:pPr eaLnBrk="1" hangingPunct="1">
              <a:lnSpc>
                <a:spcPct val="80000"/>
              </a:lnSpc>
            </a:pPr>
            <a:r>
              <a:rPr lang="ru-RU" sz="2400" b="1" smtClean="0">
                <a:solidFill>
                  <a:srgbClr val="000099"/>
                </a:solidFill>
              </a:rPr>
              <a:t>Повысится уровень развития в  интеллектуальной  сфере – мыслительные умения и разные виды мышления.</a:t>
            </a:r>
          </a:p>
          <a:p>
            <a:pPr eaLnBrk="1" hangingPunct="1">
              <a:lnSpc>
                <a:spcPct val="80000"/>
              </a:lnSpc>
            </a:pPr>
            <a:r>
              <a:rPr lang="ru-RU" sz="2400" b="1" smtClean="0">
                <a:solidFill>
                  <a:srgbClr val="000099"/>
                </a:solidFill>
              </a:rPr>
              <a:t>Повысится уровень развития познавательных и психических процессов – восприятие, память, воображение, внимание.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</TotalTime>
  <Words>402</Words>
  <PresentationFormat>Экран (4:3)</PresentationFormat>
  <Paragraphs>69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Шаблон оформления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3" baseType="lpstr">
      <vt:lpstr>Arial</vt:lpstr>
      <vt:lpstr>Calibri</vt:lpstr>
      <vt:lpstr>Тема Office</vt:lpstr>
      <vt:lpstr>Вариативная образовательная программа Старшая группа (5-6 лет)</vt:lpstr>
      <vt:lpstr>Проблема дошкольного образования</vt:lpstr>
      <vt:lpstr>Слайд 3</vt:lpstr>
      <vt:lpstr>Актуальность проблемы</vt:lpstr>
      <vt:lpstr>Интеграция образовательных областей</vt:lpstr>
      <vt:lpstr>Цель программы</vt:lpstr>
      <vt:lpstr>Задачи программы</vt:lpstr>
      <vt:lpstr>Принципы программы</vt:lpstr>
      <vt:lpstr>Ожидаемый результат</vt:lpstr>
      <vt:lpstr>Слайд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Вариативная образовательная программа Старшая группа (5-6 лет)</dc:title>
  <dc:creator>Семья</dc:creator>
  <cp:lastModifiedBy>User</cp:lastModifiedBy>
  <cp:revision>6</cp:revision>
  <dcterms:created xsi:type="dcterms:W3CDTF">2013-03-21T07:36:43Z</dcterms:created>
  <dcterms:modified xsi:type="dcterms:W3CDTF">2021-04-22T18:53:51Z</dcterms:modified>
</cp:coreProperties>
</file>