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B7876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B7876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B7876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294" y="143281"/>
            <a:ext cx="6821805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B7876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974" y="2213669"/>
            <a:ext cx="62452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945"/>
              </a:lnSpc>
            </a:pPr>
            <a:r>
              <a:rPr sz="4400" spc="-25" dirty="0">
                <a:latin typeface="Roboto"/>
                <a:cs typeface="Roboto"/>
              </a:rPr>
              <a:t>Дидактические</a:t>
            </a:r>
            <a:r>
              <a:rPr sz="4400" spc="-130" dirty="0">
                <a:latin typeface="Roboto"/>
                <a:cs typeface="Roboto"/>
              </a:rPr>
              <a:t> </a:t>
            </a:r>
            <a:r>
              <a:rPr sz="4400" spc="-10" dirty="0">
                <a:latin typeface="Roboto"/>
                <a:cs typeface="Roboto"/>
              </a:rPr>
              <a:t>игры</a:t>
            </a:r>
            <a:r>
              <a:rPr sz="4400" spc="-185" dirty="0">
                <a:latin typeface="Roboto"/>
                <a:cs typeface="Roboto"/>
              </a:rPr>
              <a:t> </a:t>
            </a:r>
            <a:r>
              <a:rPr sz="4400" spc="-50" dirty="0">
                <a:latin typeface="Roboto"/>
                <a:cs typeface="Roboto"/>
              </a:rPr>
              <a:t>из</a:t>
            </a:r>
            <a:endParaRPr sz="4400">
              <a:latin typeface="Roboto"/>
              <a:cs typeface="Roboto"/>
            </a:endParaRPr>
          </a:p>
          <a:p>
            <a:pPr marL="8255" algn="ctr">
              <a:lnSpc>
                <a:spcPts val="5265"/>
              </a:lnSpc>
            </a:pPr>
            <a:r>
              <a:rPr sz="4400" spc="-5" dirty="0">
                <a:latin typeface="Roboto"/>
                <a:cs typeface="Roboto"/>
              </a:rPr>
              <a:t>бросового</a:t>
            </a:r>
            <a:r>
              <a:rPr sz="4400" spc="-160" dirty="0">
                <a:latin typeface="Roboto"/>
                <a:cs typeface="Roboto"/>
              </a:rPr>
              <a:t> </a:t>
            </a:r>
            <a:r>
              <a:rPr sz="4400" spc="-35" dirty="0">
                <a:latin typeface="Roboto"/>
                <a:cs typeface="Roboto"/>
              </a:rPr>
              <a:t>материала</a:t>
            </a:r>
            <a:endParaRPr sz="44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1"/>
            <a:ext cx="8229600" cy="990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05400" y="5396687"/>
            <a:ext cx="3809999" cy="56489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ст. воспитатель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Маркова Юлия Георгиевна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5951" y="173733"/>
            <a:ext cx="6994525" cy="88421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"Детский сад №106 "Анютины глазки" комбинированного вида" г. Орска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974" y="2213669"/>
            <a:ext cx="62452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945"/>
              </a:lnSpc>
            </a:pPr>
            <a:r>
              <a:rPr sz="4400" spc="-25" dirty="0">
                <a:latin typeface="Roboto"/>
                <a:cs typeface="Roboto"/>
              </a:rPr>
              <a:t>Дидактические</a:t>
            </a:r>
            <a:r>
              <a:rPr sz="4400" spc="-130" dirty="0">
                <a:latin typeface="Roboto"/>
                <a:cs typeface="Roboto"/>
              </a:rPr>
              <a:t> </a:t>
            </a:r>
            <a:r>
              <a:rPr sz="4400" spc="-10" dirty="0">
                <a:latin typeface="Roboto"/>
                <a:cs typeface="Roboto"/>
              </a:rPr>
              <a:t>игры</a:t>
            </a:r>
            <a:r>
              <a:rPr sz="4400" spc="-185" dirty="0">
                <a:latin typeface="Roboto"/>
                <a:cs typeface="Roboto"/>
              </a:rPr>
              <a:t> </a:t>
            </a:r>
            <a:r>
              <a:rPr sz="4400" spc="-50" dirty="0">
                <a:latin typeface="Roboto"/>
                <a:cs typeface="Roboto"/>
              </a:rPr>
              <a:t>из</a:t>
            </a:r>
            <a:endParaRPr sz="4400">
              <a:latin typeface="Roboto"/>
              <a:cs typeface="Roboto"/>
            </a:endParaRPr>
          </a:p>
          <a:p>
            <a:pPr marL="8255" algn="ctr">
              <a:lnSpc>
                <a:spcPts val="5265"/>
              </a:lnSpc>
            </a:pPr>
            <a:r>
              <a:rPr sz="4400" spc="-5" dirty="0">
                <a:latin typeface="Roboto"/>
                <a:cs typeface="Roboto"/>
              </a:rPr>
              <a:t>бросового</a:t>
            </a:r>
            <a:r>
              <a:rPr sz="4400" spc="-160" dirty="0">
                <a:latin typeface="Roboto"/>
                <a:cs typeface="Roboto"/>
              </a:rPr>
              <a:t> </a:t>
            </a:r>
            <a:r>
              <a:rPr sz="4400" spc="-35" dirty="0">
                <a:latin typeface="Roboto"/>
                <a:cs typeface="Roboto"/>
              </a:rPr>
              <a:t>материала</a:t>
            </a:r>
            <a:endParaRPr sz="44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" y="12"/>
            <a:ext cx="9143974" cy="68579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3853" y="143281"/>
            <a:ext cx="8594725" cy="398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0" algn="ctr">
              <a:lnSpc>
                <a:spcPct val="100000"/>
              </a:lnSpc>
              <a:spcBef>
                <a:spcPts val="100"/>
              </a:spcBef>
              <a:tabLst>
                <a:tab pos="3212465" algn="l"/>
              </a:tabLst>
            </a:pPr>
            <a:r>
              <a:rPr sz="2000" b="1" spc="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sz="2000" b="1" spc="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sz="2000" b="1" spc="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sz="2000" b="1" spc="1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игрушек </a:t>
            </a:r>
            <a:r>
              <a:rPr sz="20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spc="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специальных игр, </a:t>
            </a:r>
            <a:r>
              <a:rPr sz="2000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000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способствуют	</a:t>
            </a:r>
            <a:r>
              <a:rPr sz="2000" b="1" spc="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sz="2000" b="1" spc="1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умственных </a:t>
            </a:r>
            <a:r>
              <a:rPr sz="2000" b="1" spc="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sz="2000" b="1" spc="11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ребёнка, </a:t>
            </a:r>
            <a:r>
              <a:rPr sz="2000" b="1" spc="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моторики, </a:t>
            </a:r>
            <a:r>
              <a:rPr sz="2000" b="1" spc="1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sz="2000" b="1" spc="11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sz="2000" b="1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sz="2000" b="1" spc="20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многих </a:t>
            </a:r>
            <a:r>
              <a:rPr sz="2000" b="1" spc="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функций </a:t>
            </a:r>
            <a:r>
              <a:rPr sz="2000" b="1" spc="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организма. </a:t>
            </a:r>
            <a:r>
              <a:rPr sz="2000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Примером </a:t>
            </a:r>
            <a:r>
              <a:rPr sz="2000" b="1" spc="1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одних </a:t>
            </a:r>
            <a:r>
              <a:rPr sz="20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2000" b="1" spc="1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игрушек </a:t>
            </a:r>
            <a:r>
              <a:rPr sz="2000" b="1" spc="1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могут служить </a:t>
            </a:r>
            <a:r>
              <a:rPr sz="2000" b="1" spc="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1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sz="20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0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000" b="1" spc="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0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бросового</a:t>
            </a:r>
            <a:r>
              <a:rPr sz="20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материала.</a:t>
            </a:r>
            <a:r>
              <a:rPr sz="20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b="1" spc="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sz="2000" b="1" spc="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игрушках </a:t>
            </a:r>
            <a:r>
              <a:rPr sz="2000" b="1" spc="-4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заложены сенсорные </a:t>
            </a:r>
            <a:r>
              <a:rPr sz="20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sz="2000" b="1" spc="-3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000" b="1" spc="-3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000" b="1" spc="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sz="2000" b="1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 </a:t>
            </a:r>
            <a:r>
              <a:rPr sz="20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spc="25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sz="2000" b="1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 </a:t>
            </a:r>
            <a:r>
              <a:rPr sz="20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2000" b="1" spc="2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внешних </a:t>
            </a:r>
            <a:r>
              <a:rPr sz="2000" b="1" spc="1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свойствах </a:t>
            </a:r>
            <a:r>
              <a:rPr sz="2000" b="1" spc="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предметов; </a:t>
            </a:r>
            <a:r>
              <a:rPr sz="2000" b="1" spc="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sz="2000" b="1" spc="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форма, </a:t>
            </a:r>
            <a:r>
              <a:rPr sz="2000" b="1" spc="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величина, </a:t>
            </a:r>
            <a:r>
              <a:rPr sz="2000" b="1" spc="1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sz="2000" b="1" spc="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000" b="1" spc="1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 </a:t>
            </a:r>
            <a:r>
              <a:rPr sz="2000" b="1"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spc="-48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sz="2000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моторной</a:t>
            </a:r>
            <a:r>
              <a:rPr sz="2000" b="1" spc="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сферы.</a:t>
            </a:r>
            <a:endParaRPr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97840" marR="485775" indent="-6350" algn="ctr">
              <a:lnSpc>
                <a:spcPct val="100000"/>
              </a:lnSpc>
            </a:pPr>
            <a:r>
              <a:rPr sz="2000" b="1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sz="2000" b="1" spc="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коллеги! Хочу </a:t>
            </a:r>
            <a:r>
              <a:rPr sz="2000" b="1" spc="10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поделиться </a:t>
            </a:r>
            <a:r>
              <a:rPr sz="2000" b="1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sz="2000" b="1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идеями </a:t>
            </a:r>
            <a:r>
              <a:rPr sz="2000" b="1" spc="1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изготовления </a:t>
            </a:r>
            <a:r>
              <a:rPr sz="2000" b="1" spc="1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 </a:t>
            </a:r>
            <a:r>
              <a:rPr sz="2000" b="1" spc="1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своими </a:t>
            </a:r>
            <a:r>
              <a:rPr sz="2000" b="1" spc="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руками, </a:t>
            </a:r>
            <a:r>
              <a:rPr sz="2000" b="1" spc="1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2000" b="1" spc="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требующие </a:t>
            </a:r>
            <a:r>
              <a:rPr sz="2000" b="1" spc="1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материальных</a:t>
            </a:r>
            <a:r>
              <a:rPr sz="20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затрат</a:t>
            </a:r>
            <a:r>
              <a:rPr sz="2000" b="1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(эти</a:t>
            </a:r>
            <a:r>
              <a:rPr sz="2000" b="1"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20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0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сделаны</a:t>
            </a:r>
            <a:r>
              <a:rPr sz="2000" b="1" spc="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мною</a:t>
            </a:r>
            <a:r>
              <a:rPr sz="2000" b="1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2000" b="1" spc="-4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последние</a:t>
            </a:r>
            <a:r>
              <a:rPr sz="20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sz="2000" b="1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года).</a:t>
            </a:r>
            <a:endParaRPr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3730" y="3594506"/>
            <a:ext cx="2189162" cy="32634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05" y="3806545"/>
            <a:ext cx="2688844" cy="305145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62703" y="4038600"/>
            <a:ext cx="41910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4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2000" b="1" spc="-3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34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sz="2000" b="1" spc="-34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«Волшебные палочки»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95600" y="4724400"/>
            <a:ext cx="3962400" cy="151592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sz="1600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1600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подбирать</a:t>
            </a:r>
            <a:r>
              <a:rPr sz="1600" b="1" spc="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sz="1600" b="1" spc="-3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b="1" spc="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кружочками </a:t>
            </a:r>
            <a:r>
              <a:rPr sz="16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600" b="1" spc="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цвету, </a:t>
            </a:r>
            <a:r>
              <a:rPr sz="1600" b="1" spc="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раскладывать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схеме.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39700">
              <a:lnSpc>
                <a:spcPct val="101600"/>
              </a:lnSpc>
            </a:pPr>
            <a:r>
              <a:rPr sz="1600" b="1" spc="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sz="1600" b="1" spc="-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зрительную</a:t>
            </a:r>
            <a:r>
              <a:rPr sz="1600" b="1" spc="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память,  </a:t>
            </a:r>
            <a:r>
              <a:rPr sz="1600" b="1"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sz="1600" b="1" spc="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интерес, </a:t>
            </a:r>
            <a:r>
              <a:rPr sz="1600" b="1" spc="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усидчивость,</a:t>
            </a:r>
            <a:r>
              <a:rPr sz="1600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терпение.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974" y="2213669"/>
            <a:ext cx="62452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945"/>
              </a:lnSpc>
            </a:pPr>
            <a:r>
              <a:rPr sz="4400" spc="-25" dirty="0">
                <a:latin typeface="Roboto"/>
                <a:cs typeface="Roboto"/>
              </a:rPr>
              <a:t>Дидактические</a:t>
            </a:r>
            <a:r>
              <a:rPr sz="4400" spc="-130" dirty="0">
                <a:latin typeface="Roboto"/>
                <a:cs typeface="Roboto"/>
              </a:rPr>
              <a:t> </a:t>
            </a:r>
            <a:r>
              <a:rPr sz="4400" spc="-10" dirty="0">
                <a:latin typeface="Roboto"/>
                <a:cs typeface="Roboto"/>
              </a:rPr>
              <a:t>игры</a:t>
            </a:r>
            <a:r>
              <a:rPr sz="4400" spc="-185" dirty="0">
                <a:latin typeface="Roboto"/>
                <a:cs typeface="Roboto"/>
              </a:rPr>
              <a:t> </a:t>
            </a:r>
            <a:r>
              <a:rPr sz="4400" spc="-50" dirty="0">
                <a:latin typeface="Roboto"/>
                <a:cs typeface="Roboto"/>
              </a:rPr>
              <a:t>из</a:t>
            </a:r>
            <a:endParaRPr sz="4400">
              <a:latin typeface="Roboto"/>
              <a:cs typeface="Roboto"/>
            </a:endParaRPr>
          </a:p>
          <a:p>
            <a:pPr marL="8255" algn="ctr">
              <a:lnSpc>
                <a:spcPts val="5265"/>
              </a:lnSpc>
            </a:pPr>
            <a:r>
              <a:rPr sz="4400" spc="-5" dirty="0">
                <a:latin typeface="Roboto"/>
                <a:cs typeface="Roboto"/>
              </a:rPr>
              <a:t>бросового</a:t>
            </a:r>
            <a:r>
              <a:rPr sz="4400" spc="-160" dirty="0">
                <a:latin typeface="Roboto"/>
                <a:cs typeface="Roboto"/>
              </a:rPr>
              <a:t> </a:t>
            </a:r>
            <a:r>
              <a:rPr sz="4400" spc="-35" dirty="0">
                <a:latin typeface="Roboto"/>
                <a:cs typeface="Roboto"/>
              </a:rPr>
              <a:t>материала</a:t>
            </a:r>
            <a:endParaRPr sz="44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741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2478" y="27731"/>
            <a:ext cx="3255645" cy="2122170"/>
            <a:chOff x="72478" y="27731"/>
            <a:chExt cx="3255645" cy="21221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78" y="116631"/>
              <a:ext cx="3077514" cy="19442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148" y="54401"/>
              <a:ext cx="3202305" cy="2068830"/>
            </a:xfrm>
            <a:custGeom>
              <a:avLst/>
              <a:gdLst/>
              <a:ahLst/>
              <a:cxnLst/>
              <a:rect l="l" t="t" r="r" b="b"/>
              <a:pathLst>
                <a:path w="3202304" h="2068830">
                  <a:moveTo>
                    <a:pt x="0" y="0"/>
                  </a:moveTo>
                  <a:lnTo>
                    <a:pt x="3201968" y="0"/>
                  </a:lnTo>
                  <a:lnTo>
                    <a:pt x="3201968" y="2068668"/>
                  </a:lnTo>
                  <a:lnTo>
                    <a:pt x="0" y="2068668"/>
                  </a:lnTo>
                  <a:lnTo>
                    <a:pt x="0" y="0"/>
                  </a:lnTo>
                  <a:close/>
                </a:path>
              </a:pathLst>
            </a:custGeom>
            <a:ln w="5333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88" y="107741"/>
              <a:ext cx="3095625" cy="1962150"/>
            </a:xfrm>
            <a:custGeom>
              <a:avLst/>
              <a:gdLst/>
              <a:ahLst/>
              <a:cxnLst/>
              <a:rect l="l" t="t" r="r" b="b"/>
              <a:pathLst>
                <a:path w="3095625" h="1962150">
                  <a:moveTo>
                    <a:pt x="0" y="0"/>
                  </a:moveTo>
                  <a:lnTo>
                    <a:pt x="3095293" y="0"/>
                  </a:lnTo>
                  <a:lnTo>
                    <a:pt x="3095293" y="1961988"/>
                  </a:lnTo>
                  <a:lnTo>
                    <a:pt x="0" y="1961988"/>
                  </a:lnTo>
                  <a:lnTo>
                    <a:pt x="0" y="0"/>
                  </a:lnTo>
                  <a:close/>
                </a:path>
              </a:pathLst>
            </a:custGeom>
            <a:ln w="1777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4686" y="143431"/>
            <a:ext cx="3423285" cy="1404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115" marR="12065" algn="ctr">
              <a:lnSpc>
                <a:spcPct val="100699"/>
              </a:lnSpc>
              <a:spcBef>
                <a:spcPts val="85"/>
              </a:spcBef>
            </a:pPr>
            <a:r>
              <a:rPr sz="1800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sz="1800" spc="-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1800" spc="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расстегивать</a:t>
            </a:r>
            <a:r>
              <a:rPr sz="18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2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spc="-43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застегивать </a:t>
            </a:r>
            <a:r>
              <a:rPr sz="1800"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пуговицы, </a:t>
            </a:r>
            <a:r>
              <a:rPr sz="1800" spc="1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1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молнии.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indent="4445" algn="ctr">
              <a:lnSpc>
                <a:spcPct val="100699"/>
              </a:lnSpc>
            </a:pPr>
            <a:r>
              <a:rPr sz="1800" spc="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sz="1800" spc="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ловкость </a:t>
            </a:r>
            <a:r>
              <a:rPr sz="1800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11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пальцев,</a:t>
            </a:r>
            <a:r>
              <a:rPr sz="18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мелкую</a:t>
            </a:r>
            <a:r>
              <a:rPr sz="1800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моторику.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35177" y="38938"/>
            <a:ext cx="1965960" cy="2995295"/>
            <a:chOff x="7135177" y="38938"/>
            <a:chExt cx="1965960" cy="29952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5177" y="38938"/>
              <a:ext cx="1965363" cy="29951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6178" y="119955"/>
              <a:ext cx="1749463" cy="277925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87585" y="91380"/>
              <a:ext cx="1807210" cy="2836545"/>
            </a:xfrm>
            <a:custGeom>
              <a:avLst/>
              <a:gdLst/>
              <a:ahLst/>
              <a:cxnLst/>
              <a:rect l="l" t="t" r="r" b="b"/>
              <a:pathLst>
                <a:path w="1807209" h="2836545">
                  <a:moveTo>
                    <a:pt x="0" y="0"/>
                  </a:moveTo>
                  <a:lnTo>
                    <a:pt x="1806613" y="0"/>
                  </a:lnTo>
                  <a:lnTo>
                    <a:pt x="1806613" y="2836394"/>
                  </a:lnTo>
                  <a:lnTo>
                    <a:pt x="0" y="2836394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401" y="4953000"/>
            <a:ext cx="2743200" cy="205063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40103" y="4405414"/>
            <a:ext cx="314833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95" dirty="0">
                <a:solidFill>
                  <a:srgbClr val="234060"/>
                </a:solidFill>
                <a:latin typeface="Roboto Bk"/>
                <a:cs typeface="Roboto Bk"/>
              </a:rPr>
              <a:t>понимать</a:t>
            </a:r>
            <a:r>
              <a:rPr sz="1600" b="1" spc="-95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75" dirty="0">
                <a:solidFill>
                  <a:srgbClr val="234060"/>
                </a:solidFill>
                <a:latin typeface="Roboto Bk"/>
                <a:cs typeface="Roboto Bk"/>
              </a:rPr>
              <a:t>обращённую</a:t>
            </a:r>
            <a:r>
              <a:rPr sz="1600" b="1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65" dirty="0">
                <a:solidFill>
                  <a:srgbClr val="234060"/>
                </a:solidFill>
                <a:latin typeface="Roboto Bk"/>
                <a:cs typeface="Roboto Bk"/>
              </a:rPr>
              <a:t>речь </a:t>
            </a:r>
            <a:r>
              <a:rPr sz="1600" b="1" spc="-35" dirty="0">
                <a:solidFill>
                  <a:srgbClr val="234060"/>
                </a:solidFill>
                <a:latin typeface="Roboto Bk"/>
                <a:cs typeface="Roboto Bk"/>
              </a:rPr>
              <a:t>с </a:t>
            </a:r>
            <a:r>
              <a:rPr sz="1600" b="1" spc="-380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85" dirty="0">
                <a:solidFill>
                  <a:srgbClr val="234060"/>
                </a:solidFill>
                <a:latin typeface="Roboto Bk"/>
                <a:cs typeface="Roboto Bk"/>
              </a:rPr>
              <a:t>опорой</a:t>
            </a:r>
            <a:r>
              <a:rPr sz="1600" b="1" spc="-30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125" dirty="0">
                <a:solidFill>
                  <a:srgbClr val="234060"/>
                </a:solidFill>
                <a:latin typeface="Roboto Bk"/>
                <a:cs typeface="Roboto Bk"/>
              </a:rPr>
              <a:t>на</a:t>
            </a:r>
            <a:r>
              <a:rPr sz="1600" b="1" spc="-5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30" dirty="0">
                <a:solidFill>
                  <a:srgbClr val="234060"/>
                </a:solidFill>
                <a:latin typeface="Roboto Bk"/>
                <a:cs typeface="Roboto Bk"/>
              </a:rPr>
              <a:t>наглядность.</a:t>
            </a:r>
            <a:endParaRPr sz="1600">
              <a:latin typeface="Roboto Bk"/>
              <a:cs typeface="Roboto B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703" y="2276347"/>
            <a:ext cx="3747697" cy="162916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428750" marR="206375" indent="-1381125">
              <a:lnSpc>
                <a:spcPct val="100699"/>
              </a:lnSpc>
              <a:spcBef>
                <a:spcPts val="85"/>
              </a:spcBef>
            </a:pPr>
            <a:r>
              <a:rPr sz="1800" b="1" spc="135" dirty="0">
                <a:solidFill>
                  <a:srgbClr val="365F92"/>
                </a:solidFill>
                <a:latin typeface="Roboto"/>
                <a:cs typeface="Roboto"/>
              </a:rPr>
              <a:t>Игры:</a:t>
            </a:r>
            <a:r>
              <a:rPr sz="1800" b="1" spc="-100" dirty="0">
                <a:solidFill>
                  <a:srgbClr val="365F92"/>
                </a:solidFill>
                <a:latin typeface="Roboto"/>
                <a:cs typeface="Roboto"/>
              </a:rPr>
              <a:t> </a:t>
            </a:r>
            <a:r>
              <a:rPr sz="1800" b="1" spc="15" dirty="0">
                <a:solidFill>
                  <a:srgbClr val="365F92"/>
                </a:solidFill>
                <a:latin typeface="Roboto"/>
                <a:cs typeface="Roboto"/>
              </a:rPr>
              <a:t>«Где </a:t>
            </a:r>
            <a:r>
              <a:rPr sz="1800" b="1" spc="170" dirty="0">
                <a:solidFill>
                  <a:srgbClr val="365F92"/>
                </a:solidFill>
                <a:latin typeface="Roboto"/>
                <a:cs typeface="Roboto"/>
              </a:rPr>
              <a:t>мышка</a:t>
            </a:r>
            <a:r>
              <a:rPr sz="1800" b="1" spc="10" dirty="0">
                <a:solidFill>
                  <a:srgbClr val="365F92"/>
                </a:solidFill>
                <a:latin typeface="Roboto"/>
                <a:cs typeface="Roboto"/>
              </a:rPr>
              <a:t> </a:t>
            </a:r>
            <a:r>
              <a:rPr sz="1800" b="1" spc="130" dirty="0">
                <a:solidFill>
                  <a:srgbClr val="365F92"/>
                </a:solidFill>
                <a:latin typeface="Roboto"/>
                <a:cs typeface="Roboto"/>
              </a:rPr>
              <a:t>живёт» </a:t>
            </a:r>
            <a:r>
              <a:rPr sz="1800" b="1" spc="-434" dirty="0">
                <a:solidFill>
                  <a:srgbClr val="365F92"/>
                </a:solidFill>
                <a:latin typeface="Roboto"/>
                <a:cs typeface="Roboto"/>
              </a:rPr>
              <a:t> </a:t>
            </a:r>
            <a:r>
              <a:rPr sz="1800" b="1" spc="210" dirty="0">
                <a:solidFill>
                  <a:srgbClr val="365F92"/>
                </a:solidFill>
                <a:latin typeface="Roboto"/>
                <a:cs typeface="Roboto"/>
              </a:rPr>
              <a:t>или</a:t>
            </a:r>
            <a:endParaRPr sz="1800" dirty="0">
              <a:latin typeface="Roboto"/>
              <a:cs typeface="Roboto"/>
            </a:endParaRPr>
          </a:p>
          <a:p>
            <a:pPr marL="38100" marR="30480">
              <a:lnSpc>
                <a:spcPct val="101200"/>
              </a:lnSpc>
              <a:spcBef>
                <a:spcPts val="500"/>
              </a:spcBef>
            </a:pPr>
            <a:r>
              <a:rPr sz="1600" b="1" spc="45" dirty="0" smtClean="0">
                <a:solidFill>
                  <a:srgbClr val="234060"/>
                </a:solidFill>
                <a:latin typeface="Roboto Bk"/>
                <a:cs typeface="Roboto Bk"/>
              </a:rPr>
              <a:t>» </a:t>
            </a:r>
            <a:r>
              <a:rPr sz="1600" b="1" spc="75" dirty="0" err="1" smtClean="0">
                <a:solidFill>
                  <a:srgbClr val="234060"/>
                </a:solidFill>
                <a:latin typeface="Roboto Bk"/>
                <a:cs typeface="Roboto Bk"/>
              </a:rPr>
              <a:t>Активи</a:t>
            </a:r>
            <a:r>
              <a:rPr lang="ru-RU" sz="1600" b="1" spc="75" dirty="0" err="1" smtClean="0">
                <a:solidFill>
                  <a:srgbClr val="234060"/>
                </a:solidFill>
                <a:latin typeface="Roboto Bk"/>
                <a:cs typeface="Roboto Bk"/>
              </a:rPr>
              <a:t>зи</a:t>
            </a:r>
            <a:r>
              <a:rPr sz="1600" b="1" spc="75" dirty="0" err="1" smtClean="0">
                <a:solidFill>
                  <a:srgbClr val="234060"/>
                </a:solidFill>
                <a:latin typeface="Roboto Bk"/>
                <a:cs typeface="Roboto Bk"/>
              </a:rPr>
              <a:t>ровать</a:t>
            </a:r>
            <a:r>
              <a:rPr sz="1600" b="1" spc="75" dirty="0" smtClean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80" dirty="0" smtClean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60" dirty="0">
                <a:solidFill>
                  <a:srgbClr val="234060"/>
                </a:solidFill>
                <a:latin typeface="Roboto Bk"/>
                <a:cs typeface="Roboto Bk"/>
              </a:rPr>
              <a:t>зрительное </a:t>
            </a:r>
            <a:r>
              <a:rPr sz="1600" b="1" spc="105" dirty="0">
                <a:solidFill>
                  <a:srgbClr val="234060"/>
                </a:solidFill>
                <a:latin typeface="Roboto Bk"/>
                <a:cs typeface="Roboto Bk"/>
              </a:rPr>
              <a:t>внимание; </a:t>
            </a:r>
            <a:r>
              <a:rPr sz="1600" b="1" spc="110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30" dirty="0">
                <a:solidFill>
                  <a:srgbClr val="234060"/>
                </a:solidFill>
                <a:latin typeface="Roboto Bk"/>
                <a:cs typeface="Roboto Bk"/>
              </a:rPr>
              <a:t>дифференцировать </a:t>
            </a:r>
            <a:r>
              <a:rPr sz="1600" b="1" spc="35" dirty="0">
                <a:solidFill>
                  <a:srgbClr val="234060"/>
                </a:solidFill>
                <a:latin typeface="Roboto Bk"/>
                <a:cs typeface="Roboto Bk"/>
              </a:rPr>
              <a:t>цвета: </a:t>
            </a:r>
            <a:r>
              <a:rPr sz="1600" b="1" spc="40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55" dirty="0">
                <a:solidFill>
                  <a:srgbClr val="234060"/>
                </a:solidFill>
                <a:latin typeface="Roboto Bk"/>
                <a:cs typeface="Roboto Bk"/>
              </a:rPr>
              <a:t>красный, </a:t>
            </a:r>
            <a:r>
              <a:rPr sz="1600" b="1" spc="35" dirty="0">
                <a:solidFill>
                  <a:srgbClr val="234060"/>
                </a:solidFill>
                <a:latin typeface="Roboto Bk"/>
                <a:cs typeface="Roboto Bk"/>
              </a:rPr>
              <a:t>жёлтый, </a:t>
            </a:r>
            <a:r>
              <a:rPr sz="1600" b="1" spc="114" dirty="0">
                <a:solidFill>
                  <a:srgbClr val="234060"/>
                </a:solidFill>
                <a:latin typeface="Roboto Bk"/>
                <a:cs typeface="Roboto Bk"/>
              </a:rPr>
              <a:t>синий, </a:t>
            </a:r>
            <a:r>
              <a:rPr sz="1600" b="1" spc="120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35" dirty="0">
                <a:solidFill>
                  <a:srgbClr val="234060"/>
                </a:solidFill>
                <a:latin typeface="Roboto Bk"/>
                <a:cs typeface="Roboto Bk"/>
              </a:rPr>
              <a:t>зелёный.</a:t>
            </a:r>
            <a:r>
              <a:rPr sz="1600" b="1" spc="-30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35" dirty="0">
                <a:solidFill>
                  <a:srgbClr val="234060"/>
                </a:solidFill>
                <a:latin typeface="Roboto Bk"/>
                <a:cs typeface="Roboto Bk"/>
              </a:rPr>
              <a:t>Развивать</a:t>
            </a:r>
            <a:r>
              <a:rPr sz="1600" b="1" spc="5" dirty="0">
                <a:solidFill>
                  <a:srgbClr val="234060"/>
                </a:solidFill>
                <a:latin typeface="Roboto Bk"/>
                <a:cs typeface="Roboto Bk"/>
              </a:rPr>
              <a:t> </a:t>
            </a:r>
            <a:r>
              <a:rPr sz="1600" b="1" spc="90" dirty="0">
                <a:solidFill>
                  <a:srgbClr val="234060"/>
                </a:solidFill>
                <a:latin typeface="Roboto Bk"/>
                <a:cs typeface="Roboto Bk"/>
              </a:rPr>
              <a:t>умение</a:t>
            </a:r>
            <a:endParaRPr sz="1600" dirty="0">
              <a:latin typeface="Roboto Bk"/>
              <a:cs typeface="Roboto B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58235" y="1676400"/>
            <a:ext cx="5485765" cy="4914265"/>
            <a:chOff x="3658831" y="1943836"/>
            <a:chExt cx="5485765" cy="491426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8831" y="1943836"/>
              <a:ext cx="3194481" cy="33696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4253" y="3663518"/>
              <a:ext cx="2339746" cy="319448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581400" y="4038601"/>
            <a:ext cx="3429000" cy="2630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80">
              <a:lnSpc>
                <a:spcPct val="100000"/>
              </a:lnSpc>
              <a:spcBef>
                <a:spcPts val="100"/>
              </a:spcBef>
            </a:pPr>
            <a:r>
              <a:rPr sz="2000" b="1" spc="114" dirty="0">
                <a:solidFill>
                  <a:srgbClr val="4F6028"/>
                </a:solidFill>
                <a:latin typeface="Roboto Bk"/>
                <a:cs typeface="Roboto Bk"/>
              </a:rPr>
              <a:t>И</a:t>
            </a:r>
            <a:r>
              <a:rPr sz="1800" b="1" spc="114" dirty="0">
                <a:solidFill>
                  <a:srgbClr val="4F6028"/>
                </a:solidFill>
                <a:latin typeface="Roboto Bk"/>
                <a:cs typeface="Roboto Bk"/>
              </a:rPr>
              <a:t>г</a:t>
            </a:r>
            <a:r>
              <a:rPr sz="2000" b="1" spc="114" dirty="0">
                <a:solidFill>
                  <a:srgbClr val="4F6028"/>
                </a:solidFill>
                <a:latin typeface="Roboto Bk"/>
                <a:cs typeface="Roboto Bk"/>
              </a:rPr>
              <a:t>ра</a:t>
            </a:r>
            <a:r>
              <a:rPr sz="2000" b="1" spc="-120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2000" b="1" spc="45" dirty="0">
                <a:solidFill>
                  <a:srgbClr val="4F6028"/>
                </a:solidFill>
                <a:latin typeface="Roboto Bk"/>
                <a:cs typeface="Roboto Bk"/>
              </a:rPr>
              <a:t>«Разноцветные </a:t>
            </a:r>
            <a:r>
              <a:rPr sz="2000" b="1" spc="-484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2000" b="1" spc="95" dirty="0">
                <a:solidFill>
                  <a:srgbClr val="4F6028"/>
                </a:solidFill>
                <a:latin typeface="Roboto Bk"/>
                <a:cs typeface="Roboto Bk"/>
              </a:rPr>
              <a:t>резиночки»</a:t>
            </a:r>
            <a:endParaRPr sz="2000" dirty="0">
              <a:latin typeface="Roboto Bk"/>
              <a:cs typeface="Roboto Bk"/>
            </a:endParaRPr>
          </a:p>
          <a:p>
            <a:pPr marL="12700">
              <a:lnSpc>
                <a:spcPts val="1870"/>
              </a:lnSpc>
            </a:pPr>
            <a:r>
              <a:rPr sz="1600" b="1" spc="85" dirty="0">
                <a:solidFill>
                  <a:srgbClr val="4F6028"/>
                </a:solidFill>
                <a:latin typeface="Roboto Bk"/>
                <a:cs typeface="Roboto Bk"/>
              </a:rPr>
              <a:t>Учить</a:t>
            </a:r>
            <a:r>
              <a:rPr sz="1600" b="1" spc="-40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20" dirty="0">
                <a:solidFill>
                  <a:srgbClr val="4F6028"/>
                </a:solidFill>
                <a:latin typeface="Roboto Bk"/>
                <a:cs typeface="Roboto Bk"/>
              </a:rPr>
              <a:t>детей</a:t>
            </a:r>
            <a:r>
              <a:rPr sz="1600" b="1" spc="-30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65" dirty="0">
                <a:solidFill>
                  <a:srgbClr val="4F6028"/>
                </a:solidFill>
                <a:latin typeface="Roboto Bk"/>
                <a:cs typeface="Roboto Bk"/>
              </a:rPr>
              <a:t>нанизывать</a:t>
            </a:r>
            <a:endParaRPr sz="1600" dirty="0">
              <a:latin typeface="Roboto Bk"/>
              <a:cs typeface="Roboto Bk"/>
            </a:endParaRPr>
          </a:p>
          <a:p>
            <a:pPr marL="12700" marR="5080">
              <a:lnSpc>
                <a:spcPct val="101600"/>
              </a:lnSpc>
            </a:pPr>
            <a:r>
              <a:rPr sz="1600" b="1" spc="85" dirty="0">
                <a:solidFill>
                  <a:srgbClr val="4F6028"/>
                </a:solidFill>
                <a:latin typeface="Roboto Bk"/>
                <a:cs typeface="Roboto Bk"/>
              </a:rPr>
              <a:t>резиночки </a:t>
            </a:r>
            <a:r>
              <a:rPr sz="1600" b="1" spc="125" dirty="0">
                <a:solidFill>
                  <a:srgbClr val="4F6028"/>
                </a:solidFill>
                <a:latin typeface="Roboto Bk"/>
                <a:cs typeface="Roboto Bk"/>
              </a:rPr>
              <a:t>на</a:t>
            </a:r>
            <a:r>
              <a:rPr sz="1600" b="1" spc="130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75" dirty="0">
                <a:solidFill>
                  <a:srgbClr val="4F6028"/>
                </a:solidFill>
                <a:latin typeface="Roboto Bk"/>
                <a:cs typeface="Roboto Bk"/>
              </a:rPr>
              <a:t>палочку; </a:t>
            </a:r>
            <a:r>
              <a:rPr sz="1600" b="1" spc="80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40" dirty="0">
                <a:solidFill>
                  <a:srgbClr val="4F6028"/>
                </a:solidFill>
                <a:latin typeface="Roboto Bk"/>
                <a:cs typeface="Roboto Bk"/>
              </a:rPr>
              <a:t>продолжать </a:t>
            </a:r>
            <a:r>
              <a:rPr sz="1600" b="1" spc="50" dirty="0">
                <a:solidFill>
                  <a:srgbClr val="4F6028"/>
                </a:solidFill>
                <a:latin typeface="Roboto Bk"/>
                <a:cs typeface="Roboto Bk"/>
              </a:rPr>
              <a:t>развивать </a:t>
            </a:r>
            <a:r>
              <a:rPr sz="1600" b="1" spc="55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60" dirty="0">
                <a:solidFill>
                  <a:srgbClr val="4F6028"/>
                </a:solidFill>
                <a:latin typeface="Roboto Bk"/>
                <a:cs typeface="Roboto Bk"/>
              </a:rPr>
              <a:t>зрительное восприятие, </a:t>
            </a:r>
            <a:r>
              <a:rPr sz="1600" b="1" spc="65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60" dirty="0">
                <a:solidFill>
                  <a:srgbClr val="4F6028"/>
                </a:solidFill>
                <a:latin typeface="Roboto Bk"/>
                <a:cs typeface="Roboto Bk"/>
              </a:rPr>
              <a:t>мелкую </a:t>
            </a:r>
            <a:r>
              <a:rPr sz="1600" b="1" spc="65" dirty="0">
                <a:solidFill>
                  <a:srgbClr val="4F6028"/>
                </a:solidFill>
                <a:latin typeface="Roboto Bk"/>
                <a:cs typeface="Roboto Bk"/>
              </a:rPr>
              <a:t>моторику </a:t>
            </a:r>
            <a:r>
              <a:rPr sz="1600" b="1" spc="45" dirty="0">
                <a:solidFill>
                  <a:srgbClr val="4F6028"/>
                </a:solidFill>
                <a:latin typeface="Roboto Bk"/>
                <a:cs typeface="Roboto Bk"/>
              </a:rPr>
              <a:t>рук; </a:t>
            </a:r>
            <a:r>
              <a:rPr sz="1600" b="1" spc="50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75" dirty="0">
                <a:solidFill>
                  <a:srgbClr val="4F6028"/>
                </a:solidFill>
                <a:latin typeface="Roboto Bk"/>
                <a:cs typeface="Roboto Bk"/>
              </a:rPr>
              <a:t>упражнять </a:t>
            </a:r>
            <a:r>
              <a:rPr sz="1600" b="1" spc="50" dirty="0">
                <a:solidFill>
                  <a:srgbClr val="4F6028"/>
                </a:solidFill>
                <a:latin typeface="Roboto Bk"/>
                <a:cs typeface="Roboto Bk"/>
              </a:rPr>
              <a:t>в </a:t>
            </a:r>
            <a:r>
              <a:rPr sz="1600" b="1" spc="25" dirty="0">
                <a:solidFill>
                  <a:srgbClr val="4F6028"/>
                </a:solidFill>
                <a:latin typeface="Roboto Bk"/>
                <a:cs typeface="Roboto Bk"/>
              </a:rPr>
              <a:t>подборе </a:t>
            </a:r>
            <a:r>
              <a:rPr sz="1600" b="1" spc="30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90" dirty="0">
                <a:solidFill>
                  <a:srgbClr val="4F6028"/>
                </a:solidFill>
                <a:latin typeface="Roboto Bk"/>
                <a:cs typeface="Roboto Bk"/>
              </a:rPr>
              <a:t>аналогичного</a:t>
            </a:r>
            <a:r>
              <a:rPr sz="1600" b="1" spc="95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40" dirty="0">
                <a:solidFill>
                  <a:srgbClr val="4F6028"/>
                </a:solidFill>
                <a:latin typeface="Roboto Bk"/>
                <a:cs typeface="Roboto Bk"/>
              </a:rPr>
              <a:t>цвета; </a:t>
            </a:r>
            <a:r>
              <a:rPr sz="1600" b="1" spc="45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50" dirty="0">
                <a:solidFill>
                  <a:srgbClr val="4F6028"/>
                </a:solidFill>
                <a:latin typeface="Roboto Bk"/>
                <a:cs typeface="Roboto Bk"/>
              </a:rPr>
              <a:t>воспитывать</a:t>
            </a:r>
            <a:r>
              <a:rPr sz="1600" b="1" spc="-10" dirty="0">
                <a:solidFill>
                  <a:srgbClr val="4F6028"/>
                </a:solidFill>
                <a:latin typeface="Roboto Bk"/>
                <a:cs typeface="Roboto Bk"/>
              </a:rPr>
              <a:t> </a:t>
            </a:r>
            <a:r>
              <a:rPr sz="1600" b="1" spc="35" dirty="0">
                <a:solidFill>
                  <a:srgbClr val="4F6028"/>
                </a:solidFill>
                <a:latin typeface="Roboto Bk"/>
                <a:cs typeface="Roboto Bk"/>
              </a:rPr>
              <a:t>усидчивость,</a:t>
            </a:r>
            <a:endParaRPr sz="1600" dirty="0">
              <a:latin typeface="Roboto Bk"/>
              <a:cs typeface="Roboto B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974" y="2213669"/>
            <a:ext cx="62452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945"/>
              </a:lnSpc>
            </a:pPr>
            <a:r>
              <a:rPr sz="4400" spc="-25" dirty="0">
                <a:latin typeface="Roboto"/>
                <a:cs typeface="Roboto"/>
              </a:rPr>
              <a:t>Дидактические</a:t>
            </a:r>
            <a:r>
              <a:rPr sz="4400" spc="-130" dirty="0">
                <a:latin typeface="Roboto"/>
                <a:cs typeface="Roboto"/>
              </a:rPr>
              <a:t> </a:t>
            </a:r>
            <a:r>
              <a:rPr sz="4400" spc="-10" dirty="0">
                <a:latin typeface="Roboto"/>
                <a:cs typeface="Roboto"/>
              </a:rPr>
              <a:t>игры</a:t>
            </a:r>
            <a:r>
              <a:rPr sz="4400" spc="-185" dirty="0">
                <a:latin typeface="Roboto"/>
                <a:cs typeface="Roboto"/>
              </a:rPr>
              <a:t> </a:t>
            </a:r>
            <a:r>
              <a:rPr sz="4400" spc="-50" dirty="0">
                <a:latin typeface="Roboto"/>
                <a:cs typeface="Roboto"/>
              </a:rPr>
              <a:t>из</a:t>
            </a:r>
            <a:endParaRPr sz="4400">
              <a:latin typeface="Roboto"/>
              <a:cs typeface="Roboto"/>
            </a:endParaRPr>
          </a:p>
          <a:p>
            <a:pPr marL="8255" algn="ctr">
              <a:lnSpc>
                <a:spcPts val="5265"/>
              </a:lnSpc>
            </a:pPr>
            <a:r>
              <a:rPr sz="4400" spc="-5" dirty="0">
                <a:latin typeface="Roboto"/>
                <a:cs typeface="Roboto"/>
              </a:rPr>
              <a:t>бросового</a:t>
            </a:r>
            <a:r>
              <a:rPr sz="4400" spc="-160" dirty="0">
                <a:latin typeface="Roboto"/>
                <a:cs typeface="Roboto"/>
              </a:rPr>
              <a:t> </a:t>
            </a:r>
            <a:r>
              <a:rPr sz="4400" spc="-35" dirty="0">
                <a:latin typeface="Roboto"/>
                <a:cs typeface="Roboto"/>
              </a:rPr>
              <a:t>материала</a:t>
            </a:r>
            <a:endParaRPr sz="44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25057" y="45326"/>
            <a:ext cx="2737485" cy="3286760"/>
            <a:chOff x="6025057" y="45326"/>
            <a:chExt cx="2737485" cy="32867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5057" y="1667014"/>
              <a:ext cx="2737116" cy="16648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7187" y="1818418"/>
              <a:ext cx="2432820" cy="13620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158387" y="1800371"/>
              <a:ext cx="2470785" cy="1398270"/>
            </a:xfrm>
            <a:custGeom>
              <a:avLst/>
              <a:gdLst/>
              <a:ahLst/>
              <a:cxnLst/>
              <a:rect l="l" t="t" r="r" b="b"/>
              <a:pathLst>
                <a:path w="2470784" h="1398270">
                  <a:moveTo>
                    <a:pt x="24" y="0"/>
                  </a:moveTo>
                  <a:lnTo>
                    <a:pt x="2244070" y="0"/>
                  </a:lnTo>
                  <a:lnTo>
                    <a:pt x="2470420" y="233024"/>
                  </a:lnTo>
                  <a:lnTo>
                    <a:pt x="2470420" y="1398097"/>
                  </a:lnTo>
                  <a:lnTo>
                    <a:pt x="226349" y="1398122"/>
                  </a:lnTo>
                  <a:lnTo>
                    <a:pt x="0" y="1165097"/>
                  </a:lnTo>
                  <a:lnTo>
                    <a:pt x="0" y="12"/>
                  </a:lnTo>
                  <a:close/>
                </a:path>
              </a:pathLst>
            </a:custGeom>
            <a:ln w="888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5057" y="45326"/>
              <a:ext cx="2737116" cy="1690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7187" y="196752"/>
              <a:ext cx="2432820" cy="13877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58387" y="178687"/>
              <a:ext cx="2470785" cy="1424305"/>
            </a:xfrm>
            <a:custGeom>
              <a:avLst/>
              <a:gdLst/>
              <a:ahLst/>
              <a:cxnLst/>
              <a:rect l="l" t="t" r="r" b="b"/>
              <a:pathLst>
                <a:path w="2470784" h="1424305">
                  <a:moveTo>
                    <a:pt x="24" y="0"/>
                  </a:moveTo>
                  <a:lnTo>
                    <a:pt x="2239595" y="0"/>
                  </a:lnTo>
                  <a:lnTo>
                    <a:pt x="2470420" y="237324"/>
                  </a:lnTo>
                  <a:lnTo>
                    <a:pt x="2470420" y="1423901"/>
                  </a:lnTo>
                  <a:lnTo>
                    <a:pt x="230824" y="1423914"/>
                  </a:lnTo>
                  <a:lnTo>
                    <a:pt x="0" y="1186592"/>
                  </a:lnTo>
                  <a:lnTo>
                    <a:pt x="0" y="14"/>
                  </a:lnTo>
                  <a:close/>
                </a:path>
              </a:pathLst>
            </a:custGeom>
            <a:ln w="888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62490" y="26650"/>
            <a:ext cx="39907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55" dirty="0">
                <a:solidFill>
                  <a:srgbClr val="C00000"/>
                </a:solidFill>
                <a:latin typeface="Roboto Bk"/>
                <a:cs typeface="Roboto Bk"/>
              </a:rPr>
              <a:t>«Разложи</a:t>
            </a:r>
            <a:r>
              <a:rPr i="1" spc="42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i="1" spc="45" dirty="0">
                <a:solidFill>
                  <a:srgbClr val="C00000"/>
                </a:solidFill>
                <a:latin typeface="Roboto Bk"/>
                <a:cs typeface="Roboto Bk"/>
              </a:rPr>
              <a:t>по</a:t>
            </a:r>
            <a:r>
              <a:rPr i="1" spc="3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i="1" spc="90" dirty="0">
                <a:solidFill>
                  <a:srgbClr val="C00000"/>
                </a:solidFill>
                <a:latin typeface="Roboto Bk"/>
                <a:cs typeface="Roboto Bk"/>
              </a:rPr>
              <a:t>цвету»</a:t>
            </a: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38454" y="4307420"/>
            <a:ext cx="2105545" cy="255057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304800"/>
            <a:ext cx="2270928" cy="5715000"/>
            <a:chOff x="0" y="0"/>
            <a:chExt cx="2270928" cy="5998388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586419"/>
              <a:ext cx="2270928" cy="12549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833" y="159957"/>
              <a:ext cx="1852546" cy="245186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0083" y="0"/>
              <a:ext cx="1916430" cy="2644140"/>
            </a:xfrm>
            <a:custGeom>
              <a:avLst/>
              <a:gdLst/>
              <a:ahLst/>
              <a:cxnLst/>
              <a:rect l="l" t="t" r="r" b="b"/>
              <a:pathLst>
                <a:path w="1916430" h="2644140">
                  <a:moveTo>
                    <a:pt x="0" y="1305907"/>
                  </a:moveTo>
                  <a:lnTo>
                    <a:pt x="840" y="1249362"/>
                  </a:lnTo>
                  <a:lnTo>
                    <a:pt x="3339" y="1193416"/>
                  </a:lnTo>
                  <a:lnTo>
                    <a:pt x="7464" y="1138114"/>
                  </a:lnTo>
                  <a:lnTo>
                    <a:pt x="13181" y="1083503"/>
                  </a:lnTo>
                  <a:lnTo>
                    <a:pt x="20457" y="1029630"/>
                  </a:lnTo>
                  <a:lnTo>
                    <a:pt x="29258" y="976541"/>
                  </a:lnTo>
                  <a:lnTo>
                    <a:pt x="39553" y="924282"/>
                  </a:lnTo>
                  <a:lnTo>
                    <a:pt x="51306" y="872899"/>
                  </a:lnTo>
                  <a:lnTo>
                    <a:pt x="64486" y="822441"/>
                  </a:lnTo>
                  <a:lnTo>
                    <a:pt x="79058" y="772951"/>
                  </a:lnTo>
                  <a:lnTo>
                    <a:pt x="94989" y="724478"/>
                  </a:lnTo>
                  <a:lnTo>
                    <a:pt x="112247" y="677067"/>
                  </a:lnTo>
                  <a:lnTo>
                    <a:pt x="130798" y="630765"/>
                  </a:lnTo>
                  <a:lnTo>
                    <a:pt x="150609" y="585619"/>
                  </a:lnTo>
                  <a:lnTo>
                    <a:pt x="171646" y="541674"/>
                  </a:lnTo>
                  <a:lnTo>
                    <a:pt x="193876" y="498978"/>
                  </a:lnTo>
                  <a:lnTo>
                    <a:pt x="217266" y="457576"/>
                  </a:lnTo>
                  <a:lnTo>
                    <a:pt x="241783" y="417515"/>
                  </a:lnTo>
                  <a:lnTo>
                    <a:pt x="267394" y="378842"/>
                  </a:lnTo>
                  <a:lnTo>
                    <a:pt x="294064" y="341603"/>
                  </a:lnTo>
                  <a:lnTo>
                    <a:pt x="321762" y="305844"/>
                  </a:lnTo>
                  <a:lnTo>
                    <a:pt x="350453" y="271611"/>
                  </a:lnTo>
                  <a:lnTo>
                    <a:pt x="380105" y="238952"/>
                  </a:lnTo>
                  <a:lnTo>
                    <a:pt x="410684" y="207913"/>
                  </a:lnTo>
                  <a:lnTo>
                    <a:pt x="442157" y="178540"/>
                  </a:lnTo>
                  <a:lnTo>
                    <a:pt x="474491" y="150879"/>
                  </a:lnTo>
                  <a:lnTo>
                    <a:pt x="507652" y="124977"/>
                  </a:lnTo>
                  <a:lnTo>
                    <a:pt x="541607" y="100881"/>
                  </a:lnTo>
                  <a:lnTo>
                    <a:pt x="576324" y="78636"/>
                  </a:lnTo>
                  <a:lnTo>
                    <a:pt x="611768" y="58289"/>
                  </a:lnTo>
                  <a:lnTo>
                    <a:pt x="647906" y="39887"/>
                  </a:lnTo>
                  <a:lnTo>
                    <a:pt x="684706" y="23476"/>
                  </a:lnTo>
                  <a:lnTo>
                    <a:pt x="722133" y="9103"/>
                  </a:lnTo>
                  <a:lnTo>
                    <a:pt x="750298" y="0"/>
                  </a:lnTo>
                </a:path>
                <a:path w="1916430" h="2644140">
                  <a:moveTo>
                    <a:pt x="1164511" y="0"/>
                  </a:moveTo>
                  <a:lnTo>
                    <a:pt x="1220806" y="19553"/>
                  </a:lnTo>
                  <a:lnTo>
                    <a:pt x="1262854" y="37770"/>
                  </a:lnTo>
                  <a:lnTo>
                    <a:pt x="1304228" y="58648"/>
                  </a:lnTo>
                  <a:lnTo>
                    <a:pt x="1344862" y="82149"/>
                  </a:lnTo>
                  <a:lnTo>
                    <a:pt x="1384691" y="108235"/>
                  </a:lnTo>
                  <a:lnTo>
                    <a:pt x="1423649" y="136868"/>
                  </a:lnTo>
                  <a:lnTo>
                    <a:pt x="1461671" y="168011"/>
                  </a:lnTo>
                  <a:lnTo>
                    <a:pt x="1498692" y="201626"/>
                  </a:lnTo>
                  <a:lnTo>
                    <a:pt x="1534645" y="237674"/>
                  </a:lnTo>
                  <a:lnTo>
                    <a:pt x="1569465" y="276118"/>
                  </a:lnTo>
                  <a:lnTo>
                    <a:pt x="1603088" y="316919"/>
                  </a:lnTo>
                  <a:lnTo>
                    <a:pt x="1635447" y="360041"/>
                  </a:lnTo>
                  <a:lnTo>
                    <a:pt x="1661804" y="398331"/>
                  </a:lnTo>
                  <a:lnTo>
                    <a:pt x="1686962" y="437906"/>
                  </a:lnTo>
                  <a:lnTo>
                    <a:pt x="1710907" y="478709"/>
                  </a:lnTo>
                  <a:lnTo>
                    <a:pt x="1733621" y="520684"/>
                  </a:lnTo>
                  <a:lnTo>
                    <a:pt x="1755087" y="563775"/>
                  </a:lnTo>
                  <a:lnTo>
                    <a:pt x="1775289" y="607926"/>
                  </a:lnTo>
                  <a:lnTo>
                    <a:pt x="1794210" y="653081"/>
                  </a:lnTo>
                  <a:lnTo>
                    <a:pt x="1811833" y="699184"/>
                  </a:lnTo>
                  <a:lnTo>
                    <a:pt x="1828143" y="746178"/>
                  </a:lnTo>
                  <a:lnTo>
                    <a:pt x="1843121" y="794008"/>
                  </a:lnTo>
                  <a:lnTo>
                    <a:pt x="1856752" y="842617"/>
                  </a:lnTo>
                  <a:lnTo>
                    <a:pt x="1869019" y="891950"/>
                  </a:lnTo>
                  <a:lnTo>
                    <a:pt x="1879905" y="941949"/>
                  </a:lnTo>
                  <a:lnTo>
                    <a:pt x="1889394" y="992559"/>
                  </a:lnTo>
                  <a:lnTo>
                    <a:pt x="1897468" y="1043724"/>
                  </a:lnTo>
                  <a:lnTo>
                    <a:pt x="1904112" y="1095388"/>
                  </a:lnTo>
                  <a:lnTo>
                    <a:pt x="1909308" y="1147494"/>
                  </a:lnTo>
                  <a:lnTo>
                    <a:pt x="1913041" y="1199987"/>
                  </a:lnTo>
                  <a:lnTo>
                    <a:pt x="1915292" y="1252810"/>
                  </a:lnTo>
                  <a:lnTo>
                    <a:pt x="1916047" y="1305907"/>
                  </a:lnTo>
                  <a:lnTo>
                    <a:pt x="1915206" y="1362452"/>
                  </a:lnTo>
                  <a:lnTo>
                    <a:pt x="1912707" y="1418398"/>
                  </a:lnTo>
                  <a:lnTo>
                    <a:pt x="1908582" y="1473700"/>
                  </a:lnTo>
                  <a:lnTo>
                    <a:pt x="1902865" y="1528311"/>
                  </a:lnTo>
                  <a:lnTo>
                    <a:pt x="1895589" y="1582184"/>
                  </a:lnTo>
                  <a:lnTo>
                    <a:pt x="1886788" y="1635274"/>
                  </a:lnTo>
                  <a:lnTo>
                    <a:pt x="1876494" y="1687533"/>
                  </a:lnTo>
                  <a:lnTo>
                    <a:pt x="1864740" y="1738915"/>
                  </a:lnTo>
                  <a:lnTo>
                    <a:pt x="1851561" y="1789374"/>
                  </a:lnTo>
                  <a:lnTo>
                    <a:pt x="1836989" y="1838864"/>
                  </a:lnTo>
                  <a:lnTo>
                    <a:pt x="1821057" y="1887337"/>
                  </a:lnTo>
                  <a:lnTo>
                    <a:pt x="1803799" y="1934748"/>
                  </a:lnTo>
                  <a:lnTo>
                    <a:pt x="1785248" y="1981050"/>
                  </a:lnTo>
                  <a:lnTo>
                    <a:pt x="1765438" y="2026197"/>
                  </a:lnTo>
                  <a:lnTo>
                    <a:pt x="1744401" y="2070141"/>
                  </a:lnTo>
                  <a:lnTo>
                    <a:pt x="1722171" y="2112838"/>
                  </a:lnTo>
                  <a:lnTo>
                    <a:pt x="1698780" y="2154240"/>
                  </a:lnTo>
                  <a:lnTo>
                    <a:pt x="1674263" y="2194301"/>
                  </a:lnTo>
                  <a:lnTo>
                    <a:pt x="1648653" y="2232974"/>
                  </a:lnTo>
                  <a:lnTo>
                    <a:pt x="1621982" y="2270214"/>
                  </a:lnTo>
                  <a:lnTo>
                    <a:pt x="1594285" y="2305973"/>
                  </a:lnTo>
                  <a:lnTo>
                    <a:pt x="1565593" y="2340206"/>
                  </a:lnTo>
                  <a:lnTo>
                    <a:pt x="1535942" y="2372865"/>
                  </a:lnTo>
                  <a:lnTo>
                    <a:pt x="1505363" y="2403904"/>
                  </a:lnTo>
                  <a:lnTo>
                    <a:pt x="1473890" y="2433278"/>
                  </a:lnTo>
                  <a:lnTo>
                    <a:pt x="1441556" y="2460939"/>
                  </a:lnTo>
                  <a:lnTo>
                    <a:pt x="1408395" y="2486841"/>
                  </a:lnTo>
                  <a:lnTo>
                    <a:pt x="1374440" y="2510938"/>
                  </a:lnTo>
                  <a:lnTo>
                    <a:pt x="1339723" y="2533182"/>
                  </a:lnTo>
                  <a:lnTo>
                    <a:pt x="1304279" y="2553529"/>
                  </a:lnTo>
                  <a:lnTo>
                    <a:pt x="1268141" y="2571931"/>
                  </a:lnTo>
                  <a:lnTo>
                    <a:pt x="1231341" y="2588342"/>
                  </a:lnTo>
                  <a:lnTo>
                    <a:pt x="1193914" y="2602716"/>
                  </a:lnTo>
                  <a:lnTo>
                    <a:pt x="1155892" y="2615005"/>
                  </a:lnTo>
                  <a:lnTo>
                    <a:pt x="1117308" y="2625165"/>
                  </a:lnTo>
                  <a:lnTo>
                    <a:pt x="1078196" y="2633147"/>
                  </a:lnTo>
                  <a:lnTo>
                    <a:pt x="1038589" y="2638906"/>
                  </a:lnTo>
                  <a:lnTo>
                    <a:pt x="998521" y="2642396"/>
                  </a:lnTo>
                  <a:lnTo>
                    <a:pt x="958024" y="2643569"/>
                  </a:lnTo>
                  <a:lnTo>
                    <a:pt x="917527" y="2642396"/>
                  </a:lnTo>
                  <a:lnTo>
                    <a:pt x="877458" y="2638906"/>
                  </a:lnTo>
                  <a:lnTo>
                    <a:pt x="837851" y="2633147"/>
                  </a:lnTo>
                  <a:lnTo>
                    <a:pt x="798739" y="2625165"/>
                  </a:lnTo>
                  <a:lnTo>
                    <a:pt x="760156" y="2615005"/>
                  </a:lnTo>
                  <a:lnTo>
                    <a:pt x="722133" y="2602716"/>
                  </a:lnTo>
                  <a:lnTo>
                    <a:pt x="684706" y="2588342"/>
                  </a:lnTo>
                  <a:lnTo>
                    <a:pt x="647906" y="2571931"/>
                  </a:lnTo>
                  <a:lnTo>
                    <a:pt x="611768" y="2553529"/>
                  </a:lnTo>
                  <a:lnTo>
                    <a:pt x="576324" y="2533182"/>
                  </a:lnTo>
                  <a:lnTo>
                    <a:pt x="541607" y="2510938"/>
                  </a:lnTo>
                  <a:lnTo>
                    <a:pt x="507652" y="2486841"/>
                  </a:lnTo>
                  <a:lnTo>
                    <a:pt x="474491" y="2460939"/>
                  </a:lnTo>
                  <a:lnTo>
                    <a:pt x="442157" y="2433278"/>
                  </a:lnTo>
                  <a:lnTo>
                    <a:pt x="410684" y="2403904"/>
                  </a:lnTo>
                  <a:lnTo>
                    <a:pt x="380105" y="2372865"/>
                  </a:lnTo>
                  <a:lnTo>
                    <a:pt x="350453" y="2340206"/>
                  </a:lnTo>
                  <a:lnTo>
                    <a:pt x="321762" y="2305973"/>
                  </a:lnTo>
                  <a:lnTo>
                    <a:pt x="294064" y="2270214"/>
                  </a:lnTo>
                  <a:lnTo>
                    <a:pt x="267394" y="2232974"/>
                  </a:lnTo>
                  <a:lnTo>
                    <a:pt x="241783" y="2194301"/>
                  </a:lnTo>
                  <a:lnTo>
                    <a:pt x="217266" y="2154240"/>
                  </a:lnTo>
                  <a:lnTo>
                    <a:pt x="193876" y="2112838"/>
                  </a:lnTo>
                  <a:lnTo>
                    <a:pt x="171646" y="2070141"/>
                  </a:lnTo>
                  <a:lnTo>
                    <a:pt x="150609" y="2026197"/>
                  </a:lnTo>
                  <a:lnTo>
                    <a:pt x="130798" y="1981050"/>
                  </a:lnTo>
                  <a:lnTo>
                    <a:pt x="112247" y="1934748"/>
                  </a:lnTo>
                  <a:lnTo>
                    <a:pt x="94989" y="1887337"/>
                  </a:lnTo>
                  <a:lnTo>
                    <a:pt x="79058" y="1838864"/>
                  </a:lnTo>
                  <a:lnTo>
                    <a:pt x="64486" y="1789374"/>
                  </a:lnTo>
                  <a:lnTo>
                    <a:pt x="51306" y="1738915"/>
                  </a:lnTo>
                  <a:lnTo>
                    <a:pt x="39553" y="1687533"/>
                  </a:lnTo>
                  <a:lnTo>
                    <a:pt x="29258" y="1635274"/>
                  </a:lnTo>
                  <a:lnTo>
                    <a:pt x="20457" y="1582184"/>
                  </a:lnTo>
                  <a:lnTo>
                    <a:pt x="13181" y="1528311"/>
                  </a:lnTo>
                  <a:lnTo>
                    <a:pt x="7464" y="1473700"/>
                  </a:lnTo>
                  <a:lnTo>
                    <a:pt x="3339" y="1418398"/>
                  </a:lnTo>
                  <a:lnTo>
                    <a:pt x="840" y="1362452"/>
                  </a:lnTo>
                  <a:lnTo>
                    <a:pt x="0" y="1305907"/>
                  </a:lnTo>
                </a:path>
              </a:pathLst>
            </a:custGeom>
            <a:ln w="634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742806"/>
              <a:ext cx="2024380" cy="325558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437478" y="3274491"/>
            <a:ext cx="370652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65" dirty="0">
                <a:solidFill>
                  <a:srgbClr val="C00000"/>
                </a:solidFill>
                <a:latin typeface="Roboto Bk"/>
                <a:cs typeface="Roboto Bk"/>
              </a:rPr>
              <a:t>«Переложи</a:t>
            </a:r>
            <a:r>
              <a:rPr sz="2000" b="1" i="1" spc="-10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2000" b="1" i="1" spc="60" dirty="0">
                <a:solidFill>
                  <a:srgbClr val="C00000"/>
                </a:solidFill>
                <a:latin typeface="Roboto Bk"/>
                <a:cs typeface="Roboto Bk"/>
              </a:rPr>
              <a:t>шарики»</a:t>
            </a:r>
            <a:endParaRPr sz="2000" dirty="0">
              <a:latin typeface="Roboto Bk"/>
              <a:cs typeface="Roboto B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4000" y="3572941"/>
            <a:ext cx="3810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85" dirty="0">
                <a:solidFill>
                  <a:srgbClr val="C00000"/>
                </a:solidFill>
                <a:latin typeface="Roboto Bk"/>
                <a:cs typeface="Roboto Bk"/>
              </a:rPr>
              <a:t>Учить</a:t>
            </a:r>
            <a:r>
              <a:rPr sz="1600" b="1" spc="-4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20" dirty="0">
                <a:solidFill>
                  <a:srgbClr val="C00000"/>
                </a:solidFill>
                <a:latin typeface="Roboto Bk"/>
                <a:cs typeface="Roboto Bk"/>
              </a:rPr>
              <a:t>детей</a:t>
            </a:r>
            <a:r>
              <a:rPr sz="1600" b="1" spc="-3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60" dirty="0">
                <a:solidFill>
                  <a:srgbClr val="C00000"/>
                </a:solidFill>
                <a:latin typeface="Roboto Bk"/>
                <a:cs typeface="Roboto Bk"/>
              </a:rPr>
              <a:t>ложечкой</a:t>
            </a:r>
            <a:endParaRPr sz="1600" dirty="0">
              <a:latin typeface="Roboto Bk"/>
              <a:cs typeface="Roboto B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0804" y="3820591"/>
            <a:ext cx="3274060" cy="7645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35" dirty="0">
                <a:solidFill>
                  <a:srgbClr val="C00000"/>
                </a:solidFill>
                <a:latin typeface="Roboto Bk"/>
                <a:cs typeface="Roboto Bk"/>
              </a:rPr>
              <a:t>перекладывать </a:t>
            </a:r>
            <a:r>
              <a:rPr sz="1600" b="1" spc="125" dirty="0">
                <a:solidFill>
                  <a:srgbClr val="C00000"/>
                </a:solidFill>
                <a:latin typeface="Roboto Bk"/>
                <a:cs typeface="Roboto Bk"/>
              </a:rPr>
              <a:t>шарики </a:t>
            </a:r>
            <a:r>
              <a:rPr sz="1600" b="1" spc="35" dirty="0">
                <a:solidFill>
                  <a:srgbClr val="C00000"/>
                </a:solidFill>
                <a:latin typeface="Roboto Bk"/>
                <a:cs typeface="Roboto Bk"/>
              </a:rPr>
              <a:t>из </a:t>
            </a:r>
            <a:r>
              <a:rPr sz="1600" b="1" spc="4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55" dirty="0">
                <a:solidFill>
                  <a:srgbClr val="C00000"/>
                </a:solidFill>
                <a:latin typeface="Roboto Bk"/>
                <a:cs typeface="Roboto Bk"/>
              </a:rPr>
              <a:t>одной</a:t>
            </a:r>
            <a:r>
              <a:rPr sz="1600" b="1" spc="-9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40" dirty="0">
                <a:solidFill>
                  <a:srgbClr val="C00000"/>
                </a:solidFill>
                <a:latin typeface="Roboto Bk"/>
                <a:cs typeface="Roboto Bk"/>
              </a:rPr>
              <a:t>емкости</a:t>
            </a:r>
            <a:r>
              <a:rPr sz="1600" b="1" spc="3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50" dirty="0">
                <a:solidFill>
                  <a:srgbClr val="C00000"/>
                </a:solidFill>
                <a:latin typeface="Roboto Bk"/>
                <a:cs typeface="Roboto Bk"/>
              </a:rPr>
              <a:t>в</a:t>
            </a:r>
            <a:r>
              <a:rPr sz="1600" b="1" spc="3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dirty="0">
                <a:solidFill>
                  <a:srgbClr val="C00000"/>
                </a:solidFill>
                <a:latin typeface="Roboto Bk"/>
                <a:cs typeface="Roboto Bk"/>
              </a:rPr>
              <a:t>другую-</a:t>
            </a:r>
            <a:r>
              <a:rPr sz="1600" b="1" spc="-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55" dirty="0">
                <a:solidFill>
                  <a:srgbClr val="C00000"/>
                </a:solidFill>
                <a:latin typeface="Roboto Bk"/>
                <a:cs typeface="Roboto Bk"/>
              </a:rPr>
              <a:t>одной </a:t>
            </a:r>
            <a:r>
              <a:rPr sz="1600" b="1" spc="-38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45" dirty="0">
                <a:solidFill>
                  <a:srgbClr val="C00000"/>
                </a:solidFill>
                <a:latin typeface="Roboto Bk"/>
                <a:cs typeface="Roboto Bk"/>
              </a:rPr>
              <a:t>рукой.</a:t>
            </a:r>
            <a:r>
              <a:rPr sz="1600" b="1" spc="-4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35" dirty="0">
                <a:solidFill>
                  <a:srgbClr val="C00000"/>
                </a:solidFill>
                <a:latin typeface="Roboto Bk"/>
                <a:cs typeface="Roboto Bk"/>
              </a:rPr>
              <a:t>Развивать</a:t>
            </a:r>
            <a:r>
              <a:rPr sz="1600" b="1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30" dirty="0">
                <a:solidFill>
                  <a:srgbClr val="C00000"/>
                </a:solidFill>
                <a:latin typeface="Roboto Bk"/>
                <a:cs typeface="Roboto Bk"/>
              </a:rPr>
              <a:t>ловкость</a:t>
            </a:r>
            <a:r>
              <a:rPr sz="1600" b="1" spc="1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25" dirty="0">
                <a:solidFill>
                  <a:srgbClr val="C00000"/>
                </a:solidFill>
                <a:latin typeface="Roboto Bk"/>
                <a:cs typeface="Roboto Bk"/>
              </a:rPr>
              <a:t>рук.</a:t>
            </a:r>
            <a:endParaRPr sz="1600">
              <a:latin typeface="Roboto Bk"/>
              <a:cs typeface="Roboto B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03107" y="434191"/>
            <a:ext cx="4221493" cy="3079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b="1" spc="65" dirty="0">
                <a:solidFill>
                  <a:srgbClr val="C00000"/>
                </a:solidFill>
                <a:latin typeface="Roboto Bk"/>
                <a:cs typeface="Roboto Bk"/>
              </a:rPr>
              <a:t>Закрепить </a:t>
            </a:r>
            <a:r>
              <a:rPr sz="1600" b="1" spc="85" dirty="0">
                <a:solidFill>
                  <a:srgbClr val="C00000"/>
                </a:solidFill>
                <a:latin typeface="Roboto Bk"/>
                <a:cs typeface="Roboto Bk"/>
              </a:rPr>
              <a:t>знания </a:t>
            </a:r>
            <a:r>
              <a:rPr sz="1600" b="1" spc="20" dirty="0">
                <a:solidFill>
                  <a:srgbClr val="C00000"/>
                </a:solidFill>
                <a:latin typeface="Roboto Bk"/>
                <a:cs typeface="Roboto Bk"/>
              </a:rPr>
              <a:t>детей </a:t>
            </a:r>
            <a:r>
              <a:rPr sz="1600" b="1" spc="65" dirty="0">
                <a:solidFill>
                  <a:srgbClr val="C00000"/>
                </a:solidFill>
                <a:latin typeface="Roboto Bk"/>
                <a:cs typeface="Roboto Bk"/>
              </a:rPr>
              <a:t>основных </a:t>
            </a:r>
            <a:r>
              <a:rPr sz="1600" b="1" spc="7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40" dirty="0">
                <a:solidFill>
                  <a:srgbClr val="C00000"/>
                </a:solidFill>
                <a:latin typeface="Roboto Bk"/>
                <a:cs typeface="Roboto Bk"/>
              </a:rPr>
              <a:t>цветов; </a:t>
            </a:r>
            <a:r>
              <a:rPr sz="1600" b="1" spc="30" dirty="0">
                <a:solidFill>
                  <a:srgbClr val="C00000"/>
                </a:solidFill>
                <a:latin typeface="Roboto Bk"/>
                <a:cs typeface="Roboto Bk"/>
              </a:rPr>
              <a:t>дифференцировать </a:t>
            </a:r>
            <a:r>
              <a:rPr sz="1600" b="1" spc="40" dirty="0">
                <a:solidFill>
                  <a:srgbClr val="C00000"/>
                </a:solidFill>
                <a:latin typeface="Roboto Bk"/>
                <a:cs typeface="Roboto Bk"/>
              </a:rPr>
              <a:t>цвета; </a:t>
            </a:r>
            <a:r>
              <a:rPr sz="1600" b="1" spc="4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55" dirty="0">
                <a:solidFill>
                  <a:srgbClr val="C00000"/>
                </a:solidFill>
                <a:latin typeface="Roboto Bk"/>
                <a:cs typeface="Roboto Bk"/>
              </a:rPr>
              <a:t>красный, </a:t>
            </a:r>
            <a:r>
              <a:rPr sz="1600" b="1" spc="35" dirty="0">
                <a:solidFill>
                  <a:srgbClr val="C00000"/>
                </a:solidFill>
                <a:latin typeface="Roboto Bk"/>
                <a:cs typeface="Roboto Bk"/>
              </a:rPr>
              <a:t>жёлтый, </a:t>
            </a:r>
            <a:r>
              <a:rPr sz="1600" b="1" spc="114" dirty="0">
                <a:solidFill>
                  <a:srgbClr val="C00000"/>
                </a:solidFill>
                <a:latin typeface="Roboto Bk"/>
                <a:cs typeface="Roboto Bk"/>
              </a:rPr>
              <a:t>синий, </a:t>
            </a:r>
            <a:r>
              <a:rPr sz="1600" b="1" spc="45" dirty="0">
                <a:solidFill>
                  <a:srgbClr val="C00000"/>
                </a:solidFill>
                <a:latin typeface="Roboto Bk"/>
                <a:cs typeface="Roboto Bk"/>
              </a:rPr>
              <a:t>зелёный; </a:t>
            </a:r>
            <a:r>
              <a:rPr sz="1600" b="1" spc="5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40" dirty="0">
                <a:solidFill>
                  <a:srgbClr val="C00000"/>
                </a:solidFill>
                <a:latin typeface="Roboto Bk"/>
                <a:cs typeface="Roboto Bk"/>
              </a:rPr>
              <a:t>продолжать </a:t>
            </a:r>
            <a:r>
              <a:rPr sz="1600" b="1" spc="50" dirty="0">
                <a:solidFill>
                  <a:srgbClr val="C00000"/>
                </a:solidFill>
                <a:latin typeface="Roboto Bk"/>
                <a:cs typeface="Roboto Bk"/>
              </a:rPr>
              <a:t>развивать </a:t>
            </a:r>
            <a:r>
              <a:rPr sz="1600" b="1" spc="60" dirty="0">
                <a:solidFill>
                  <a:srgbClr val="C00000"/>
                </a:solidFill>
                <a:latin typeface="Roboto Bk"/>
                <a:cs typeface="Roboto Bk"/>
              </a:rPr>
              <a:t>зрительное </a:t>
            </a:r>
            <a:r>
              <a:rPr sz="1600" b="1" spc="65" dirty="0">
                <a:solidFill>
                  <a:srgbClr val="C00000"/>
                </a:solidFill>
                <a:latin typeface="Roboto Bk"/>
                <a:cs typeface="Roboto Bk"/>
              </a:rPr>
              <a:t> восприятие; </a:t>
            </a:r>
            <a:r>
              <a:rPr sz="1600" b="1" spc="60" dirty="0">
                <a:solidFill>
                  <a:srgbClr val="C00000"/>
                </a:solidFill>
                <a:latin typeface="Roboto Bk"/>
                <a:cs typeface="Roboto Bk"/>
              </a:rPr>
              <a:t>мелкую </a:t>
            </a:r>
            <a:r>
              <a:rPr sz="1600" b="1" spc="65" dirty="0">
                <a:solidFill>
                  <a:srgbClr val="C00000"/>
                </a:solidFill>
                <a:latin typeface="Roboto Bk"/>
                <a:cs typeface="Roboto Bk"/>
              </a:rPr>
              <a:t>моторику </a:t>
            </a:r>
            <a:r>
              <a:rPr sz="1600" b="1" spc="45" dirty="0">
                <a:solidFill>
                  <a:srgbClr val="C00000"/>
                </a:solidFill>
                <a:latin typeface="Roboto Bk"/>
                <a:cs typeface="Roboto Bk"/>
              </a:rPr>
              <a:t>рук; </a:t>
            </a:r>
            <a:r>
              <a:rPr sz="1600" b="1" spc="50" dirty="0">
                <a:solidFill>
                  <a:srgbClr val="C00000"/>
                </a:solidFill>
                <a:latin typeface="Roboto Bk"/>
                <a:cs typeface="Roboto Bk"/>
              </a:rPr>
              <a:t> воспитывать</a:t>
            </a:r>
            <a:r>
              <a:rPr sz="1600" b="1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35" dirty="0">
                <a:solidFill>
                  <a:srgbClr val="C00000"/>
                </a:solidFill>
                <a:latin typeface="Roboto Bk"/>
                <a:cs typeface="Roboto Bk"/>
              </a:rPr>
              <a:t>усидчивость,</a:t>
            </a:r>
            <a:r>
              <a:rPr sz="1600" b="1" spc="-2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95" dirty="0">
                <a:solidFill>
                  <a:srgbClr val="C00000"/>
                </a:solidFill>
                <a:latin typeface="Roboto Bk"/>
                <a:cs typeface="Roboto Bk"/>
              </a:rPr>
              <a:t>внимание.</a:t>
            </a:r>
            <a:endParaRPr sz="1600" dirty="0">
              <a:latin typeface="Roboto Bk"/>
              <a:cs typeface="Roboto Bk"/>
            </a:endParaRPr>
          </a:p>
          <a:p>
            <a:pPr marL="276860">
              <a:lnSpc>
                <a:spcPts val="2370"/>
              </a:lnSpc>
            </a:pPr>
            <a:r>
              <a:rPr sz="2000" b="1" spc="180" dirty="0">
                <a:solidFill>
                  <a:srgbClr val="FB7876"/>
                </a:solidFill>
                <a:latin typeface="Roboto"/>
                <a:cs typeface="Roboto"/>
              </a:rPr>
              <a:t>Игры</a:t>
            </a:r>
            <a:r>
              <a:rPr sz="2000" b="1" spc="-75" dirty="0">
                <a:solidFill>
                  <a:srgbClr val="FB7876"/>
                </a:solidFill>
                <a:latin typeface="Roboto"/>
                <a:cs typeface="Roboto"/>
              </a:rPr>
              <a:t> </a:t>
            </a:r>
            <a:r>
              <a:rPr sz="2000" b="1" spc="20" dirty="0">
                <a:solidFill>
                  <a:srgbClr val="FB7876"/>
                </a:solidFill>
                <a:latin typeface="Roboto"/>
                <a:cs typeface="Roboto"/>
              </a:rPr>
              <a:t>с</a:t>
            </a:r>
            <a:r>
              <a:rPr sz="2000" b="1" spc="25" dirty="0">
                <a:solidFill>
                  <a:srgbClr val="FB7876"/>
                </a:solidFill>
                <a:latin typeface="Roboto"/>
                <a:cs typeface="Roboto"/>
              </a:rPr>
              <a:t> </a:t>
            </a:r>
            <a:r>
              <a:rPr sz="2000" b="1" spc="170" dirty="0">
                <a:solidFill>
                  <a:srgbClr val="FB7876"/>
                </a:solidFill>
                <a:latin typeface="Roboto"/>
                <a:cs typeface="Roboto"/>
              </a:rPr>
              <a:t>пуговицами</a:t>
            </a:r>
            <a:endParaRPr sz="2000" dirty="0">
              <a:latin typeface="Roboto"/>
              <a:cs typeface="Roboto"/>
            </a:endParaRPr>
          </a:p>
          <a:p>
            <a:pPr marL="12700">
              <a:lnSpc>
                <a:spcPts val="2155"/>
              </a:lnSpc>
              <a:spcBef>
                <a:spcPts val="254"/>
              </a:spcBef>
            </a:pPr>
            <a:r>
              <a:rPr sz="1800" b="1" spc="50" dirty="0">
                <a:solidFill>
                  <a:srgbClr val="365F92"/>
                </a:solidFill>
                <a:latin typeface="Roboto Bk"/>
                <a:cs typeface="Roboto Bk"/>
              </a:rPr>
              <a:t>«Бродилки»</a:t>
            </a:r>
            <a:r>
              <a:rPr sz="1800" b="1" spc="-40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85" dirty="0">
                <a:solidFill>
                  <a:srgbClr val="365F92"/>
                </a:solidFill>
                <a:latin typeface="Roboto Bk"/>
                <a:cs typeface="Roboto Bk"/>
              </a:rPr>
              <a:t>Учить</a:t>
            </a:r>
            <a:r>
              <a:rPr sz="1600" b="1" spc="-45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20" dirty="0">
                <a:solidFill>
                  <a:srgbClr val="365F92"/>
                </a:solidFill>
                <a:latin typeface="Roboto Bk"/>
                <a:cs typeface="Roboto Bk"/>
              </a:rPr>
              <a:t>детей</a:t>
            </a:r>
            <a:endParaRPr sz="1600" dirty="0">
              <a:latin typeface="Roboto Bk"/>
              <a:cs typeface="Roboto Bk"/>
            </a:endParaRPr>
          </a:p>
          <a:p>
            <a:pPr marL="12700" marR="879475">
              <a:lnSpc>
                <a:spcPts val="1950"/>
              </a:lnSpc>
              <a:spcBef>
                <a:spcPts val="35"/>
              </a:spcBef>
            </a:pPr>
            <a:r>
              <a:rPr sz="1600" b="1" spc="25" dirty="0">
                <a:solidFill>
                  <a:srgbClr val="365F92"/>
                </a:solidFill>
                <a:latin typeface="Roboto Bk"/>
                <a:cs typeface="Roboto Bk"/>
              </a:rPr>
              <a:t>«ходить» </a:t>
            </a:r>
            <a:r>
              <a:rPr sz="1600" b="1" spc="95" dirty="0">
                <a:solidFill>
                  <a:srgbClr val="365F92"/>
                </a:solidFill>
                <a:latin typeface="Roboto Bk"/>
                <a:cs typeface="Roboto Bk"/>
              </a:rPr>
              <a:t>по </a:t>
            </a:r>
            <a:r>
              <a:rPr sz="1600" b="1" spc="5" dirty="0">
                <a:solidFill>
                  <a:srgbClr val="365F92"/>
                </a:solidFill>
                <a:latin typeface="Roboto Bk"/>
                <a:cs typeface="Roboto Bk"/>
              </a:rPr>
              <a:t>дорожке </a:t>
            </a:r>
            <a:r>
              <a:rPr sz="1600" b="1" spc="10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85" dirty="0">
                <a:solidFill>
                  <a:srgbClr val="365F92"/>
                </a:solidFill>
                <a:latin typeface="Roboto Bk"/>
                <a:cs typeface="Roboto Bk"/>
              </a:rPr>
              <a:t>пальчиками, </a:t>
            </a:r>
            <a:r>
              <a:rPr sz="1600" b="1" spc="110" dirty="0">
                <a:solidFill>
                  <a:srgbClr val="365F92"/>
                </a:solidFill>
                <a:latin typeface="Roboto Bk"/>
                <a:cs typeface="Roboto Bk"/>
              </a:rPr>
              <a:t>не </a:t>
            </a:r>
            <a:r>
              <a:rPr sz="1600" b="1" spc="65" dirty="0">
                <a:solidFill>
                  <a:srgbClr val="365F92"/>
                </a:solidFill>
                <a:latin typeface="Roboto Bk"/>
                <a:cs typeface="Roboto Bk"/>
              </a:rPr>
              <a:t>пропуская </a:t>
            </a:r>
            <a:r>
              <a:rPr sz="1600" b="1" spc="70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65" dirty="0">
                <a:solidFill>
                  <a:srgbClr val="365F92"/>
                </a:solidFill>
                <a:latin typeface="Roboto Bk"/>
                <a:cs typeface="Roboto Bk"/>
              </a:rPr>
              <a:t>пуговицы,</a:t>
            </a:r>
            <a:r>
              <a:rPr sz="1600" b="1" spc="-35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50" dirty="0">
                <a:solidFill>
                  <a:srgbClr val="365F92"/>
                </a:solidFill>
                <a:latin typeface="Roboto Bk"/>
                <a:cs typeface="Roboto Bk"/>
              </a:rPr>
              <a:t>развивать</a:t>
            </a:r>
            <a:r>
              <a:rPr sz="1600" b="1" spc="-40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60" dirty="0">
                <a:solidFill>
                  <a:srgbClr val="365F92"/>
                </a:solidFill>
                <a:latin typeface="Roboto Bk"/>
                <a:cs typeface="Roboto Bk"/>
              </a:rPr>
              <a:t>мелкую</a:t>
            </a:r>
            <a:endParaRPr sz="1600" dirty="0">
              <a:latin typeface="Roboto Bk"/>
              <a:cs typeface="Roboto B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3107" y="3440645"/>
            <a:ext cx="2232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35" dirty="0">
                <a:solidFill>
                  <a:srgbClr val="365F92"/>
                </a:solidFill>
                <a:latin typeface="Roboto Bk"/>
                <a:cs typeface="Roboto Bk"/>
              </a:rPr>
              <a:t>моторику,</a:t>
            </a:r>
            <a:r>
              <a:rPr sz="1600" b="1" spc="-80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100" dirty="0">
                <a:solidFill>
                  <a:srgbClr val="365F92"/>
                </a:solidFill>
                <a:latin typeface="Roboto Bk"/>
                <a:cs typeface="Roboto Bk"/>
              </a:rPr>
              <a:t>внимание,</a:t>
            </a:r>
            <a:endParaRPr sz="1600" dirty="0">
              <a:latin typeface="Roboto Bk"/>
              <a:cs typeface="Roboto B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00399" y="3657600"/>
            <a:ext cx="19812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" dirty="0">
                <a:solidFill>
                  <a:srgbClr val="365F92"/>
                </a:solidFill>
                <a:latin typeface="Roboto Bk"/>
                <a:cs typeface="Roboto Bk"/>
              </a:rPr>
              <a:t>к</a:t>
            </a:r>
            <a:r>
              <a:rPr sz="1600" b="1" spc="65" dirty="0">
                <a:solidFill>
                  <a:srgbClr val="365F92"/>
                </a:solidFill>
                <a:latin typeface="Roboto Bk"/>
                <a:cs typeface="Roboto Bk"/>
              </a:rPr>
              <a:t>оординацию.</a:t>
            </a:r>
            <a:endParaRPr sz="1600" dirty="0">
              <a:latin typeface="Roboto Bk"/>
              <a:cs typeface="Roboto B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4400" y="3843870"/>
            <a:ext cx="4572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365F92"/>
                </a:solidFill>
                <a:latin typeface="Roboto Bk"/>
                <a:cs typeface="Roboto Bk"/>
              </a:rPr>
              <a:t>                 </a:t>
            </a:r>
            <a:r>
              <a:rPr sz="2000" b="1" spc="-5" dirty="0" smtClean="0">
                <a:solidFill>
                  <a:srgbClr val="365F92"/>
                </a:solidFill>
                <a:latin typeface="Roboto Bk"/>
                <a:cs typeface="Roboto Bk"/>
              </a:rPr>
              <a:t>«</a:t>
            </a:r>
            <a:r>
              <a:rPr sz="2000" b="1" spc="105" dirty="0" err="1" smtClean="0">
                <a:solidFill>
                  <a:srgbClr val="365F92"/>
                </a:solidFill>
                <a:latin typeface="Roboto Bk"/>
                <a:cs typeface="Roboto Bk"/>
              </a:rPr>
              <a:t>Чу</a:t>
            </a:r>
            <a:r>
              <a:rPr sz="2000" b="1" spc="5" dirty="0" err="1" smtClean="0">
                <a:solidFill>
                  <a:srgbClr val="365F92"/>
                </a:solidFill>
                <a:latin typeface="Roboto Bk"/>
                <a:cs typeface="Roboto Bk"/>
              </a:rPr>
              <a:t>десн</a:t>
            </a:r>
            <a:r>
              <a:rPr sz="2000" b="1" spc="-15" dirty="0" err="1" smtClean="0">
                <a:solidFill>
                  <a:srgbClr val="365F92"/>
                </a:solidFill>
                <a:latin typeface="Roboto Bk"/>
                <a:cs typeface="Roboto Bk"/>
              </a:rPr>
              <a:t>ы</a:t>
            </a:r>
            <a:r>
              <a:rPr lang="ru-RU" sz="2000" b="1" spc="-15" dirty="0" smtClean="0">
                <a:solidFill>
                  <a:srgbClr val="365F92"/>
                </a:solidFill>
                <a:latin typeface="Roboto Bk"/>
                <a:cs typeface="Roboto Bk"/>
              </a:rPr>
              <a:t>е</a:t>
            </a:r>
            <a:r>
              <a:rPr lang="ru-RU" sz="2000" b="1" spc="90" dirty="0" smtClean="0">
                <a:solidFill>
                  <a:srgbClr val="365F92"/>
                </a:solidFill>
                <a:latin typeface="Roboto Bk"/>
                <a:cs typeface="Roboto Bk"/>
              </a:rPr>
              <a:t> пуговицы»</a:t>
            </a:r>
            <a:endParaRPr sz="2000" dirty="0">
              <a:latin typeface="Roboto Bk"/>
              <a:cs typeface="Roboto B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8800" y="4148670"/>
            <a:ext cx="1981200" cy="15016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endParaRPr lang="ru-RU" sz="1600" b="1" spc="40" dirty="0" smtClean="0">
              <a:solidFill>
                <a:srgbClr val="365F92"/>
              </a:solidFill>
              <a:latin typeface="Roboto Bk"/>
              <a:cs typeface="Roboto Bk"/>
            </a:endParaRPr>
          </a:p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600" b="1" spc="40" dirty="0" err="1" smtClean="0">
                <a:solidFill>
                  <a:srgbClr val="365F92"/>
                </a:solidFill>
                <a:latin typeface="Roboto Bk"/>
                <a:cs typeface="Roboto Bk"/>
              </a:rPr>
              <a:t>Выкладывание</a:t>
            </a:r>
            <a:r>
              <a:rPr sz="1600" b="1" spc="-60" dirty="0" smtClean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20" dirty="0">
                <a:solidFill>
                  <a:srgbClr val="365F92"/>
                </a:solidFill>
                <a:latin typeface="Roboto Bk"/>
                <a:cs typeface="Roboto Bk"/>
              </a:rPr>
              <a:t>узоров </a:t>
            </a:r>
            <a:r>
              <a:rPr sz="1600" b="1" spc="-390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35" dirty="0">
                <a:solidFill>
                  <a:srgbClr val="365F92"/>
                </a:solidFill>
                <a:latin typeface="Roboto Bk"/>
                <a:cs typeface="Roboto Bk"/>
              </a:rPr>
              <a:t>из </a:t>
            </a:r>
            <a:r>
              <a:rPr sz="1600" b="1" spc="75" dirty="0">
                <a:solidFill>
                  <a:srgbClr val="365F92"/>
                </a:solidFill>
                <a:latin typeface="Roboto Bk"/>
                <a:cs typeface="Roboto Bk"/>
              </a:rPr>
              <a:t>пуговиц, </a:t>
            </a:r>
            <a:r>
              <a:rPr sz="1600" b="1" spc="80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50" dirty="0">
                <a:solidFill>
                  <a:srgbClr val="365F92"/>
                </a:solidFill>
                <a:latin typeface="Roboto Bk"/>
                <a:cs typeface="Roboto Bk"/>
              </a:rPr>
              <a:t>разложить</a:t>
            </a:r>
            <a:endParaRPr sz="1600" dirty="0">
              <a:latin typeface="Roboto Bk"/>
              <a:cs typeface="Roboto B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spc="95" dirty="0">
                <a:solidFill>
                  <a:srgbClr val="365F92"/>
                </a:solidFill>
                <a:latin typeface="Roboto Bk"/>
                <a:cs typeface="Roboto Bk"/>
              </a:rPr>
              <a:t>по</a:t>
            </a:r>
            <a:r>
              <a:rPr sz="1600" b="1" spc="-10" dirty="0">
                <a:solidFill>
                  <a:srgbClr val="365F92"/>
                </a:solidFill>
                <a:latin typeface="Roboto Bk"/>
                <a:cs typeface="Roboto Bk"/>
              </a:rPr>
              <a:t> </a:t>
            </a:r>
            <a:r>
              <a:rPr sz="1600" b="1" spc="-5" dirty="0">
                <a:solidFill>
                  <a:srgbClr val="365F92"/>
                </a:solidFill>
                <a:latin typeface="Roboto Bk"/>
                <a:cs typeface="Roboto Bk"/>
              </a:rPr>
              <a:t>размеру, </a:t>
            </a:r>
            <a:r>
              <a:rPr sz="1600" b="1" spc="5" dirty="0">
                <a:solidFill>
                  <a:srgbClr val="365F92"/>
                </a:solidFill>
                <a:latin typeface="Roboto Bk"/>
                <a:cs typeface="Roboto Bk"/>
              </a:rPr>
              <a:t>цвету.</a:t>
            </a:r>
            <a:endParaRPr sz="1600" dirty="0">
              <a:latin typeface="Roboto Bk"/>
              <a:cs typeface="Roboto B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93058" y="4152747"/>
            <a:ext cx="3788410" cy="2705735"/>
            <a:chOff x="3593058" y="4152747"/>
            <a:chExt cx="3788410" cy="270573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5696" y="4152747"/>
              <a:ext cx="1935657" cy="27052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88596" y="4495647"/>
              <a:ext cx="1249856" cy="210171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44138" y="4451191"/>
              <a:ext cx="1339215" cy="2190750"/>
            </a:xfrm>
            <a:custGeom>
              <a:avLst/>
              <a:gdLst/>
              <a:ahLst/>
              <a:cxnLst/>
              <a:rect l="l" t="t" r="r" b="b"/>
              <a:pathLst>
                <a:path w="1339215" h="2190750">
                  <a:moveTo>
                    <a:pt x="223124" y="0"/>
                  </a:moveTo>
                  <a:lnTo>
                    <a:pt x="1338747" y="0"/>
                  </a:lnTo>
                  <a:lnTo>
                    <a:pt x="1338747" y="1973471"/>
                  </a:lnTo>
                  <a:lnTo>
                    <a:pt x="1334214" y="2017232"/>
                  </a:lnTo>
                  <a:lnTo>
                    <a:pt x="1321212" y="2057989"/>
                  </a:lnTo>
                  <a:lnTo>
                    <a:pt x="1300640" y="2094871"/>
                  </a:lnTo>
                  <a:lnTo>
                    <a:pt x="1273394" y="2127005"/>
                  </a:lnTo>
                  <a:lnTo>
                    <a:pt x="1240372" y="2153516"/>
                  </a:lnTo>
                  <a:lnTo>
                    <a:pt x="1202471" y="2173534"/>
                  </a:lnTo>
                  <a:lnTo>
                    <a:pt x="1160589" y="2186184"/>
                  </a:lnTo>
                  <a:lnTo>
                    <a:pt x="1115622" y="2190595"/>
                  </a:lnTo>
                  <a:lnTo>
                    <a:pt x="0" y="2190595"/>
                  </a:lnTo>
                  <a:lnTo>
                    <a:pt x="0" y="217124"/>
                  </a:lnTo>
                  <a:lnTo>
                    <a:pt x="4533" y="173363"/>
                  </a:lnTo>
                  <a:lnTo>
                    <a:pt x="17534" y="132605"/>
                  </a:lnTo>
                  <a:lnTo>
                    <a:pt x="38107" y="95723"/>
                  </a:lnTo>
                  <a:lnTo>
                    <a:pt x="65352" y="63590"/>
                  </a:lnTo>
                  <a:lnTo>
                    <a:pt x="98375" y="37078"/>
                  </a:lnTo>
                  <a:lnTo>
                    <a:pt x="136275" y="17061"/>
                  </a:lnTo>
                  <a:lnTo>
                    <a:pt x="178158" y="4410"/>
                  </a:lnTo>
                  <a:lnTo>
                    <a:pt x="223124" y="0"/>
                  </a:lnTo>
                  <a:close/>
                </a:path>
              </a:pathLst>
            </a:custGeom>
            <a:ln w="888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3058" y="4254182"/>
              <a:ext cx="2201100" cy="2603817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04800" y="5562600"/>
            <a:ext cx="2011362" cy="14847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974" y="2213669"/>
            <a:ext cx="62452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945"/>
              </a:lnSpc>
            </a:pPr>
            <a:r>
              <a:rPr sz="4400" spc="-25" dirty="0">
                <a:latin typeface="Roboto"/>
                <a:cs typeface="Roboto"/>
              </a:rPr>
              <a:t>Дидактические</a:t>
            </a:r>
            <a:r>
              <a:rPr sz="4400" spc="-130" dirty="0">
                <a:latin typeface="Roboto"/>
                <a:cs typeface="Roboto"/>
              </a:rPr>
              <a:t> </a:t>
            </a:r>
            <a:r>
              <a:rPr sz="4400" spc="-10" dirty="0">
                <a:latin typeface="Roboto"/>
                <a:cs typeface="Roboto"/>
              </a:rPr>
              <a:t>игры</a:t>
            </a:r>
            <a:r>
              <a:rPr sz="4400" spc="-185" dirty="0">
                <a:latin typeface="Roboto"/>
                <a:cs typeface="Roboto"/>
              </a:rPr>
              <a:t> </a:t>
            </a:r>
            <a:r>
              <a:rPr sz="4400" spc="-50" dirty="0">
                <a:latin typeface="Roboto"/>
                <a:cs typeface="Roboto"/>
              </a:rPr>
              <a:t>из</a:t>
            </a:r>
            <a:endParaRPr sz="4400">
              <a:latin typeface="Roboto"/>
              <a:cs typeface="Roboto"/>
            </a:endParaRPr>
          </a:p>
          <a:p>
            <a:pPr marL="8255" algn="ctr">
              <a:lnSpc>
                <a:spcPts val="5265"/>
              </a:lnSpc>
            </a:pPr>
            <a:r>
              <a:rPr sz="4400" spc="-5" dirty="0">
                <a:latin typeface="Roboto"/>
                <a:cs typeface="Roboto"/>
              </a:rPr>
              <a:t>бросового</a:t>
            </a:r>
            <a:r>
              <a:rPr sz="4400" spc="-160" dirty="0">
                <a:latin typeface="Roboto"/>
                <a:cs typeface="Roboto"/>
              </a:rPr>
              <a:t> </a:t>
            </a:r>
            <a:r>
              <a:rPr sz="4400" spc="-35" dirty="0">
                <a:latin typeface="Roboto"/>
                <a:cs typeface="Roboto"/>
              </a:rPr>
              <a:t>материала</a:t>
            </a:r>
            <a:endParaRPr sz="44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385876"/>
            <a:ext cx="3817620" cy="2639060"/>
            <a:chOff x="0" y="385876"/>
            <a:chExt cx="3817620" cy="26390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5876"/>
              <a:ext cx="3817063" cy="26385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1183" y="697034"/>
              <a:ext cx="3304727" cy="20162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2607" y="668458"/>
              <a:ext cx="3362325" cy="2073910"/>
            </a:xfrm>
            <a:custGeom>
              <a:avLst/>
              <a:gdLst/>
              <a:ahLst/>
              <a:cxnLst/>
              <a:rect l="l" t="t" r="r" b="b"/>
              <a:pathLst>
                <a:path w="3362325" h="2073910">
                  <a:moveTo>
                    <a:pt x="341861" y="0"/>
                  </a:moveTo>
                  <a:lnTo>
                    <a:pt x="3361835" y="0"/>
                  </a:lnTo>
                  <a:lnTo>
                    <a:pt x="3361860" y="2"/>
                  </a:lnTo>
                  <a:lnTo>
                    <a:pt x="3361860" y="1727801"/>
                  </a:lnTo>
                  <a:lnTo>
                    <a:pt x="3358740" y="1774694"/>
                  </a:lnTo>
                  <a:lnTo>
                    <a:pt x="3349649" y="1819669"/>
                  </a:lnTo>
                  <a:lnTo>
                    <a:pt x="3334996" y="1862314"/>
                  </a:lnTo>
                  <a:lnTo>
                    <a:pt x="3315188" y="1902217"/>
                  </a:lnTo>
                  <a:lnTo>
                    <a:pt x="3290632" y="1938967"/>
                  </a:lnTo>
                  <a:lnTo>
                    <a:pt x="3261735" y="1972153"/>
                  </a:lnTo>
                  <a:lnTo>
                    <a:pt x="3228905" y="2001362"/>
                  </a:lnTo>
                  <a:lnTo>
                    <a:pt x="3192549" y="2026184"/>
                  </a:lnTo>
                  <a:lnTo>
                    <a:pt x="3153075" y="2046206"/>
                  </a:lnTo>
                  <a:lnTo>
                    <a:pt x="3110889" y="2061017"/>
                  </a:lnTo>
                  <a:lnTo>
                    <a:pt x="3066398" y="2070206"/>
                  </a:lnTo>
                  <a:lnTo>
                    <a:pt x="3020011" y="2073360"/>
                  </a:lnTo>
                  <a:lnTo>
                    <a:pt x="27" y="2073360"/>
                  </a:lnTo>
                  <a:lnTo>
                    <a:pt x="7" y="345569"/>
                  </a:lnTo>
                  <a:lnTo>
                    <a:pt x="3128" y="298677"/>
                  </a:lnTo>
                  <a:lnTo>
                    <a:pt x="12218" y="253703"/>
                  </a:lnTo>
                  <a:lnTo>
                    <a:pt x="26872" y="211058"/>
                  </a:lnTo>
                  <a:lnTo>
                    <a:pt x="46680" y="171154"/>
                  </a:lnTo>
                  <a:lnTo>
                    <a:pt x="71237" y="134402"/>
                  </a:lnTo>
                  <a:lnTo>
                    <a:pt x="100134" y="101215"/>
                  </a:lnTo>
                  <a:lnTo>
                    <a:pt x="132965" y="72003"/>
                  </a:lnTo>
                  <a:lnTo>
                    <a:pt x="169321" y="47180"/>
                  </a:lnTo>
                  <a:lnTo>
                    <a:pt x="208797" y="27156"/>
                  </a:lnTo>
                  <a:lnTo>
                    <a:pt x="250983" y="12344"/>
                  </a:lnTo>
                  <a:lnTo>
                    <a:pt x="295474" y="3154"/>
                  </a:lnTo>
                  <a:lnTo>
                    <a:pt x="341861" y="0"/>
                  </a:lnTo>
                  <a:close/>
                </a:path>
              </a:pathLst>
            </a:custGeom>
            <a:ln w="5714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15686" y="140107"/>
            <a:ext cx="3263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65" dirty="0">
                <a:solidFill>
                  <a:srgbClr val="C00000"/>
                </a:solidFill>
                <a:latin typeface="Roboto Bk"/>
                <a:cs typeface="Roboto Bk"/>
              </a:rPr>
              <a:t>Игры</a:t>
            </a:r>
            <a:r>
              <a:rPr sz="2400" i="1" spc="-60" dirty="0">
                <a:solidFill>
                  <a:srgbClr val="C00000"/>
                </a:solidFill>
                <a:latin typeface="Roboto Bk"/>
                <a:cs typeface="Roboto Bk"/>
              </a:rPr>
              <a:t> с</a:t>
            </a:r>
            <a:r>
              <a:rPr sz="2400" i="1" spc="2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2400" i="1" spc="45" dirty="0">
                <a:solidFill>
                  <a:srgbClr val="C00000"/>
                </a:solidFill>
                <a:latin typeface="Roboto Bk"/>
                <a:cs typeface="Roboto Bk"/>
              </a:rPr>
              <a:t>прищепками.</a:t>
            </a:r>
            <a:r>
              <a:rPr sz="2400" i="1" spc="45" dirty="0">
                <a:solidFill>
                  <a:srgbClr val="000000"/>
                </a:solidFill>
                <a:latin typeface="Roboto Bk"/>
                <a:cs typeface="Roboto Bk"/>
              </a:rPr>
              <a:t>.</a:t>
            </a:r>
            <a:endParaRPr sz="2400">
              <a:latin typeface="Roboto Bk"/>
              <a:cs typeface="Roboto Bk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88019" y="638708"/>
            <a:ext cx="4328795" cy="6219825"/>
            <a:chOff x="2188019" y="638708"/>
            <a:chExt cx="4328795" cy="62198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946" y="638708"/>
              <a:ext cx="2376258" cy="27625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019" y="5819152"/>
              <a:ext cx="2635770" cy="10388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2893" y="2884017"/>
              <a:ext cx="2266010" cy="29859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53842" y="2864969"/>
              <a:ext cx="2304415" cy="3024505"/>
            </a:xfrm>
            <a:custGeom>
              <a:avLst/>
              <a:gdLst/>
              <a:ahLst/>
              <a:cxnLst/>
              <a:rect l="l" t="t" r="r" b="b"/>
              <a:pathLst>
                <a:path w="2304415" h="3024504">
                  <a:moveTo>
                    <a:pt x="0" y="1511996"/>
                  </a:moveTo>
                  <a:lnTo>
                    <a:pt x="727" y="1457766"/>
                  </a:lnTo>
                  <a:lnTo>
                    <a:pt x="2892" y="1404016"/>
                  </a:lnTo>
                  <a:lnTo>
                    <a:pt x="6471" y="1350779"/>
                  </a:lnTo>
                  <a:lnTo>
                    <a:pt x="11440" y="1298085"/>
                  </a:lnTo>
                  <a:lnTo>
                    <a:pt x="17774" y="1245968"/>
                  </a:lnTo>
                  <a:lnTo>
                    <a:pt x="25449" y="1194459"/>
                  </a:lnTo>
                  <a:lnTo>
                    <a:pt x="34439" y="1143590"/>
                  </a:lnTo>
                  <a:lnTo>
                    <a:pt x="44722" y="1093394"/>
                  </a:lnTo>
                  <a:lnTo>
                    <a:pt x="56273" y="1043901"/>
                  </a:lnTo>
                  <a:lnTo>
                    <a:pt x="69067" y="995145"/>
                  </a:lnTo>
                  <a:lnTo>
                    <a:pt x="83079" y="947157"/>
                  </a:lnTo>
                  <a:lnTo>
                    <a:pt x="98286" y="899969"/>
                  </a:lnTo>
                  <a:lnTo>
                    <a:pt x="114663" y="853613"/>
                  </a:lnTo>
                  <a:lnTo>
                    <a:pt x="132186" y="808121"/>
                  </a:lnTo>
                  <a:lnTo>
                    <a:pt x="150831" y="763525"/>
                  </a:lnTo>
                  <a:lnTo>
                    <a:pt x="170572" y="719858"/>
                  </a:lnTo>
                  <a:lnTo>
                    <a:pt x="191386" y="677150"/>
                  </a:lnTo>
                  <a:lnTo>
                    <a:pt x="213249" y="635434"/>
                  </a:lnTo>
                  <a:lnTo>
                    <a:pt x="236135" y="594742"/>
                  </a:lnTo>
                  <a:lnTo>
                    <a:pt x="260021" y="555107"/>
                  </a:lnTo>
                  <a:lnTo>
                    <a:pt x="284881" y="516559"/>
                  </a:lnTo>
                  <a:lnTo>
                    <a:pt x="310693" y="479131"/>
                  </a:lnTo>
                  <a:lnTo>
                    <a:pt x="337431" y="442855"/>
                  </a:lnTo>
                  <a:lnTo>
                    <a:pt x="365072" y="407763"/>
                  </a:lnTo>
                  <a:lnTo>
                    <a:pt x="393589" y="373887"/>
                  </a:lnTo>
                  <a:lnTo>
                    <a:pt x="422961" y="341258"/>
                  </a:lnTo>
                  <a:lnTo>
                    <a:pt x="453161" y="309910"/>
                  </a:lnTo>
                  <a:lnTo>
                    <a:pt x="484165" y="279873"/>
                  </a:lnTo>
                  <a:lnTo>
                    <a:pt x="515950" y="251181"/>
                  </a:lnTo>
                  <a:lnTo>
                    <a:pt x="548491" y="223864"/>
                  </a:lnTo>
                  <a:lnTo>
                    <a:pt x="581763" y="197954"/>
                  </a:lnTo>
                  <a:lnTo>
                    <a:pt x="615743" y="173485"/>
                  </a:lnTo>
                  <a:lnTo>
                    <a:pt x="650405" y="150487"/>
                  </a:lnTo>
                  <a:lnTo>
                    <a:pt x="685725" y="128993"/>
                  </a:lnTo>
                  <a:lnTo>
                    <a:pt x="721679" y="109035"/>
                  </a:lnTo>
                  <a:lnTo>
                    <a:pt x="758243" y="90645"/>
                  </a:lnTo>
                  <a:lnTo>
                    <a:pt x="795392" y="73854"/>
                  </a:lnTo>
                  <a:lnTo>
                    <a:pt x="833102" y="58695"/>
                  </a:lnTo>
                  <a:lnTo>
                    <a:pt x="871349" y="45199"/>
                  </a:lnTo>
                  <a:lnTo>
                    <a:pt x="910108" y="33399"/>
                  </a:lnTo>
                  <a:lnTo>
                    <a:pt x="949354" y="23327"/>
                  </a:lnTo>
                  <a:lnTo>
                    <a:pt x="989064" y="15014"/>
                  </a:lnTo>
                  <a:lnTo>
                    <a:pt x="1029213" y="8493"/>
                  </a:lnTo>
                  <a:lnTo>
                    <a:pt x="1069776" y="3796"/>
                  </a:lnTo>
                  <a:lnTo>
                    <a:pt x="1110730" y="954"/>
                  </a:lnTo>
                  <a:lnTo>
                    <a:pt x="1152050" y="0"/>
                  </a:lnTo>
                  <a:lnTo>
                    <a:pt x="1197780" y="1190"/>
                  </a:lnTo>
                  <a:lnTo>
                    <a:pt x="1243274" y="4743"/>
                  </a:lnTo>
                  <a:lnTo>
                    <a:pt x="1288484" y="10634"/>
                  </a:lnTo>
                  <a:lnTo>
                    <a:pt x="1333361" y="18835"/>
                  </a:lnTo>
                  <a:lnTo>
                    <a:pt x="1377856" y="29321"/>
                  </a:lnTo>
                  <a:lnTo>
                    <a:pt x="1421922" y="42064"/>
                  </a:lnTo>
                  <a:lnTo>
                    <a:pt x="1465510" y="57039"/>
                  </a:lnTo>
                  <a:lnTo>
                    <a:pt x="1508572" y="74220"/>
                  </a:lnTo>
                  <a:lnTo>
                    <a:pt x="1551059" y="93580"/>
                  </a:lnTo>
                  <a:lnTo>
                    <a:pt x="1592924" y="115093"/>
                  </a:lnTo>
                  <a:lnTo>
                    <a:pt x="1634117" y="138733"/>
                  </a:lnTo>
                  <a:lnTo>
                    <a:pt x="1674590" y="164472"/>
                  </a:lnTo>
                  <a:lnTo>
                    <a:pt x="1714296" y="192286"/>
                  </a:lnTo>
                  <a:lnTo>
                    <a:pt x="1753185" y="222148"/>
                  </a:lnTo>
                  <a:lnTo>
                    <a:pt x="1791210" y="254031"/>
                  </a:lnTo>
                  <a:lnTo>
                    <a:pt x="1828322" y="287909"/>
                  </a:lnTo>
                  <a:lnTo>
                    <a:pt x="1864472" y="323757"/>
                  </a:lnTo>
                  <a:lnTo>
                    <a:pt x="1899613" y="361546"/>
                  </a:lnTo>
                  <a:lnTo>
                    <a:pt x="1933696" y="401252"/>
                  </a:lnTo>
                  <a:lnTo>
                    <a:pt x="1966673" y="442849"/>
                  </a:lnTo>
                  <a:lnTo>
                    <a:pt x="1994314" y="480399"/>
                  </a:lnTo>
                  <a:lnTo>
                    <a:pt x="2020869" y="519055"/>
                  </a:lnTo>
                  <a:lnTo>
                    <a:pt x="2046323" y="558772"/>
                  </a:lnTo>
                  <a:lnTo>
                    <a:pt x="2070664" y="599511"/>
                  </a:lnTo>
                  <a:lnTo>
                    <a:pt x="2093878" y="641229"/>
                  </a:lnTo>
                  <a:lnTo>
                    <a:pt x="2115953" y="683884"/>
                  </a:lnTo>
                  <a:lnTo>
                    <a:pt x="2136874" y="727435"/>
                  </a:lnTo>
                  <a:lnTo>
                    <a:pt x="2156630" y="771840"/>
                  </a:lnTo>
                  <a:lnTo>
                    <a:pt x="2175207" y="817057"/>
                  </a:lnTo>
                  <a:lnTo>
                    <a:pt x="2192592" y="863044"/>
                  </a:lnTo>
                  <a:lnTo>
                    <a:pt x="2208770" y="909761"/>
                  </a:lnTo>
                  <a:lnTo>
                    <a:pt x="2223731" y="957164"/>
                  </a:lnTo>
                  <a:lnTo>
                    <a:pt x="2237459" y="1005212"/>
                  </a:lnTo>
                  <a:lnTo>
                    <a:pt x="2249943" y="1053864"/>
                  </a:lnTo>
                  <a:lnTo>
                    <a:pt x="2261168" y="1103077"/>
                  </a:lnTo>
                  <a:lnTo>
                    <a:pt x="2271122" y="1152810"/>
                  </a:lnTo>
                  <a:lnTo>
                    <a:pt x="2279792" y="1203022"/>
                  </a:lnTo>
                  <a:lnTo>
                    <a:pt x="2287164" y="1253670"/>
                  </a:lnTo>
                  <a:lnTo>
                    <a:pt x="2293225" y="1304713"/>
                  </a:lnTo>
                  <a:lnTo>
                    <a:pt x="2297962" y="1356109"/>
                  </a:lnTo>
                  <a:lnTo>
                    <a:pt x="2301362" y="1407816"/>
                  </a:lnTo>
                  <a:lnTo>
                    <a:pt x="2303411" y="1459792"/>
                  </a:lnTo>
                  <a:lnTo>
                    <a:pt x="2304097" y="1511996"/>
                  </a:lnTo>
                  <a:lnTo>
                    <a:pt x="2303370" y="1566228"/>
                  </a:lnTo>
                  <a:lnTo>
                    <a:pt x="2301205" y="1619980"/>
                  </a:lnTo>
                  <a:lnTo>
                    <a:pt x="2297626" y="1673219"/>
                  </a:lnTo>
                  <a:lnTo>
                    <a:pt x="2292657" y="1725914"/>
                  </a:lnTo>
                  <a:lnTo>
                    <a:pt x="2286324" y="1778032"/>
                  </a:lnTo>
                  <a:lnTo>
                    <a:pt x="2278650" y="1829542"/>
                  </a:lnTo>
                  <a:lnTo>
                    <a:pt x="2269659" y="1880412"/>
                  </a:lnTo>
                  <a:lnTo>
                    <a:pt x="2259377" y="1930610"/>
                  </a:lnTo>
                  <a:lnTo>
                    <a:pt x="2247827" y="1980104"/>
                  </a:lnTo>
                  <a:lnTo>
                    <a:pt x="2235033" y="2028861"/>
                  </a:lnTo>
                  <a:lnTo>
                    <a:pt x="2221021" y="2076850"/>
                  </a:lnTo>
                  <a:lnTo>
                    <a:pt x="2205815" y="2124039"/>
                  </a:lnTo>
                  <a:lnTo>
                    <a:pt x="2189438" y="2170396"/>
                  </a:lnTo>
                  <a:lnTo>
                    <a:pt x="2171916" y="2215888"/>
                  </a:lnTo>
                  <a:lnTo>
                    <a:pt x="2153272" y="2260485"/>
                  </a:lnTo>
                  <a:lnTo>
                    <a:pt x="2133531" y="2304153"/>
                  </a:lnTo>
                  <a:lnTo>
                    <a:pt x="2112718" y="2346862"/>
                  </a:lnTo>
                  <a:lnTo>
                    <a:pt x="2090856" y="2388578"/>
                  </a:lnTo>
                  <a:lnTo>
                    <a:pt x="2067971" y="2429271"/>
                  </a:lnTo>
                  <a:lnTo>
                    <a:pt x="2044085" y="2468907"/>
                  </a:lnTo>
                  <a:lnTo>
                    <a:pt x="2019225" y="2507455"/>
                  </a:lnTo>
                  <a:lnTo>
                    <a:pt x="1993414" y="2544884"/>
                  </a:lnTo>
                  <a:lnTo>
                    <a:pt x="1966676" y="2581160"/>
                  </a:lnTo>
                  <a:lnTo>
                    <a:pt x="1939036" y="2616252"/>
                  </a:lnTo>
                  <a:lnTo>
                    <a:pt x="1910519" y="2650129"/>
                  </a:lnTo>
                  <a:lnTo>
                    <a:pt x="1881148" y="2682757"/>
                  </a:lnTo>
                  <a:lnTo>
                    <a:pt x="1850948" y="2714106"/>
                  </a:lnTo>
                  <a:lnTo>
                    <a:pt x="1819944" y="2744143"/>
                  </a:lnTo>
                  <a:lnTo>
                    <a:pt x="1788159" y="2772836"/>
                  </a:lnTo>
                  <a:lnTo>
                    <a:pt x="1755619" y="2800153"/>
                  </a:lnTo>
                  <a:lnTo>
                    <a:pt x="1722347" y="2826063"/>
                  </a:lnTo>
                  <a:lnTo>
                    <a:pt x="1688367" y="2850532"/>
                  </a:lnTo>
                  <a:lnTo>
                    <a:pt x="1653705" y="2873530"/>
                  </a:lnTo>
                  <a:lnTo>
                    <a:pt x="1618385" y="2895024"/>
                  </a:lnTo>
                  <a:lnTo>
                    <a:pt x="1582430" y="2914982"/>
                  </a:lnTo>
                  <a:lnTo>
                    <a:pt x="1545866" y="2933373"/>
                  </a:lnTo>
                  <a:lnTo>
                    <a:pt x="1508716" y="2950164"/>
                  </a:lnTo>
                  <a:lnTo>
                    <a:pt x="1471006" y="2965323"/>
                  </a:lnTo>
                  <a:lnTo>
                    <a:pt x="1432758" y="2978819"/>
                  </a:lnTo>
                  <a:lnTo>
                    <a:pt x="1393999" y="2990618"/>
                  </a:lnTo>
                  <a:lnTo>
                    <a:pt x="1354752" y="3000691"/>
                  </a:lnTo>
                  <a:lnTo>
                    <a:pt x="1315041" y="3009003"/>
                  </a:lnTo>
                  <a:lnTo>
                    <a:pt x="1274891" y="3015525"/>
                  </a:lnTo>
                  <a:lnTo>
                    <a:pt x="1234326" y="3020222"/>
                  </a:lnTo>
                  <a:lnTo>
                    <a:pt x="1193371" y="3023064"/>
                  </a:lnTo>
                  <a:lnTo>
                    <a:pt x="1152050" y="3024018"/>
                  </a:lnTo>
                  <a:lnTo>
                    <a:pt x="1110730" y="3023064"/>
                  </a:lnTo>
                  <a:lnTo>
                    <a:pt x="1069776" y="3020222"/>
                  </a:lnTo>
                  <a:lnTo>
                    <a:pt x="1029213" y="3015525"/>
                  </a:lnTo>
                  <a:lnTo>
                    <a:pt x="989064" y="3009003"/>
                  </a:lnTo>
                  <a:lnTo>
                    <a:pt x="949354" y="3000691"/>
                  </a:lnTo>
                  <a:lnTo>
                    <a:pt x="910108" y="2990618"/>
                  </a:lnTo>
                  <a:lnTo>
                    <a:pt x="871349" y="2978819"/>
                  </a:lnTo>
                  <a:lnTo>
                    <a:pt x="833102" y="2965323"/>
                  </a:lnTo>
                  <a:lnTo>
                    <a:pt x="795392" y="2950164"/>
                  </a:lnTo>
                  <a:lnTo>
                    <a:pt x="758243" y="2933373"/>
                  </a:lnTo>
                  <a:lnTo>
                    <a:pt x="721679" y="2914982"/>
                  </a:lnTo>
                  <a:lnTo>
                    <a:pt x="685725" y="2895024"/>
                  </a:lnTo>
                  <a:lnTo>
                    <a:pt x="650405" y="2873530"/>
                  </a:lnTo>
                  <a:lnTo>
                    <a:pt x="615743" y="2850532"/>
                  </a:lnTo>
                  <a:lnTo>
                    <a:pt x="581763" y="2826063"/>
                  </a:lnTo>
                  <a:lnTo>
                    <a:pt x="548491" y="2800153"/>
                  </a:lnTo>
                  <a:lnTo>
                    <a:pt x="515950" y="2772836"/>
                  </a:lnTo>
                  <a:lnTo>
                    <a:pt x="484165" y="2744143"/>
                  </a:lnTo>
                  <a:lnTo>
                    <a:pt x="453161" y="2714106"/>
                  </a:lnTo>
                  <a:lnTo>
                    <a:pt x="422961" y="2682757"/>
                  </a:lnTo>
                  <a:lnTo>
                    <a:pt x="393589" y="2650129"/>
                  </a:lnTo>
                  <a:lnTo>
                    <a:pt x="365072" y="2616252"/>
                  </a:lnTo>
                  <a:lnTo>
                    <a:pt x="337431" y="2581160"/>
                  </a:lnTo>
                  <a:lnTo>
                    <a:pt x="310693" y="2544884"/>
                  </a:lnTo>
                  <a:lnTo>
                    <a:pt x="284881" y="2507455"/>
                  </a:lnTo>
                  <a:lnTo>
                    <a:pt x="260021" y="2468907"/>
                  </a:lnTo>
                  <a:lnTo>
                    <a:pt x="236135" y="2429271"/>
                  </a:lnTo>
                  <a:lnTo>
                    <a:pt x="213249" y="2388578"/>
                  </a:lnTo>
                  <a:lnTo>
                    <a:pt x="191386" y="2346862"/>
                  </a:lnTo>
                  <a:lnTo>
                    <a:pt x="170572" y="2304153"/>
                  </a:lnTo>
                  <a:lnTo>
                    <a:pt x="150831" y="2260485"/>
                  </a:lnTo>
                  <a:lnTo>
                    <a:pt x="132186" y="2215888"/>
                  </a:lnTo>
                  <a:lnTo>
                    <a:pt x="114663" y="2170396"/>
                  </a:lnTo>
                  <a:lnTo>
                    <a:pt x="98286" y="2124039"/>
                  </a:lnTo>
                  <a:lnTo>
                    <a:pt x="83079" y="2076850"/>
                  </a:lnTo>
                  <a:lnTo>
                    <a:pt x="69067" y="2028861"/>
                  </a:lnTo>
                  <a:lnTo>
                    <a:pt x="56273" y="1980104"/>
                  </a:lnTo>
                  <a:lnTo>
                    <a:pt x="44722" y="1930610"/>
                  </a:lnTo>
                  <a:lnTo>
                    <a:pt x="34439" y="1880412"/>
                  </a:lnTo>
                  <a:lnTo>
                    <a:pt x="25449" y="1829542"/>
                  </a:lnTo>
                  <a:lnTo>
                    <a:pt x="17774" y="1778032"/>
                  </a:lnTo>
                  <a:lnTo>
                    <a:pt x="11440" y="1725914"/>
                  </a:lnTo>
                  <a:lnTo>
                    <a:pt x="6471" y="1673219"/>
                  </a:lnTo>
                  <a:lnTo>
                    <a:pt x="2892" y="1619980"/>
                  </a:lnTo>
                  <a:lnTo>
                    <a:pt x="727" y="1566228"/>
                  </a:lnTo>
                  <a:lnTo>
                    <a:pt x="0" y="1511996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8236" y="2867482"/>
            <a:ext cx="2228215" cy="411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b="1" i="1" spc="155" dirty="0">
                <a:solidFill>
                  <a:srgbClr val="C00000"/>
                </a:solidFill>
                <a:latin typeface="Roboto Bk"/>
                <a:cs typeface="Roboto Bk"/>
              </a:rPr>
              <a:t>Учить </a:t>
            </a:r>
            <a:r>
              <a:rPr sz="1800" b="1" i="1" spc="90" dirty="0">
                <a:solidFill>
                  <a:srgbClr val="C00000"/>
                </a:solidFill>
                <a:latin typeface="Roboto Bk"/>
                <a:cs typeface="Roboto Bk"/>
              </a:rPr>
              <a:t>детей </a:t>
            </a:r>
            <a:r>
              <a:rPr sz="1800" b="1" i="1" spc="9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40" dirty="0">
                <a:solidFill>
                  <a:srgbClr val="C00000"/>
                </a:solidFill>
                <a:latin typeface="Roboto Bk"/>
                <a:cs typeface="Roboto Bk"/>
              </a:rPr>
              <a:t>правильно </a:t>
            </a:r>
            <a:r>
              <a:rPr sz="1800" b="1" i="1" spc="4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130" dirty="0">
                <a:solidFill>
                  <a:srgbClr val="C00000"/>
                </a:solidFill>
                <a:latin typeface="Roboto Bk"/>
                <a:cs typeface="Roboto Bk"/>
              </a:rPr>
              <a:t>открывать </a:t>
            </a:r>
            <a:r>
              <a:rPr sz="1800" b="1" i="1" spc="13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20" dirty="0">
                <a:solidFill>
                  <a:srgbClr val="C00000"/>
                </a:solidFill>
                <a:latin typeface="Roboto Bk"/>
                <a:cs typeface="Roboto Bk"/>
              </a:rPr>
              <a:t>прищепку </a:t>
            </a:r>
            <a:r>
              <a:rPr sz="1800" b="1" i="1" spc="65" dirty="0">
                <a:solidFill>
                  <a:srgbClr val="C00000"/>
                </a:solidFill>
                <a:latin typeface="Roboto Bk"/>
                <a:cs typeface="Roboto Bk"/>
              </a:rPr>
              <a:t>и </a:t>
            </a:r>
            <a:r>
              <a:rPr sz="1800" b="1" i="1" spc="7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90" dirty="0">
                <a:solidFill>
                  <a:srgbClr val="C00000"/>
                </a:solidFill>
                <a:latin typeface="Roboto Bk"/>
                <a:cs typeface="Roboto Bk"/>
              </a:rPr>
              <a:t>прикреплять </a:t>
            </a:r>
            <a:r>
              <a:rPr sz="1800" b="1" i="1" spc="-55" dirty="0">
                <a:solidFill>
                  <a:srgbClr val="C00000"/>
                </a:solidFill>
                <a:latin typeface="Roboto Bk"/>
                <a:cs typeface="Roboto Bk"/>
              </a:rPr>
              <a:t>её </a:t>
            </a:r>
            <a:r>
              <a:rPr sz="1800" b="1" i="1" spc="40" dirty="0">
                <a:solidFill>
                  <a:srgbClr val="C00000"/>
                </a:solidFill>
                <a:latin typeface="Roboto Bk"/>
                <a:cs typeface="Roboto Bk"/>
              </a:rPr>
              <a:t>к </a:t>
            </a:r>
            <a:r>
              <a:rPr sz="1800" b="1" i="1" spc="4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75" dirty="0">
                <a:solidFill>
                  <a:srgbClr val="C00000"/>
                </a:solidFill>
                <a:latin typeface="Roboto Bk"/>
                <a:cs typeface="Roboto Bk"/>
              </a:rPr>
              <a:t>шаблону </a:t>
            </a:r>
            <a:r>
              <a:rPr sz="1800" b="1" i="1" spc="100" dirty="0">
                <a:solidFill>
                  <a:srgbClr val="C00000"/>
                </a:solidFill>
                <a:latin typeface="Roboto Bk"/>
                <a:cs typeface="Roboto Bk"/>
              </a:rPr>
              <a:t>нужного </a:t>
            </a:r>
            <a:r>
              <a:rPr sz="1800" b="1" i="1" spc="10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85" dirty="0">
                <a:solidFill>
                  <a:srgbClr val="C00000"/>
                </a:solidFill>
                <a:latin typeface="Roboto Bk"/>
                <a:cs typeface="Roboto Bk"/>
              </a:rPr>
              <a:t>цвета, </a:t>
            </a:r>
            <a:r>
              <a:rPr sz="1800" b="1" i="1" spc="55" dirty="0">
                <a:solidFill>
                  <a:srgbClr val="C00000"/>
                </a:solidFill>
                <a:latin typeface="Roboto Bk"/>
                <a:cs typeface="Roboto Bk"/>
              </a:rPr>
              <a:t>развивать </a:t>
            </a:r>
            <a:r>
              <a:rPr sz="1800" b="1" i="1" spc="6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235" dirty="0">
                <a:solidFill>
                  <a:srgbClr val="C00000"/>
                </a:solidFill>
                <a:latin typeface="Roboto Bk"/>
                <a:cs typeface="Roboto Bk"/>
              </a:rPr>
              <a:t>м</a:t>
            </a:r>
            <a:r>
              <a:rPr sz="1800" b="1" i="1" spc="-55" dirty="0">
                <a:solidFill>
                  <a:srgbClr val="C00000"/>
                </a:solidFill>
                <a:latin typeface="Roboto Bk"/>
                <a:cs typeface="Roboto Bk"/>
              </a:rPr>
              <a:t>е</a:t>
            </a:r>
            <a:r>
              <a:rPr sz="1800" b="1" i="1" spc="135" dirty="0">
                <a:solidFill>
                  <a:srgbClr val="C00000"/>
                </a:solidFill>
                <a:latin typeface="Roboto Bk"/>
                <a:cs typeface="Roboto Bk"/>
              </a:rPr>
              <a:t>л</a:t>
            </a:r>
            <a:r>
              <a:rPr sz="1800" b="1" i="1" spc="40" dirty="0">
                <a:solidFill>
                  <a:srgbClr val="C00000"/>
                </a:solidFill>
                <a:latin typeface="Roboto Bk"/>
                <a:cs typeface="Roboto Bk"/>
              </a:rPr>
              <a:t>к</a:t>
            </a:r>
            <a:r>
              <a:rPr sz="1800" b="1" i="1" spc="15" dirty="0">
                <a:solidFill>
                  <a:srgbClr val="C00000"/>
                </a:solidFill>
                <a:latin typeface="Roboto Bk"/>
                <a:cs typeface="Roboto Bk"/>
              </a:rPr>
              <a:t>у</a:t>
            </a:r>
            <a:r>
              <a:rPr sz="1800" b="1" i="1" spc="45" dirty="0">
                <a:solidFill>
                  <a:srgbClr val="C00000"/>
                </a:solidFill>
                <a:latin typeface="Roboto Bk"/>
                <a:cs typeface="Roboto Bk"/>
              </a:rPr>
              <a:t>ю</a:t>
            </a:r>
            <a:r>
              <a:rPr sz="1800" b="1" i="1" spc="-6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235" dirty="0">
                <a:solidFill>
                  <a:srgbClr val="C00000"/>
                </a:solidFill>
                <a:latin typeface="Roboto Bk"/>
                <a:cs typeface="Roboto Bk"/>
              </a:rPr>
              <a:t>м</a:t>
            </a:r>
            <a:r>
              <a:rPr sz="1800" b="1" i="1" spc="340" dirty="0">
                <a:solidFill>
                  <a:srgbClr val="C00000"/>
                </a:solidFill>
                <a:latin typeface="Roboto Bk"/>
                <a:cs typeface="Roboto Bk"/>
              </a:rPr>
              <a:t>от</a:t>
            </a:r>
            <a:r>
              <a:rPr sz="1800" b="1" i="1" spc="20" dirty="0">
                <a:solidFill>
                  <a:srgbClr val="C00000"/>
                </a:solidFill>
                <a:latin typeface="Roboto Bk"/>
                <a:cs typeface="Roboto Bk"/>
              </a:rPr>
              <a:t>ор</a:t>
            </a:r>
            <a:r>
              <a:rPr sz="1800" b="1" i="1" spc="65" dirty="0">
                <a:solidFill>
                  <a:srgbClr val="C00000"/>
                </a:solidFill>
                <a:latin typeface="Roboto Bk"/>
                <a:cs typeface="Roboto Bk"/>
              </a:rPr>
              <a:t>и</a:t>
            </a:r>
            <a:r>
              <a:rPr sz="1800" b="1" i="1" spc="40" dirty="0">
                <a:solidFill>
                  <a:srgbClr val="C00000"/>
                </a:solidFill>
                <a:latin typeface="Roboto Bk"/>
                <a:cs typeface="Roboto Bk"/>
              </a:rPr>
              <a:t>к</a:t>
            </a:r>
            <a:r>
              <a:rPr sz="1800" b="1" i="1" spc="-145" dirty="0">
                <a:solidFill>
                  <a:srgbClr val="C00000"/>
                </a:solidFill>
                <a:latin typeface="Roboto Bk"/>
                <a:cs typeface="Roboto Bk"/>
              </a:rPr>
              <a:t>у</a:t>
            </a:r>
            <a:r>
              <a:rPr sz="1800" b="1" i="1" spc="-65" dirty="0">
                <a:solidFill>
                  <a:srgbClr val="C00000"/>
                </a:solidFill>
                <a:latin typeface="Roboto Bk"/>
                <a:cs typeface="Roboto Bk"/>
              </a:rPr>
              <a:t>,  </a:t>
            </a:r>
            <a:r>
              <a:rPr sz="1800" b="1" i="1" spc="45" dirty="0">
                <a:solidFill>
                  <a:srgbClr val="C00000"/>
                </a:solidFill>
                <a:latin typeface="Roboto Bk"/>
                <a:cs typeface="Roboto Bk"/>
              </a:rPr>
              <a:t>силу </a:t>
            </a:r>
            <a:r>
              <a:rPr sz="1800" b="1" i="1" spc="40" dirty="0">
                <a:solidFill>
                  <a:srgbClr val="C00000"/>
                </a:solidFill>
                <a:latin typeface="Roboto Bk"/>
                <a:cs typeface="Roboto Bk"/>
              </a:rPr>
              <a:t>мышц </a:t>
            </a:r>
            <a:r>
              <a:rPr sz="1800" b="1" i="1" dirty="0">
                <a:solidFill>
                  <a:srgbClr val="C00000"/>
                </a:solidFill>
                <a:latin typeface="Roboto Bk"/>
                <a:cs typeface="Roboto Bk"/>
              </a:rPr>
              <a:t>руки. </a:t>
            </a:r>
            <a:r>
              <a:rPr sz="1800" b="1" i="1" spc="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55" dirty="0">
                <a:solidFill>
                  <a:srgbClr val="C00000"/>
                </a:solidFill>
                <a:latin typeface="Roboto Bk"/>
                <a:cs typeface="Roboto Bk"/>
              </a:rPr>
              <a:t>развивать </a:t>
            </a:r>
            <a:r>
              <a:rPr sz="1800" b="1" i="1" spc="6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30" dirty="0">
                <a:solidFill>
                  <a:srgbClr val="C00000"/>
                </a:solidFill>
                <a:latin typeface="Roboto Bk"/>
                <a:cs typeface="Roboto Bk"/>
              </a:rPr>
              <a:t>логическое </a:t>
            </a:r>
            <a:r>
              <a:rPr sz="1800" b="1" i="1" spc="35" dirty="0">
                <a:solidFill>
                  <a:srgbClr val="C00000"/>
                </a:solidFill>
                <a:latin typeface="Roboto Bk"/>
                <a:cs typeface="Roboto Bk"/>
              </a:rPr>
              <a:t> мышление, </a:t>
            </a:r>
            <a:r>
              <a:rPr sz="1800" b="1" i="1" spc="4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i="1" spc="100" dirty="0">
                <a:solidFill>
                  <a:srgbClr val="C00000"/>
                </a:solidFill>
                <a:latin typeface="Roboto Bk"/>
                <a:cs typeface="Roboto Bk"/>
              </a:rPr>
              <a:t>воспитывать</a:t>
            </a:r>
            <a:endParaRPr sz="1800">
              <a:latin typeface="Roboto Bk"/>
              <a:cs typeface="Roboto Bk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17034" y="3462959"/>
            <a:ext cx="2460993" cy="339504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249807" y="3168192"/>
            <a:ext cx="1697355" cy="33381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i="1" spc="195" dirty="0">
                <a:solidFill>
                  <a:srgbClr val="484429"/>
                </a:solidFill>
                <a:latin typeface="Roboto Bk"/>
                <a:cs typeface="Roboto Bk"/>
              </a:rPr>
              <a:t>«Кто </a:t>
            </a:r>
            <a:r>
              <a:rPr sz="1800" b="1" i="1" spc="85" dirty="0">
                <a:solidFill>
                  <a:srgbClr val="484429"/>
                </a:solidFill>
                <a:latin typeface="Roboto Bk"/>
                <a:cs typeface="Roboto Bk"/>
              </a:rPr>
              <a:t>чем </a:t>
            </a:r>
            <a:r>
              <a:rPr sz="1800" b="1" i="1" spc="90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165" dirty="0">
                <a:solidFill>
                  <a:srgbClr val="484429"/>
                </a:solidFill>
                <a:latin typeface="Roboto Bk"/>
                <a:cs typeface="Roboto Bk"/>
              </a:rPr>
              <a:t>питается» </a:t>
            </a:r>
            <a:r>
              <a:rPr sz="1800" b="1" i="1" spc="170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155" dirty="0">
                <a:solidFill>
                  <a:srgbClr val="484429"/>
                </a:solidFill>
                <a:latin typeface="Roboto Bk"/>
                <a:cs typeface="Roboto Bk"/>
              </a:rPr>
              <a:t>Учить </a:t>
            </a:r>
            <a:r>
              <a:rPr sz="1800" b="1" i="1" spc="160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-170" dirty="0">
                <a:solidFill>
                  <a:srgbClr val="484429"/>
                </a:solidFill>
                <a:latin typeface="Roboto Bk"/>
                <a:cs typeface="Roboto Bk"/>
              </a:rPr>
              <a:t>д</a:t>
            </a:r>
            <a:r>
              <a:rPr sz="1800" b="1" i="1" spc="65" dirty="0">
                <a:solidFill>
                  <a:srgbClr val="484429"/>
                </a:solidFill>
                <a:latin typeface="Roboto Bk"/>
                <a:cs typeface="Roboto Bk"/>
              </a:rPr>
              <a:t>и</a:t>
            </a:r>
            <a:r>
              <a:rPr sz="1800" b="1" i="1" spc="-114" dirty="0">
                <a:solidFill>
                  <a:srgbClr val="484429"/>
                </a:solidFill>
                <a:latin typeface="Roboto Bk"/>
                <a:cs typeface="Roboto Bk"/>
              </a:rPr>
              <a:t>ффе</a:t>
            </a:r>
            <a:r>
              <a:rPr sz="1800" b="1" i="1" spc="25" dirty="0">
                <a:solidFill>
                  <a:srgbClr val="484429"/>
                </a:solidFill>
                <a:latin typeface="Roboto Bk"/>
                <a:cs typeface="Roboto Bk"/>
              </a:rPr>
              <a:t>р</a:t>
            </a:r>
            <a:r>
              <a:rPr sz="1800" b="1" i="1" spc="-55" dirty="0">
                <a:solidFill>
                  <a:srgbClr val="484429"/>
                </a:solidFill>
                <a:latin typeface="Roboto Bk"/>
                <a:cs typeface="Roboto Bk"/>
              </a:rPr>
              <a:t>е</a:t>
            </a:r>
            <a:r>
              <a:rPr sz="1800" b="1" i="1" spc="45" dirty="0">
                <a:solidFill>
                  <a:srgbClr val="484429"/>
                </a:solidFill>
                <a:latin typeface="Roboto Bk"/>
                <a:cs typeface="Roboto Bk"/>
              </a:rPr>
              <a:t>нц</a:t>
            </a:r>
            <a:r>
              <a:rPr sz="1800" b="1" i="1" spc="65" dirty="0">
                <a:solidFill>
                  <a:srgbClr val="484429"/>
                </a:solidFill>
                <a:latin typeface="Roboto Bk"/>
                <a:cs typeface="Roboto Bk"/>
              </a:rPr>
              <a:t>и</a:t>
            </a:r>
            <a:r>
              <a:rPr sz="1800" b="1" i="1" spc="25" dirty="0">
                <a:solidFill>
                  <a:srgbClr val="484429"/>
                </a:solidFill>
                <a:latin typeface="Roboto Bk"/>
                <a:cs typeface="Roboto Bk"/>
              </a:rPr>
              <a:t>р</a:t>
            </a:r>
            <a:r>
              <a:rPr sz="1800" b="1" i="1" spc="10" dirty="0">
                <a:solidFill>
                  <a:srgbClr val="484429"/>
                </a:solidFill>
                <a:latin typeface="Roboto Bk"/>
                <a:cs typeface="Roboto Bk"/>
              </a:rPr>
              <a:t>о  </a:t>
            </a:r>
            <a:r>
              <a:rPr sz="1800" b="1" i="1" spc="145" dirty="0">
                <a:solidFill>
                  <a:srgbClr val="484429"/>
                </a:solidFill>
                <a:latin typeface="Roboto Bk"/>
                <a:cs typeface="Roboto Bk"/>
              </a:rPr>
              <a:t>вать </a:t>
            </a:r>
            <a:r>
              <a:rPr sz="1800" b="1" i="1" spc="10" dirty="0">
                <a:solidFill>
                  <a:srgbClr val="484429"/>
                </a:solidFill>
                <a:latin typeface="Roboto Bk"/>
                <a:cs typeface="Roboto Bk"/>
              </a:rPr>
              <a:t>диких </a:t>
            </a:r>
            <a:r>
              <a:rPr sz="1800" b="1" i="1" spc="65" dirty="0">
                <a:solidFill>
                  <a:srgbClr val="484429"/>
                </a:solidFill>
                <a:latin typeface="Roboto Bk"/>
                <a:cs typeface="Roboto Bk"/>
              </a:rPr>
              <a:t>и </a:t>
            </a:r>
            <a:r>
              <a:rPr sz="1800" b="1" i="1" spc="70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65" dirty="0">
                <a:solidFill>
                  <a:srgbClr val="484429"/>
                </a:solidFill>
                <a:latin typeface="Roboto Bk"/>
                <a:cs typeface="Roboto Bk"/>
              </a:rPr>
              <a:t>домашних </a:t>
            </a:r>
            <a:r>
              <a:rPr sz="1800" b="1" i="1" spc="70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95" dirty="0">
                <a:solidFill>
                  <a:srgbClr val="484429"/>
                </a:solidFill>
                <a:latin typeface="Roboto Bk"/>
                <a:cs typeface="Roboto Bk"/>
              </a:rPr>
              <a:t>животных.</a:t>
            </a:r>
            <a:endParaRPr sz="1800">
              <a:latin typeface="Roboto Bk"/>
              <a:cs typeface="Roboto Bk"/>
            </a:endParaRPr>
          </a:p>
          <a:p>
            <a:pPr marL="12700" marR="123189">
              <a:lnSpc>
                <a:spcPct val="100699"/>
              </a:lnSpc>
            </a:pPr>
            <a:r>
              <a:rPr sz="1800" b="1" i="1" spc="80" dirty="0">
                <a:solidFill>
                  <a:srgbClr val="484429"/>
                </a:solidFill>
                <a:latin typeface="Roboto Bk"/>
                <a:cs typeface="Roboto Bk"/>
              </a:rPr>
              <a:t>Закрепить </a:t>
            </a:r>
            <a:r>
              <a:rPr sz="1800" b="1" i="1" spc="85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-165" dirty="0">
                <a:solidFill>
                  <a:srgbClr val="484429"/>
                </a:solidFill>
                <a:latin typeface="Roboto Bk"/>
                <a:cs typeface="Roboto Bk"/>
              </a:rPr>
              <a:t>з</a:t>
            </a:r>
            <a:r>
              <a:rPr sz="1800" b="1" i="1" spc="100" dirty="0">
                <a:solidFill>
                  <a:srgbClr val="484429"/>
                </a:solidFill>
                <a:latin typeface="Roboto Bk"/>
                <a:cs typeface="Roboto Bk"/>
              </a:rPr>
              <a:t>на</a:t>
            </a:r>
            <a:r>
              <a:rPr sz="1800" b="1" i="1" spc="90" dirty="0">
                <a:solidFill>
                  <a:srgbClr val="484429"/>
                </a:solidFill>
                <a:latin typeface="Roboto Bk"/>
                <a:cs typeface="Roboto Bk"/>
              </a:rPr>
              <a:t>ни</a:t>
            </a:r>
            <a:r>
              <a:rPr sz="1800" b="1" i="1" spc="50" dirty="0">
                <a:solidFill>
                  <a:srgbClr val="484429"/>
                </a:solidFill>
                <a:latin typeface="Roboto Bk"/>
                <a:cs typeface="Roboto Bk"/>
              </a:rPr>
              <a:t>я</a:t>
            </a:r>
            <a:r>
              <a:rPr sz="1800" b="1" i="1" spc="-55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-170" dirty="0">
                <a:solidFill>
                  <a:srgbClr val="484429"/>
                </a:solidFill>
                <a:latin typeface="Roboto Bk"/>
                <a:cs typeface="Roboto Bk"/>
              </a:rPr>
              <a:t>д</a:t>
            </a:r>
            <a:r>
              <a:rPr sz="1800" b="1" i="1" spc="-55" dirty="0">
                <a:solidFill>
                  <a:srgbClr val="484429"/>
                </a:solidFill>
                <a:latin typeface="Roboto Bk"/>
                <a:cs typeface="Roboto Bk"/>
              </a:rPr>
              <a:t>е</a:t>
            </a:r>
            <a:r>
              <a:rPr sz="1800" b="1" i="1" spc="660" dirty="0">
                <a:solidFill>
                  <a:srgbClr val="484429"/>
                </a:solidFill>
                <a:latin typeface="Roboto Bk"/>
                <a:cs typeface="Roboto Bk"/>
              </a:rPr>
              <a:t>т</a:t>
            </a:r>
            <a:r>
              <a:rPr sz="1800" b="1" i="1" spc="-55" dirty="0">
                <a:solidFill>
                  <a:srgbClr val="484429"/>
                </a:solidFill>
                <a:latin typeface="Roboto Bk"/>
                <a:cs typeface="Roboto Bk"/>
              </a:rPr>
              <a:t>е</a:t>
            </a:r>
            <a:r>
              <a:rPr sz="1800" b="1" i="1" spc="40" dirty="0">
                <a:solidFill>
                  <a:srgbClr val="484429"/>
                </a:solidFill>
                <a:latin typeface="Roboto Bk"/>
                <a:cs typeface="Roboto Bk"/>
              </a:rPr>
              <a:t>й  </a:t>
            </a:r>
            <a:r>
              <a:rPr sz="1800" b="1" i="1" spc="85" dirty="0">
                <a:solidFill>
                  <a:srgbClr val="484429"/>
                </a:solidFill>
                <a:latin typeface="Roboto Bk"/>
                <a:cs typeface="Roboto Bk"/>
              </a:rPr>
              <a:t>чем </a:t>
            </a:r>
            <a:r>
              <a:rPr sz="1800" b="1" i="1" spc="90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195" dirty="0">
                <a:solidFill>
                  <a:srgbClr val="484429"/>
                </a:solidFill>
                <a:latin typeface="Roboto Bk"/>
                <a:cs typeface="Roboto Bk"/>
              </a:rPr>
              <a:t>питаются </a:t>
            </a:r>
            <a:r>
              <a:rPr sz="1800" b="1" i="1" spc="200" dirty="0">
                <a:solidFill>
                  <a:srgbClr val="484429"/>
                </a:solidFill>
                <a:latin typeface="Roboto Bk"/>
                <a:cs typeface="Roboto Bk"/>
              </a:rPr>
              <a:t> </a:t>
            </a:r>
            <a:r>
              <a:rPr sz="1800" b="1" i="1" spc="95" dirty="0">
                <a:solidFill>
                  <a:srgbClr val="484429"/>
                </a:solidFill>
                <a:latin typeface="Roboto Bk"/>
                <a:cs typeface="Roboto Bk"/>
              </a:rPr>
              <a:t>животные</a:t>
            </a:r>
            <a:r>
              <a:rPr sz="1800" spc="9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20331" y="476671"/>
            <a:ext cx="2251303" cy="3051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974" y="2213669"/>
            <a:ext cx="62452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945"/>
              </a:lnSpc>
            </a:pPr>
            <a:r>
              <a:rPr sz="4400" spc="-25" dirty="0">
                <a:latin typeface="Roboto"/>
                <a:cs typeface="Roboto"/>
              </a:rPr>
              <a:t>Дидактические</a:t>
            </a:r>
            <a:r>
              <a:rPr sz="4400" spc="-130" dirty="0">
                <a:latin typeface="Roboto"/>
                <a:cs typeface="Roboto"/>
              </a:rPr>
              <a:t> </a:t>
            </a:r>
            <a:r>
              <a:rPr sz="4400" spc="-10" dirty="0">
                <a:latin typeface="Roboto"/>
                <a:cs typeface="Roboto"/>
              </a:rPr>
              <a:t>игры</a:t>
            </a:r>
            <a:r>
              <a:rPr sz="4400" spc="-185" dirty="0">
                <a:latin typeface="Roboto"/>
                <a:cs typeface="Roboto"/>
              </a:rPr>
              <a:t> </a:t>
            </a:r>
            <a:r>
              <a:rPr sz="4400" spc="-50" dirty="0">
                <a:latin typeface="Roboto"/>
                <a:cs typeface="Roboto"/>
              </a:rPr>
              <a:t>из</a:t>
            </a:r>
            <a:endParaRPr sz="4400">
              <a:latin typeface="Roboto"/>
              <a:cs typeface="Roboto"/>
            </a:endParaRPr>
          </a:p>
          <a:p>
            <a:pPr marL="8255" algn="ctr">
              <a:lnSpc>
                <a:spcPts val="5265"/>
              </a:lnSpc>
            </a:pPr>
            <a:r>
              <a:rPr sz="4400" spc="-5" dirty="0">
                <a:latin typeface="Roboto"/>
                <a:cs typeface="Roboto"/>
              </a:rPr>
              <a:t>бросового</a:t>
            </a:r>
            <a:r>
              <a:rPr sz="4400" spc="-160" dirty="0">
                <a:latin typeface="Roboto"/>
                <a:cs typeface="Roboto"/>
              </a:rPr>
              <a:t> </a:t>
            </a:r>
            <a:r>
              <a:rPr sz="4400" spc="-35" dirty="0">
                <a:latin typeface="Roboto"/>
                <a:cs typeface="Roboto"/>
              </a:rPr>
              <a:t>материала</a:t>
            </a:r>
            <a:endParaRPr sz="44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200" y="2590799"/>
            <a:ext cx="5738901" cy="4077907"/>
            <a:chOff x="3117875" y="2575584"/>
            <a:chExt cx="5738901" cy="4077907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5875" y="4861585"/>
              <a:ext cx="2690901" cy="17032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1374" y="2575584"/>
              <a:ext cx="2129561" cy="30480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7875" y="3882237"/>
              <a:ext cx="1903412" cy="277125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259663" y="3138589"/>
            <a:ext cx="188433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C00000"/>
                </a:solidFill>
                <a:latin typeface="Roboto Bk"/>
                <a:cs typeface="Roboto Bk"/>
              </a:rPr>
              <a:t>Игры</a:t>
            </a:r>
            <a:r>
              <a:rPr sz="2000" b="1" spc="-10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2000" b="1" spc="120" dirty="0">
                <a:solidFill>
                  <a:srgbClr val="C00000"/>
                </a:solidFill>
                <a:latin typeface="Roboto Bk"/>
                <a:cs typeface="Roboto Bk"/>
              </a:rPr>
              <a:t>по </a:t>
            </a:r>
            <a:r>
              <a:rPr sz="2000" b="1" spc="-48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Roboto Bk"/>
                <a:cs typeface="Roboto Bk"/>
              </a:rPr>
              <a:t>схеме.</a:t>
            </a:r>
            <a:endParaRPr sz="2000" dirty="0">
              <a:latin typeface="Roboto Bk"/>
              <a:cs typeface="Roboto Bk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2761" y="2414816"/>
            <a:ext cx="2510320" cy="185242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623" y="4618735"/>
            <a:ext cx="1890598" cy="18459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63849" y="3167621"/>
            <a:ext cx="188915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C00000"/>
                </a:solidFill>
                <a:latin typeface="Roboto Bk"/>
                <a:cs typeface="Roboto Bk"/>
              </a:rPr>
              <a:t>Игры</a:t>
            </a:r>
            <a:r>
              <a:rPr sz="2000" b="1" spc="-10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2000" b="1" spc="120" dirty="0">
                <a:solidFill>
                  <a:srgbClr val="C00000"/>
                </a:solidFill>
                <a:latin typeface="Roboto Bk"/>
                <a:cs typeface="Roboto Bk"/>
              </a:rPr>
              <a:t>по </a:t>
            </a:r>
            <a:r>
              <a:rPr sz="2000" b="1" spc="-48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2000" b="1" spc="40" dirty="0">
                <a:solidFill>
                  <a:srgbClr val="C00000"/>
                </a:solidFill>
                <a:latin typeface="Roboto Bk"/>
                <a:cs typeface="Roboto Bk"/>
              </a:rPr>
              <a:t>образцу</a:t>
            </a:r>
            <a:endParaRPr sz="2000" dirty="0">
              <a:latin typeface="Roboto Bk"/>
              <a:cs typeface="Roboto B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81200" y="280947"/>
            <a:ext cx="66293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5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800" spc="-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spc="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26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крышками</a:t>
            </a:r>
            <a:endParaRPr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600" y="712747"/>
            <a:ext cx="8763000" cy="16866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8255" algn="ctr">
              <a:lnSpc>
                <a:spcPct val="100699"/>
              </a:lnSpc>
              <a:spcBef>
                <a:spcPts val="85"/>
              </a:spcBef>
            </a:pPr>
            <a:r>
              <a:rPr sz="1800" b="1" spc="135" dirty="0">
                <a:solidFill>
                  <a:srgbClr val="002060"/>
                </a:solidFill>
                <a:latin typeface="Roboto"/>
                <a:cs typeface="Roboto"/>
              </a:rPr>
              <a:t>Учить </a:t>
            </a:r>
            <a:r>
              <a:rPr sz="1800" b="1" spc="110" dirty="0">
                <a:solidFill>
                  <a:srgbClr val="002060"/>
                </a:solidFill>
                <a:latin typeface="Roboto"/>
                <a:cs typeface="Roboto"/>
              </a:rPr>
              <a:t>закручивать </a:t>
            </a:r>
            <a:r>
              <a:rPr sz="1800" b="1" spc="225" dirty="0">
                <a:solidFill>
                  <a:srgbClr val="002060"/>
                </a:solidFill>
                <a:latin typeface="Roboto"/>
                <a:cs typeface="Roboto"/>
              </a:rPr>
              <a:t>и </a:t>
            </a:r>
            <a:r>
              <a:rPr sz="1800" b="1" spc="120" dirty="0">
                <a:solidFill>
                  <a:srgbClr val="002060"/>
                </a:solidFill>
                <a:latin typeface="Roboto"/>
                <a:cs typeface="Roboto"/>
              </a:rPr>
              <a:t>откручивать </a:t>
            </a:r>
            <a:r>
              <a:rPr sz="1800" b="1" spc="160" dirty="0">
                <a:solidFill>
                  <a:srgbClr val="002060"/>
                </a:solidFill>
                <a:latin typeface="Roboto"/>
                <a:cs typeface="Roboto"/>
              </a:rPr>
              <a:t>крышки, </a:t>
            </a:r>
            <a:r>
              <a:rPr sz="1800" b="1" spc="100" dirty="0">
                <a:solidFill>
                  <a:srgbClr val="002060"/>
                </a:solidFill>
                <a:latin typeface="Roboto"/>
                <a:cs typeface="Roboto"/>
              </a:rPr>
              <a:t>развивать </a:t>
            </a:r>
            <a:r>
              <a:rPr sz="1800" b="1" spc="10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30" dirty="0">
                <a:solidFill>
                  <a:srgbClr val="002060"/>
                </a:solidFill>
                <a:latin typeface="Roboto"/>
                <a:cs typeface="Roboto"/>
              </a:rPr>
              <a:t>координацию движений. </a:t>
            </a:r>
            <a:r>
              <a:rPr sz="1800" b="1" spc="80" dirty="0">
                <a:solidFill>
                  <a:srgbClr val="002060"/>
                </a:solidFill>
                <a:latin typeface="Roboto"/>
                <a:cs typeface="Roboto"/>
              </a:rPr>
              <a:t>Развивать </a:t>
            </a:r>
            <a:r>
              <a:rPr sz="1800" b="1" spc="155" dirty="0">
                <a:solidFill>
                  <a:srgbClr val="002060"/>
                </a:solidFill>
                <a:latin typeface="Roboto"/>
                <a:cs typeface="Roboto"/>
              </a:rPr>
              <a:t>умение </a:t>
            </a:r>
            <a:r>
              <a:rPr sz="1800" b="1" spc="120" dirty="0">
                <a:solidFill>
                  <a:srgbClr val="002060"/>
                </a:solidFill>
                <a:latin typeface="Roboto"/>
                <a:cs typeface="Roboto"/>
              </a:rPr>
              <a:t>различать </a:t>
            </a:r>
            <a:r>
              <a:rPr sz="1800" b="1" spc="12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14" dirty="0">
                <a:solidFill>
                  <a:srgbClr val="002060"/>
                </a:solidFill>
                <a:latin typeface="Roboto"/>
                <a:cs typeface="Roboto"/>
              </a:rPr>
              <a:t>контрастные</a:t>
            </a:r>
            <a:r>
              <a:rPr sz="1800" b="1" spc="-5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35" dirty="0">
                <a:solidFill>
                  <a:srgbClr val="002060"/>
                </a:solidFill>
                <a:latin typeface="Roboto"/>
                <a:cs typeface="Roboto"/>
              </a:rPr>
              <a:t>по</a:t>
            </a:r>
            <a:r>
              <a:rPr sz="1800" b="1" spc="4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65" dirty="0">
                <a:solidFill>
                  <a:srgbClr val="002060"/>
                </a:solidFill>
                <a:latin typeface="Roboto"/>
                <a:cs typeface="Roboto"/>
              </a:rPr>
              <a:t>величине</a:t>
            </a:r>
            <a:r>
              <a:rPr sz="1800" b="1" spc="2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225" dirty="0">
                <a:solidFill>
                  <a:srgbClr val="002060"/>
                </a:solidFill>
                <a:latin typeface="Roboto"/>
                <a:cs typeface="Roboto"/>
              </a:rPr>
              <a:t>и</a:t>
            </a:r>
            <a:r>
              <a:rPr sz="1800" b="1" spc="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00" dirty="0">
                <a:solidFill>
                  <a:srgbClr val="002060"/>
                </a:solidFill>
                <a:latin typeface="Roboto"/>
                <a:cs typeface="Roboto"/>
              </a:rPr>
              <a:t>цвету</a:t>
            </a:r>
            <a:r>
              <a:rPr sz="1800" b="1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95" dirty="0">
                <a:solidFill>
                  <a:srgbClr val="002060"/>
                </a:solidFill>
                <a:latin typeface="Roboto"/>
                <a:cs typeface="Roboto"/>
              </a:rPr>
              <a:t>предметы,(</a:t>
            </a:r>
            <a:r>
              <a:rPr sz="1800" b="1" spc="5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00" dirty="0">
                <a:solidFill>
                  <a:srgbClr val="002060"/>
                </a:solidFill>
                <a:latin typeface="Roboto"/>
                <a:cs typeface="Roboto"/>
              </a:rPr>
              <a:t>используя</a:t>
            </a:r>
            <a:r>
              <a:rPr sz="1800" b="1" spc="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00" dirty="0">
                <a:solidFill>
                  <a:srgbClr val="002060"/>
                </a:solidFill>
                <a:latin typeface="Roboto"/>
                <a:cs typeface="Roboto"/>
              </a:rPr>
              <a:t>слова </a:t>
            </a:r>
            <a:r>
              <a:rPr sz="1800" b="1" spc="-434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40" dirty="0">
                <a:solidFill>
                  <a:srgbClr val="002060"/>
                </a:solidFill>
                <a:latin typeface="Roboto"/>
                <a:cs typeface="Roboto"/>
              </a:rPr>
              <a:t>большой, </a:t>
            </a:r>
            <a:r>
              <a:rPr sz="1800" b="1" spc="150" dirty="0">
                <a:solidFill>
                  <a:srgbClr val="002060"/>
                </a:solidFill>
                <a:latin typeface="Roboto"/>
                <a:cs typeface="Roboto"/>
              </a:rPr>
              <a:t>маленький) </a:t>
            </a:r>
            <a:r>
              <a:rPr sz="1800" b="1" spc="90" dirty="0">
                <a:solidFill>
                  <a:srgbClr val="002060"/>
                </a:solidFill>
                <a:latin typeface="Roboto"/>
                <a:cs typeface="Roboto"/>
              </a:rPr>
              <a:t>чередовать </a:t>
            </a:r>
            <a:r>
              <a:rPr sz="1800" b="1" spc="235" dirty="0">
                <a:solidFill>
                  <a:srgbClr val="002060"/>
                </a:solidFill>
                <a:latin typeface="Roboto"/>
                <a:cs typeface="Roboto"/>
              </a:rPr>
              <a:t>их </a:t>
            </a:r>
            <a:r>
              <a:rPr sz="1800" b="1" spc="100" dirty="0">
                <a:solidFill>
                  <a:srgbClr val="002060"/>
                </a:solidFill>
                <a:latin typeface="Roboto"/>
                <a:cs typeface="Roboto"/>
              </a:rPr>
              <a:t>в </a:t>
            </a:r>
            <a:r>
              <a:rPr sz="1800" b="1" spc="125" dirty="0">
                <a:solidFill>
                  <a:srgbClr val="002060"/>
                </a:solidFill>
                <a:latin typeface="Roboto"/>
                <a:cs typeface="Roboto"/>
              </a:rPr>
              <a:t>определенной </a:t>
            </a:r>
            <a:r>
              <a:rPr sz="1800" b="1" spc="13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00" dirty="0">
                <a:solidFill>
                  <a:srgbClr val="002060"/>
                </a:solidFill>
                <a:latin typeface="Roboto"/>
                <a:cs typeface="Roboto"/>
              </a:rPr>
              <a:t>последовательности</a:t>
            </a:r>
            <a:r>
              <a:rPr sz="1800" b="1" spc="-3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20" dirty="0">
                <a:solidFill>
                  <a:srgbClr val="002060"/>
                </a:solidFill>
                <a:latin typeface="Roboto"/>
                <a:cs typeface="Roboto"/>
              </a:rPr>
              <a:t>(по</a:t>
            </a:r>
            <a:r>
              <a:rPr sz="1800" b="1" spc="2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00" dirty="0">
                <a:solidFill>
                  <a:srgbClr val="002060"/>
                </a:solidFill>
                <a:latin typeface="Roboto"/>
                <a:cs typeface="Roboto"/>
              </a:rPr>
              <a:t>схеме),</a:t>
            </a:r>
            <a:r>
              <a:rPr sz="1800" b="1" spc="2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05" dirty="0">
                <a:solidFill>
                  <a:srgbClr val="002060"/>
                </a:solidFill>
                <a:latin typeface="Roboto"/>
                <a:cs typeface="Roboto"/>
              </a:rPr>
              <a:t>закрепить</a:t>
            </a:r>
            <a:r>
              <a:rPr sz="1800" b="1" spc="2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20" dirty="0">
                <a:solidFill>
                  <a:srgbClr val="002060"/>
                </a:solidFill>
                <a:latin typeface="Roboto"/>
                <a:cs typeface="Roboto"/>
              </a:rPr>
              <a:t>основные</a:t>
            </a:r>
            <a:r>
              <a:rPr sz="1800" b="1" spc="4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80" dirty="0">
                <a:solidFill>
                  <a:srgbClr val="002060"/>
                </a:solidFill>
                <a:latin typeface="Roboto"/>
                <a:cs typeface="Roboto"/>
              </a:rPr>
              <a:t>цвета.</a:t>
            </a:r>
            <a:endParaRPr sz="1800" dirty="0">
              <a:solidFill>
                <a:srgbClr val="002060"/>
              </a:solidFill>
              <a:latin typeface="Roboto"/>
              <a:cs typeface="Roboto"/>
            </a:endParaRPr>
          </a:p>
          <a:p>
            <a:pPr marR="2540" algn="ctr">
              <a:lnSpc>
                <a:spcPct val="100000"/>
              </a:lnSpc>
              <a:spcBef>
                <a:spcPts val="15"/>
              </a:spcBef>
            </a:pPr>
            <a:r>
              <a:rPr sz="1800" b="1" spc="80" dirty="0">
                <a:solidFill>
                  <a:srgbClr val="002060"/>
                </a:solidFill>
                <a:latin typeface="Roboto"/>
                <a:cs typeface="Roboto"/>
              </a:rPr>
              <a:t>Развивать</a:t>
            </a:r>
            <a:r>
              <a:rPr sz="1800" b="1" spc="1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45" dirty="0">
                <a:solidFill>
                  <a:srgbClr val="002060"/>
                </a:solidFill>
                <a:latin typeface="Roboto"/>
                <a:cs typeface="Roboto"/>
              </a:rPr>
              <a:t>мелкую</a:t>
            </a:r>
            <a:r>
              <a:rPr sz="1800" b="1" spc="3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05" dirty="0">
                <a:solidFill>
                  <a:srgbClr val="002060"/>
                </a:solidFill>
                <a:latin typeface="Roboto"/>
                <a:cs typeface="Roboto"/>
              </a:rPr>
              <a:t>моторику,</a:t>
            </a:r>
            <a:r>
              <a:rPr sz="1800" b="1" spc="10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10" dirty="0">
                <a:solidFill>
                  <a:srgbClr val="002060"/>
                </a:solidFill>
                <a:latin typeface="Roboto"/>
                <a:cs typeface="Roboto"/>
              </a:rPr>
              <a:t>зрительное</a:t>
            </a:r>
            <a:r>
              <a:rPr sz="1800" b="1" spc="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sz="1800" b="1" spc="110" dirty="0">
                <a:solidFill>
                  <a:srgbClr val="002060"/>
                </a:solidFill>
                <a:latin typeface="Roboto"/>
                <a:cs typeface="Roboto"/>
              </a:rPr>
              <a:t>восприятие.</a:t>
            </a:r>
            <a:endParaRPr sz="1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974" y="2213669"/>
            <a:ext cx="62452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945"/>
              </a:lnSpc>
            </a:pPr>
            <a:r>
              <a:rPr sz="4400" spc="-25" dirty="0">
                <a:latin typeface="Roboto"/>
                <a:cs typeface="Roboto"/>
              </a:rPr>
              <a:t>Дидактические</a:t>
            </a:r>
            <a:r>
              <a:rPr sz="4400" spc="-130" dirty="0">
                <a:latin typeface="Roboto"/>
                <a:cs typeface="Roboto"/>
              </a:rPr>
              <a:t> </a:t>
            </a:r>
            <a:r>
              <a:rPr sz="4400" spc="-10" dirty="0">
                <a:latin typeface="Roboto"/>
                <a:cs typeface="Roboto"/>
              </a:rPr>
              <a:t>игры</a:t>
            </a:r>
            <a:r>
              <a:rPr sz="4400" spc="-185" dirty="0">
                <a:latin typeface="Roboto"/>
                <a:cs typeface="Roboto"/>
              </a:rPr>
              <a:t> </a:t>
            </a:r>
            <a:r>
              <a:rPr sz="4400" spc="-50" dirty="0">
                <a:latin typeface="Roboto"/>
                <a:cs typeface="Roboto"/>
              </a:rPr>
              <a:t>из</a:t>
            </a:r>
            <a:endParaRPr sz="4400">
              <a:latin typeface="Roboto"/>
              <a:cs typeface="Roboto"/>
            </a:endParaRPr>
          </a:p>
          <a:p>
            <a:pPr marL="8255" algn="ctr">
              <a:lnSpc>
                <a:spcPts val="5265"/>
              </a:lnSpc>
            </a:pPr>
            <a:r>
              <a:rPr sz="4400" spc="-5" dirty="0">
                <a:latin typeface="Roboto"/>
                <a:cs typeface="Roboto"/>
              </a:rPr>
              <a:t>бросового</a:t>
            </a:r>
            <a:r>
              <a:rPr sz="4400" spc="-160" dirty="0">
                <a:latin typeface="Roboto"/>
                <a:cs typeface="Roboto"/>
              </a:rPr>
              <a:t> </a:t>
            </a:r>
            <a:r>
              <a:rPr sz="4400" spc="-35" dirty="0">
                <a:latin typeface="Roboto"/>
                <a:cs typeface="Roboto"/>
              </a:rPr>
              <a:t>материала</a:t>
            </a:r>
            <a:endParaRPr sz="44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37651" y="101627"/>
            <a:ext cx="6506349" cy="6756400"/>
            <a:chOff x="2637650" y="101627"/>
            <a:chExt cx="6506845" cy="6756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5674" y="2944939"/>
              <a:ext cx="2708325" cy="1289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8523" y="165127"/>
              <a:ext cx="2389517" cy="28052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96761" y="133377"/>
              <a:ext cx="2453640" cy="2868930"/>
            </a:xfrm>
            <a:custGeom>
              <a:avLst/>
              <a:gdLst/>
              <a:ahLst/>
              <a:cxnLst/>
              <a:rect l="l" t="t" r="r" b="b"/>
              <a:pathLst>
                <a:path w="2453640" h="2868930">
                  <a:moveTo>
                    <a:pt x="0" y="1434354"/>
                  </a:moveTo>
                  <a:lnTo>
                    <a:pt x="774" y="1382908"/>
                  </a:lnTo>
                  <a:lnTo>
                    <a:pt x="3079" y="1331918"/>
                  </a:lnTo>
                  <a:lnTo>
                    <a:pt x="6890" y="1281414"/>
                  </a:lnTo>
                  <a:lnTo>
                    <a:pt x="12179" y="1231426"/>
                  </a:lnTo>
                  <a:lnTo>
                    <a:pt x="18922" y="1181985"/>
                  </a:lnTo>
                  <a:lnTo>
                    <a:pt x="27093" y="1133121"/>
                  </a:lnTo>
                  <a:lnTo>
                    <a:pt x="36664" y="1084865"/>
                  </a:lnTo>
                  <a:lnTo>
                    <a:pt x="47612" y="1037246"/>
                  </a:lnTo>
                  <a:lnTo>
                    <a:pt x="59908" y="990295"/>
                  </a:lnTo>
                  <a:lnTo>
                    <a:pt x="73529" y="944042"/>
                  </a:lnTo>
                  <a:lnTo>
                    <a:pt x="88447" y="898518"/>
                  </a:lnTo>
                  <a:lnTo>
                    <a:pt x="104636" y="853753"/>
                  </a:lnTo>
                  <a:lnTo>
                    <a:pt x="122072" y="809777"/>
                  </a:lnTo>
                  <a:lnTo>
                    <a:pt x="140727" y="766622"/>
                  </a:lnTo>
                  <a:lnTo>
                    <a:pt x="160576" y="724316"/>
                  </a:lnTo>
                  <a:lnTo>
                    <a:pt x="181593" y="682890"/>
                  </a:lnTo>
                  <a:lnTo>
                    <a:pt x="203751" y="642376"/>
                  </a:lnTo>
                  <a:lnTo>
                    <a:pt x="227026" y="602802"/>
                  </a:lnTo>
                  <a:lnTo>
                    <a:pt x="251391" y="564200"/>
                  </a:lnTo>
                  <a:lnTo>
                    <a:pt x="276820" y="526600"/>
                  </a:lnTo>
                  <a:lnTo>
                    <a:pt x="303288" y="490031"/>
                  </a:lnTo>
                  <a:lnTo>
                    <a:pt x="330767" y="454526"/>
                  </a:lnTo>
                  <a:lnTo>
                    <a:pt x="359233" y="420112"/>
                  </a:lnTo>
                  <a:lnTo>
                    <a:pt x="388659" y="386822"/>
                  </a:lnTo>
                  <a:lnTo>
                    <a:pt x="419020" y="354686"/>
                  </a:lnTo>
                  <a:lnTo>
                    <a:pt x="450289" y="323733"/>
                  </a:lnTo>
                  <a:lnTo>
                    <a:pt x="482441" y="293995"/>
                  </a:lnTo>
                  <a:lnTo>
                    <a:pt x="515449" y="265501"/>
                  </a:lnTo>
                  <a:lnTo>
                    <a:pt x="549288" y="238281"/>
                  </a:lnTo>
                  <a:lnTo>
                    <a:pt x="583931" y="212367"/>
                  </a:lnTo>
                  <a:lnTo>
                    <a:pt x="619354" y="187788"/>
                  </a:lnTo>
                  <a:lnTo>
                    <a:pt x="655529" y="164576"/>
                  </a:lnTo>
                  <a:lnTo>
                    <a:pt x="692431" y="142759"/>
                  </a:lnTo>
                  <a:lnTo>
                    <a:pt x="730034" y="122369"/>
                  </a:lnTo>
                  <a:lnTo>
                    <a:pt x="768311" y="103436"/>
                  </a:lnTo>
                  <a:lnTo>
                    <a:pt x="807238" y="85990"/>
                  </a:lnTo>
                  <a:lnTo>
                    <a:pt x="846788" y="70061"/>
                  </a:lnTo>
                  <a:lnTo>
                    <a:pt x="886936" y="55680"/>
                  </a:lnTo>
                  <a:lnTo>
                    <a:pt x="927654" y="42878"/>
                  </a:lnTo>
                  <a:lnTo>
                    <a:pt x="968918" y="31684"/>
                  </a:lnTo>
                  <a:lnTo>
                    <a:pt x="1010701" y="22129"/>
                  </a:lnTo>
                  <a:lnTo>
                    <a:pt x="1052977" y="14243"/>
                  </a:lnTo>
                  <a:lnTo>
                    <a:pt x="1095721" y="8057"/>
                  </a:lnTo>
                  <a:lnTo>
                    <a:pt x="1138906" y="3601"/>
                  </a:lnTo>
                  <a:lnTo>
                    <a:pt x="1182507" y="905"/>
                  </a:lnTo>
                  <a:lnTo>
                    <a:pt x="1226497" y="0"/>
                  </a:lnTo>
                  <a:lnTo>
                    <a:pt x="1275183" y="1129"/>
                  </a:lnTo>
                  <a:lnTo>
                    <a:pt x="1323618" y="4500"/>
                  </a:lnTo>
                  <a:lnTo>
                    <a:pt x="1371751" y="10088"/>
                  </a:lnTo>
                  <a:lnTo>
                    <a:pt x="1419528" y="17868"/>
                  </a:lnTo>
                  <a:lnTo>
                    <a:pt x="1466900" y="27815"/>
                  </a:lnTo>
                  <a:lnTo>
                    <a:pt x="1513815" y="39904"/>
                  </a:lnTo>
                  <a:lnTo>
                    <a:pt x="1560221" y="54110"/>
                  </a:lnTo>
                  <a:lnTo>
                    <a:pt x="1606067" y="70409"/>
                  </a:lnTo>
                  <a:lnTo>
                    <a:pt x="1651301" y="88775"/>
                  </a:lnTo>
                  <a:lnTo>
                    <a:pt x="1695871" y="109183"/>
                  </a:lnTo>
                  <a:lnTo>
                    <a:pt x="1739727" y="131609"/>
                  </a:lnTo>
                  <a:lnTo>
                    <a:pt x="1782817" y="156028"/>
                  </a:lnTo>
                  <a:lnTo>
                    <a:pt x="1825088" y="182413"/>
                  </a:lnTo>
                  <a:lnTo>
                    <a:pt x="1866491" y="210742"/>
                  </a:lnTo>
                  <a:lnTo>
                    <a:pt x="1906973" y="240988"/>
                  </a:lnTo>
                  <a:lnTo>
                    <a:pt x="1946483" y="273127"/>
                  </a:lnTo>
                  <a:lnTo>
                    <a:pt x="1984969" y="307134"/>
                  </a:lnTo>
                  <a:lnTo>
                    <a:pt x="2022380" y="342984"/>
                  </a:lnTo>
                  <a:lnTo>
                    <a:pt x="2058664" y="380652"/>
                  </a:lnTo>
                  <a:lnTo>
                    <a:pt x="2093770" y="420113"/>
                  </a:lnTo>
                  <a:lnTo>
                    <a:pt x="2124510" y="457380"/>
                  </a:lnTo>
                  <a:lnTo>
                    <a:pt x="2153984" y="495791"/>
                  </a:lnTo>
                  <a:lnTo>
                    <a:pt x="2182176" y="535298"/>
                  </a:lnTo>
                  <a:lnTo>
                    <a:pt x="2209071" y="575859"/>
                  </a:lnTo>
                  <a:lnTo>
                    <a:pt x="2234652" y="617426"/>
                  </a:lnTo>
                  <a:lnTo>
                    <a:pt x="2258903" y="659956"/>
                  </a:lnTo>
                  <a:lnTo>
                    <a:pt x="2281809" y="703402"/>
                  </a:lnTo>
                  <a:lnTo>
                    <a:pt x="2303353" y="747720"/>
                  </a:lnTo>
                  <a:lnTo>
                    <a:pt x="2323519" y="792864"/>
                  </a:lnTo>
                  <a:lnTo>
                    <a:pt x="2342291" y="838789"/>
                  </a:lnTo>
                  <a:lnTo>
                    <a:pt x="2359654" y="885450"/>
                  </a:lnTo>
                  <a:lnTo>
                    <a:pt x="2375591" y="932802"/>
                  </a:lnTo>
                  <a:lnTo>
                    <a:pt x="2390086" y="980799"/>
                  </a:lnTo>
                  <a:lnTo>
                    <a:pt x="2403124" y="1029396"/>
                  </a:lnTo>
                  <a:lnTo>
                    <a:pt x="2414687" y="1078548"/>
                  </a:lnTo>
                  <a:lnTo>
                    <a:pt x="2424761" y="1128210"/>
                  </a:lnTo>
                  <a:lnTo>
                    <a:pt x="2433329" y="1178337"/>
                  </a:lnTo>
                  <a:lnTo>
                    <a:pt x="2440375" y="1228882"/>
                  </a:lnTo>
                  <a:lnTo>
                    <a:pt x="2445883" y="1279802"/>
                  </a:lnTo>
                  <a:lnTo>
                    <a:pt x="2449837" y="1331051"/>
                  </a:lnTo>
                  <a:lnTo>
                    <a:pt x="2452221" y="1382583"/>
                  </a:lnTo>
                  <a:lnTo>
                    <a:pt x="2453020" y="1434354"/>
                  </a:lnTo>
                  <a:lnTo>
                    <a:pt x="2452245" y="1485799"/>
                  </a:lnTo>
                  <a:lnTo>
                    <a:pt x="2449940" y="1536789"/>
                  </a:lnTo>
                  <a:lnTo>
                    <a:pt x="2446130" y="1587293"/>
                  </a:lnTo>
                  <a:lnTo>
                    <a:pt x="2440840" y="1637281"/>
                  </a:lnTo>
                  <a:lnTo>
                    <a:pt x="2434097" y="1686722"/>
                  </a:lnTo>
                  <a:lnTo>
                    <a:pt x="2425926" y="1735586"/>
                  </a:lnTo>
                  <a:lnTo>
                    <a:pt x="2416355" y="1783843"/>
                  </a:lnTo>
                  <a:lnTo>
                    <a:pt x="2405407" y="1831462"/>
                  </a:lnTo>
                  <a:lnTo>
                    <a:pt x="2393111" y="1878413"/>
                  </a:lnTo>
                  <a:lnTo>
                    <a:pt x="2379490" y="1924666"/>
                  </a:lnTo>
                  <a:lnTo>
                    <a:pt x="2364572" y="1970190"/>
                  </a:lnTo>
                  <a:lnTo>
                    <a:pt x="2348382" y="2014956"/>
                  </a:lnTo>
                  <a:lnTo>
                    <a:pt x="2330947" y="2058931"/>
                  </a:lnTo>
                  <a:lnTo>
                    <a:pt x="2312292" y="2102087"/>
                  </a:lnTo>
                  <a:lnTo>
                    <a:pt x="2292442" y="2144393"/>
                  </a:lnTo>
                  <a:lnTo>
                    <a:pt x="2271425" y="2185819"/>
                  </a:lnTo>
                  <a:lnTo>
                    <a:pt x="2249266" y="2226334"/>
                  </a:lnTo>
                  <a:lnTo>
                    <a:pt x="2225991" y="2265908"/>
                  </a:lnTo>
                  <a:lnTo>
                    <a:pt x="2201626" y="2304510"/>
                  </a:lnTo>
                  <a:lnTo>
                    <a:pt x="2176197" y="2342111"/>
                  </a:lnTo>
                  <a:lnTo>
                    <a:pt x="2149729" y="2378679"/>
                  </a:lnTo>
                  <a:lnTo>
                    <a:pt x="2122249" y="2414185"/>
                  </a:lnTo>
                  <a:lnTo>
                    <a:pt x="2093783" y="2448599"/>
                  </a:lnTo>
                  <a:lnTo>
                    <a:pt x="2064356" y="2481889"/>
                  </a:lnTo>
                  <a:lnTo>
                    <a:pt x="2033995" y="2514026"/>
                  </a:lnTo>
                  <a:lnTo>
                    <a:pt x="2002725" y="2544979"/>
                  </a:lnTo>
                  <a:lnTo>
                    <a:pt x="1970573" y="2574718"/>
                  </a:lnTo>
                  <a:lnTo>
                    <a:pt x="1937565" y="2603212"/>
                  </a:lnTo>
                  <a:lnTo>
                    <a:pt x="1903725" y="2630431"/>
                  </a:lnTo>
                  <a:lnTo>
                    <a:pt x="1869081" y="2656346"/>
                  </a:lnTo>
                  <a:lnTo>
                    <a:pt x="1833658" y="2680925"/>
                  </a:lnTo>
                  <a:lnTo>
                    <a:pt x="1797482" y="2704138"/>
                  </a:lnTo>
                  <a:lnTo>
                    <a:pt x="1760579" y="2725955"/>
                  </a:lnTo>
                  <a:lnTo>
                    <a:pt x="1722975" y="2746345"/>
                  </a:lnTo>
                  <a:lnTo>
                    <a:pt x="1684697" y="2765278"/>
                  </a:lnTo>
                  <a:lnTo>
                    <a:pt x="1645769" y="2782725"/>
                  </a:lnTo>
                  <a:lnTo>
                    <a:pt x="1606218" y="2798653"/>
                  </a:lnTo>
                  <a:lnTo>
                    <a:pt x="1566069" y="2813034"/>
                  </a:lnTo>
                  <a:lnTo>
                    <a:pt x="1525350" y="2825837"/>
                  </a:lnTo>
                  <a:lnTo>
                    <a:pt x="1484085" y="2837031"/>
                  </a:lnTo>
                  <a:lnTo>
                    <a:pt x="1442301" y="2846586"/>
                  </a:lnTo>
                  <a:lnTo>
                    <a:pt x="1400023" y="2854472"/>
                  </a:lnTo>
                  <a:lnTo>
                    <a:pt x="1357278" y="2860658"/>
                  </a:lnTo>
                  <a:lnTo>
                    <a:pt x="1314091" y="2865114"/>
                  </a:lnTo>
                  <a:lnTo>
                    <a:pt x="1270489" y="2867810"/>
                  </a:lnTo>
                  <a:lnTo>
                    <a:pt x="1226497" y="2868716"/>
                  </a:lnTo>
                  <a:lnTo>
                    <a:pt x="1182507" y="2867810"/>
                  </a:lnTo>
                  <a:lnTo>
                    <a:pt x="1138906" y="2865114"/>
                  </a:lnTo>
                  <a:lnTo>
                    <a:pt x="1095721" y="2860658"/>
                  </a:lnTo>
                  <a:lnTo>
                    <a:pt x="1052977" y="2854472"/>
                  </a:lnTo>
                  <a:lnTo>
                    <a:pt x="1010701" y="2846586"/>
                  </a:lnTo>
                  <a:lnTo>
                    <a:pt x="968918" y="2837031"/>
                  </a:lnTo>
                  <a:lnTo>
                    <a:pt x="927654" y="2825837"/>
                  </a:lnTo>
                  <a:lnTo>
                    <a:pt x="886936" y="2813034"/>
                  </a:lnTo>
                  <a:lnTo>
                    <a:pt x="846788" y="2798653"/>
                  </a:lnTo>
                  <a:lnTo>
                    <a:pt x="807238" y="2782725"/>
                  </a:lnTo>
                  <a:lnTo>
                    <a:pt x="768311" y="2765278"/>
                  </a:lnTo>
                  <a:lnTo>
                    <a:pt x="730034" y="2746345"/>
                  </a:lnTo>
                  <a:lnTo>
                    <a:pt x="692431" y="2725955"/>
                  </a:lnTo>
                  <a:lnTo>
                    <a:pt x="655529" y="2704138"/>
                  </a:lnTo>
                  <a:lnTo>
                    <a:pt x="619354" y="2680925"/>
                  </a:lnTo>
                  <a:lnTo>
                    <a:pt x="583931" y="2656346"/>
                  </a:lnTo>
                  <a:lnTo>
                    <a:pt x="549288" y="2630431"/>
                  </a:lnTo>
                  <a:lnTo>
                    <a:pt x="515449" y="2603212"/>
                  </a:lnTo>
                  <a:lnTo>
                    <a:pt x="482441" y="2574718"/>
                  </a:lnTo>
                  <a:lnTo>
                    <a:pt x="450289" y="2544979"/>
                  </a:lnTo>
                  <a:lnTo>
                    <a:pt x="419020" y="2514026"/>
                  </a:lnTo>
                  <a:lnTo>
                    <a:pt x="388659" y="2481889"/>
                  </a:lnTo>
                  <a:lnTo>
                    <a:pt x="359233" y="2448599"/>
                  </a:lnTo>
                  <a:lnTo>
                    <a:pt x="330767" y="2414185"/>
                  </a:lnTo>
                  <a:lnTo>
                    <a:pt x="303288" y="2378679"/>
                  </a:lnTo>
                  <a:lnTo>
                    <a:pt x="276820" y="2342111"/>
                  </a:lnTo>
                  <a:lnTo>
                    <a:pt x="251391" y="2304510"/>
                  </a:lnTo>
                  <a:lnTo>
                    <a:pt x="227026" y="2265908"/>
                  </a:lnTo>
                  <a:lnTo>
                    <a:pt x="203751" y="2226334"/>
                  </a:lnTo>
                  <a:lnTo>
                    <a:pt x="181593" y="2185819"/>
                  </a:lnTo>
                  <a:lnTo>
                    <a:pt x="160576" y="2144393"/>
                  </a:lnTo>
                  <a:lnTo>
                    <a:pt x="140727" y="2102087"/>
                  </a:lnTo>
                  <a:lnTo>
                    <a:pt x="122072" y="2058931"/>
                  </a:lnTo>
                  <a:lnTo>
                    <a:pt x="104636" y="2014956"/>
                  </a:lnTo>
                  <a:lnTo>
                    <a:pt x="88447" y="1970190"/>
                  </a:lnTo>
                  <a:lnTo>
                    <a:pt x="73529" y="1924666"/>
                  </a:lnTo>
                  <a:lnTo>
                    <a:pt x="59908" y="1878413"/>
                  </a:lnTo>
                  <a:lnTo>
                    <a:pt x="47612" y="1831462"/>
                  </a:lnTo>
                  <a:lnTo>
                    <a:pt x="36664" y="1783843"/>
                  </a:lnTo>
                  <a:lnTo>
                    <a:pt x="27093" y="1735586"/>
                  </a:lnTo>
                  <a:lnTo>
                    <a:pt x="18922" y="1686722"/>
                  </a:lnTo>
                  <a:lnTo>
                    <a:pt x="12179" y="1637281"/>
                  </a:lnTo>
                  <a:lnTo>
                    <a:pt x="6890" y="1587293"/>
                  </a:lnTo>
                  <a:lnTo>
                    <a:pt x="3079" y="1536789"/>
                  </a:lnTo>
                  <a:lnTo>
                    <a:pt x="774" y="1485799"/>
                  </a:lnTo>
                  <a:lnTo>
                    <a:pt x="0" y="1434354"/>
                  </a:lnTo>
                  <a:close/>
                </a:path>
              </a:pathLst>
            </a:custGeom>
            <a:ln w="63499">
              <a:solidFill>
                <a:srgbClr val="36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3592" y="4005059"/>
              <a:ext cx="2206625" cy="2852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1355" y="2410371"/>
              <a:ext cx="3932237" cy="26098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7650" y="4620463"/>
              <a:ext cx="4071937" cy="207962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18473" y="181531"/>
            <a:ext cx="482052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006FC0"/>
                </a:solidFill>
                <a:latin typeface="Roboto Bk"/>
                <a:cs typeface="Roboto Bk"/>
              </a:rPr>
              <a:t>«Раскрась</a:t>
            </a:r>
            <a:r>
              <a:rPr sz="2400" spc="-70" dirty="0">
                <a:solidFill>
                  <a:srgbClr val="006FC0"/>
                </a:solidFill>
                <a:latin typeface="Roboto Bk"/>
                <a:cs typeface="Roboto Bk"/>
              </a:rPr>
              <a:t> </a:t>
            </a:r>
            <a:r>
              <a:rPr sz="2400" spc="125" dirty="0">
                <a:solidFill>
                  <a:srgbClr val="006FC0"/>
                </a:solidFill>
                <a:latin typeface="Roboto Bk"/>
                <a:cs typeface="Roboto Bk"/>
              </a:rPr>
              <a:t>картинку»</a:t>
            </a:r>
            <a:endParaRPr sz="2400" dirty="0">
              <a:latin typeface="Roboto Bk"/>
              <a:cs typeface="Roboto B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3682" y="158056"/>
            <a:ext cx="2628265" cy="4237990"/>
            <a:chOff x="143682" y="158056"/>
            <a:chExt cx="2628265" cy="423799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682" y="2700134"/>
              <a:ext cx="2627782" cy="16953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503" y="158056"/>
              <a:ext cx="2132723" cy="346402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52399" y="1066800"/>
            <a:ext cx="8839201" cy="550150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96185" marR="2622550">
              <a:lnSpc>
                <a:spcPct val="100699"/>
              </a:lnSpc>
              <a:spcBef>
                <a:spcPts val="85"/>
              </a:spcBef>
            </a:pPr>
            <a:r>
              <a:rPr sz="18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sz="1800" b="1" spc="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подбирать </a:t>
            </a:r>
            <a:r>
              <a:rPr sz="18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крышки</a:t>
            </a:r>
            <a:r>
              <a:rPr sz="18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2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22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кружки </a:t>
            </a:r>
            <a:r>
              <a:rPr sz="1800" b="1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800" b="1"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фоамирана </a:t>
            </a:r>
            <a:r>
              <a:rPr sz="1800" b="1" spc="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нужного</a:t>
            </a:r>
            <a:r>
              <a:rPr sz="1800" b="1" spc="4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цвета,</a:t>
            </a:r>
            <a:r>
              <a:rPr sz="1800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раскрашивая </a:t>
            </a:r>
            <a:r>
              <a:rPr sz="1800" b="1" spc="-43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картинку.</a:t>
            </a:r>
            <a:r>
              <a:rPr sz="1800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</a:t>
            </a:r>
            <a:r>
              <a:rPr sz="1800" b="1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sz="1800" b="1" spc="-43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</a:t>
            </a:r>
            <a:r>
              <a:rPr sz="1800" b="1" spc="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цветов. </a:t>
            </a:r>
            <a:r>
              <a:rPr sz="1800" b="1" spc="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sz="1800" b="1" spc="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sz="1800" b="1" spc="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800" b="1" spc="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счётный </a:t>
            </a:r>
            <a:r>
              <a:rPr sz="1800" b="1" spc="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материал.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Roboto Bk"/>
              <a:cs typeface="Roboto Bk"/>
            </a:endParaRPr>
          </a:p>
          <a:p>
            <a:pPr marL="7077075" marR="5080">
              <a:lnSpc>
                <a:spcPct val="100699"/>
              </a:lnSpc>
            </a:pPr>
            <a:r>
              <a:rPr sz="1800" b="1" spc="105" dirty="0">
                <a:solidFill>
                  <a:srgbClr val="C00000"/>
                </a:solidFill>
                <a:latin typeface="Roboto Bk"/>
                <a:cs typeface="Roboto Bk"/>
              </a:rPr>
              <a:t>На </a:t>
            </a:r>
            <a:r>
              <a:rPr sz="1800" b="1" spc="11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Roboto Bk"/>
                <a:cs typeface="Roboto Bk"/>
              </a:rPr>
              <a:t>з</a:t>
            </a:r>
            <a:r>
              <a:rPr sz="1800" b="1" spc="50" dirty="0">
                <a:solidFill>
                  <a:srgbClr val="C00000"/>
                </a:solidFill>
                <a:latin typeface="Roboto Bk"/>
                <a:cs typeface="Roboto Bk"/>
              </a:rPr>
              <a:t>а</a:t>
            </a:r>
            <a:r>
              <a:rPr sz="1800" b="1" spc="75" dirty="0">
                <a:solidFill>
                  <a:srgbClr val="C00000"/>
                </a:solidFill>
                <a:latin typeface="Roboto Bk"/>
                <a:cs typeface="Roboto Bk"/>
              </a:rPr>
              <a:t>к</a:t>
            </a:r>
            <a:r>
              <a:rPr sz="1800" b="1" spc="70" dirty="0">
                <a:solidFill>
                  <a:srgbClr val="C00000"/>
                </a:solidFill>
                <a:latin typeface="Roboto Bk"/>
                <a:cs typeface="Roboto Bk"/>
              </a:rPr>
              <a:t>р</a:t>
            </a:r>
            <a:r>
              <a:rPr sz="1800" b="1" spc="105" dirty="0">
                <a:solidFill>
                  <a:srgbClr val="C00000"/>
                </a:solidFill>
                <a:latin typeface="Roboto Bk"/>
                <a:cs typeface="Roboto Bk"/>
              </a:rPr>
              <a:t>епл</a:t>
            </a:r>
            <a:r>
              <a:rPr sz="1800" b="1" spc="120" dirty="0">
                <a:solidFill>
                  <a:srgbClr val="C00000"/>
                </a:solidFill>
                <a:latin typeface="Roboto Bk"/>
                <a:cs typeface="Roboto Bk"/>
              </a:rPr>
              <a:t>ен</a:t>
            </a:r>
            <a:r>
              <a:rPr sz="1800" b="1" spc="220" dirty="0">
                <a:solidFill>
                  <a:srgbClr val="C00000"/>
                </a:solidFill>
                <a:latin typeface="Roboto Bk"/>
                <a:cs typeface="Roboto Bk"/>
              </a:rPr>
              <a:t>и</a:t>
            </a:r>
            <a:r>
              <a:rPr sz="1800" b="1" spc="10" dirty="0">
                <a:solidFill>
                  <a:srgbClr val="C00000"/>
                </a:solidFill>
                <a:latin typeface="Roboto Bk"/>
                <a:cs typeface="Roboto Bk"/>
              </a:rPr>
              <a:t>е  </a:t>
            </a:r>
            <a:r>
              <a:rPr sz="1800" b="1" spc="70" dirty="0">
                <a:solidFill>
                  <a:srgbClr val="C00000"/>
                </a:solidFill>
                <a:latin typeface="Roboto Bk"/>
                <a:cs typeface="Roboto Bk"/>
              </a:rPr>
              <a:t>основных </a:t>
            </a:r>
            <a:r>
              <a:rPr sz="1800" b="1" spc="7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spc="50" dirty="0">
                <a:solidFill>
                  <a:srgbClr val="C00000"/>
                </a:solidFill>
                <a:latin typeface="Roboto Bk"/>
                <a:cs typeface="Roboto Bk"/>
              </a:rPr>
              <a:t>цветов</a:t>
            </a:r>
            <a:endParaRPr sz="1800" dirty="0">
              <a:latin typeface="Roboto Bk"/>
              <a:cs typeface="Roboto Bk"/>
            </a:endParaRPr>
          </a:p>
          <a:p>
            <a:pPr>
              <a:lnSpc>
                <a:spcPct val="100000"/>
              </a:lnSpc>
            </a:pPr>
            <a:endParaRPr sz="2100" dirty="0">
              <a:latin typeface="Roboto Bk"/>
              <a:cs typeface="Roboto B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Roboto Bk"/>
              <a:cs typeface="Roboto Bk"/>
            </a:endParaRPr>
          </a:p>
          <a:p>
            <a:pPr marL="12700" marR="6512559" indent="63500">
              <a:lnSpc>
                <a:spcPct val="100299"/>
              </a:lnSpc>
            </a:pPr>
            <a:r>
              <a:rPr sz="2000" b="1" spc="65" dirty="0">
                <a:solidFill>
                  <a:srgbClr val="C00000"/>
                </a:solidFill>
                <a:latin typeface="Roboto Bk"/>
                <a:cs typeface="Roboto Bk"/>
              </a:rPr>
              <a:t>«Времена</a:t>
            </a:r>
            <a:r>
              <a:rPr sz="2000" b="1" spc="-4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Roboto Bk"/>
                <a:cs typeface="Roboto Bk"/>
              </a:rPr>
              <a:t>года» </a:t>
            </a:r>
            <a:r>
              <a:rPr sz="2000" b="1" spc="-484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spc="50" dirty="0">
                <a:solidFill>
                  <a:srgbClr val="C00000"/>
                </a:solidFill>
                <a:latin typeface="Roboto Bk"/>
                <a:cs typeface="Roboto Bk"/>
              </a:rPr>
              <a:t>Закреплять </a:t>
            </a:r>
            <a:r>
              <a:rPr sz="1800" b="1" spc="5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spc="90" dirty="0">
                <a:solidFill>
                  <a:srgbClr val="C00000"/>
                </a:solidFill>
                <a:latin typeface="Roboto Bk"/>
                <a:cs typeface="Roboto Bk"/>
              </a:rPr>
              <a:t>знания </a:t>
            </a:r>
            <a:r>
              <a:rPr sz="1800" b="1" spc="25" dirty="0">
                <a:solidFill>
                  <a:srgbClr val="C00000"/>
                </a:solidFill>
                <a:latin typeface="Roboto Bk"/>
                <a:cs typeface="Roboto Bk"/>
              </a:rPr>
              <a:t>о </a:t>
            </a:r>
            <a:r>
              <a:rPr sz="1800" b="1" spc="3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spc="45" dirty="0">
                <a:solidFill>
                  <a:srgbClr val="C00000"/>
                </a:solidFill>
                <a:latin typeface="Roboto Bk"/>
                <a:cs typeface="Roboto Bk"/>
              </a:rPr>
              <a:t>сезонных </a:t>
            </a:r>
            <a:r>
              <a:rPr sz="1800" b="1" spc="5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spc="90" dirty="0">
                <a:solidFill>
                  <a:srgbClr val="C00000"/>
                </a:solidFill>
                <a:latin typeface="Roboto Bk"/>
                <a:cs typeface="Roboto Bk"/>
              </a:rPr>
              <a:t>изменениях </a:t>
            </a:r>
            <a:r>
              <a:rPr sz="1800" b="1" spc="55" dirty="0">
                <a:solidFill>
                  <a:srgbClr val="C00000"/>
                </a:solidFill>
                <a:latin typeface="Roboto Bk"/>
                <a:cs typeface="Roboto Bk"/>
              </a:rPr>
              <a:t>в </a:t>
            </a:r>
            <a:r>
              <a:rPr sz="1800" b="1" spc="6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800" b="1" spc="45" dirty="0">
                <a:solidFill>
                  <a:srgbClr val="C00000"/>
                </a:solidFill>
                <a:latin typeface="Roboto Bk"/>
                <a:cs typeface="Roboto Bk"/>
              </a:rPr>
              <a:t>природе.</a:t>
            </a:r>
            <a:endParaRPr sz="1800" dirty="0">
              <a:latin typeface="Roboto Bk"/>
              <a:cs typeface="Roboto B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3974" y="2213669"/>
            <a:ext cx="624522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945"/>
              </a:lnSpc>
            </a:pPr>
            <a:r>
              <a:rPr sz="4400" spc="-25" dirty="0">
                <a:latin typeface="Roboto"/>
                <a:cs typeface="Roboto"/>
              </a:rPr>
              <a:t>Дидактические</a:t>
            </a:r>
            <a:r>
              <a:rPr sz="4400" spc="-130" dirty="0">
                <a:latin typeface="Roboto"/>
                <a:cs typeface="Roboto"/>
              </a:rPr>
              <a:t> </a:t>
            </a:r>
            <a:r>
              <a:rPr sz="4400" spc="-10" dirty="0">
                <a:latin typeface="Roboto"/>
                <a:cs typeface="Roboto"/>
              </a:rPr>
              <a:t>игры</a:t>
            </a:r>
            <a:r>
              <a:rPr sz="4400" spc="-185" dirty="0">
                <a:latin typeface="Roboto"/>
                <a:cs typeface="Roboto"/>
              </a:rPr>
              <a:t> </a:t>
            </a:r>
            <a:r>
              <a:rPr sz="4400" spc="-50" dirty="0">
                <a:latin typeface="Roboto"/>
                <a:cs typeface="Roboto"/>
              </a:rPr>
              <a:t>из</a:t>
            </a:r>
            <a:endParaRPr sz="4400">
              <a:latin typeface="Roboto"/>
              <a:cs typeface="Roboto"/>
            </a:endParaRPr>
          </a:p>
          <a:p>
            <a:pPr marL="8255" algn="ctr">
              <a:lnSpc>
                <a:spcPts val="5265"/>
              </a:lnSpc>
            </a:pPr>
            <a:r>
              <a:rPr sz="4400" spc="-5" dirty="0">
                <a:latin typeface="Roboto"/>
                <a:cs typeface="Roboto"/>
              </a:rPr>
              <a:t>бросового</a:t>
            </a:r>
            <a:r>
              <a:rPr sz="4400" spc="-160" dirty="0">
                <a:latin typeface="Roboto"/>
                <a:cs typeface="Roboto"/>
              </a:rPr>
              <a:t> </a:t>
            </a:r>
            <a:r>
              <a:rPr sz="4400" spc="-35" dirty="0">
                <a:latin typeface="Roboto"/>
                <a:cs typeface="Roboto"/>
              </a:rPr>
              <a:t>материала</a:t>
            </a:r>
            <a:endParaRPr sz="44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43281"/>
            <a:ext cx="71628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«Собери</a:t>
            </a:r>
            <a:r>
              <a:rPr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бусы»</a:t>
            </a:r>
          </a:p>
          <a:p>
            <a:pPr marL="12700" marR="5080" indent="8890" algn="ctr">
              <a:lnSpc>
                <a:spcPct val="100000"/>
              </a:lnSpc>
            </a:pPr>
            <a:r>
              <a:rPr spc="1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Продолжаем </a:t>
            </a:r>
            <a:r>
              <a:rPr spc="1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spc="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spc="1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выбирать </a:t>
            </a:r>
            <a:r>
              <a:rPr spc="11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 </a:t>
            </a:r>
            <a:r>
              <a:rPr spc="1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определённой </a:t>
            </a:r>
            <a:r>
              <a:rPr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spc="2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цвета. </a:t>
            </a:r>
            <a:r>
              <a:rPr spc="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spc="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зрительную</a:t>
            </a:r>
            <a:r>
              <a:rPr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память,</a:t>
            </a:r>
            <a:r>
              <a:rPr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моторику</a:t>
            </a:r>
            <a:r>
              <a:rPr spc="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кончиков</a:t>
            </a:r>
            <a:r>
              <a:rPr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пальцев, </a:t>
            </a:r>
            <a:r>
              <a:rPr spc="-4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выполняя</a:t>
            </a:r>
            <a:r>
              <a:rPr spc="-7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нанизывание</a:t>
            </a:r>
            <a:r>
              <a:rPr spc="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9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мелких</a:t>
            </a:r>
            <a:r>
              <a:rPr spc="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деталей</a:t>
            </a:r>
            <a:r>
              <a:rPr spc="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85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pc="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22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шнур</a:t>
            </a:r>
            <a:r>
              <a:rPr lang="ru-RU" spc="2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pc="22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1" y="1667281"/>
            <a:ext cx="7010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 smtClean="0">
                <a:solidFill>
                  <a:srgbClr val="FB7876"/>
                </a:solidFill>
                <a:latin typeface="Roboto"/>
                <a:cs typeface="Roboto"/>
              </a:rPr>
              <a:t> </a:t>
            </a:r>
            <a:r>
              <a:rPr sz="2000" b="1" spc="1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sz="2000" b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7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sz="2000" b="1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следовать</a:t>
            </a:r>
            <a:r>
              <a:rPr sz="2000" b="1" spc="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1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поставленной</a:t>
            </a:r>
            <a:endParaRPr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4419" y="1972081"/>
            <a:ext cx="1016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60" dirty="0">
                <a:solidFill>
                  <a:srgbClr val="FB7876"/>
                </a:solidFill>
                <a:latin typeface="Roboto"/>
                <a:cs typeface="Roboto"/>
              </a:rPr>
              <a:t>задаче.</a:t>
            </a:r>
            <a:endParaRPr sz="200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" y="3657599"/>
            <a:ext cx="5088890" cy="3200501"/>
            <a:chOff x="0" y="3540861"/>
            <a:chExt cx="5241290" cy="33172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40861"/>
              <a:ext cx="2443679" cy="33171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568" y="3883761"/>
              <a:ext cx="1944215" cy="26600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2117" y="3839317"/>
              <a:ext cx="2033270" cy="2749550"/>
            </a:xfrm>
            <a:custGeom>
              <a:avLst/>
              <a:gdLst/>
              <a:ahLst/>
              <a:cxnLst/>
              <a:rect l="l" t="t" r="r" b="b"/>
              <a:pathLst>
                <a:path w="2033270" h="2749550">
                  <a:moveTo>
                    <a:pt x="338858" y="0"/>
                  </a:moveTo>
                  <a:lnTo>
                    <a:pt x="2033090" y="0"/>
                  </a:lnTo>
                  <a:lnTo>
                    <a:pt x="2033112" y="2414070"/>
                  </a:lnTo>
                  <a:lnTo>
                    <a:pt x="2030019" y="2459511"/>
                  </a:lnTo>
                  <a:lnTo>
                    <a:pt x="2021008" y="2503094"/>
                  </a:lnTo>
                  <a:lnTo>
                    <a:pt x="2006483" y="2544419"/>
                  </a:lnTo>
                  <a:lnTo>
                    <a:pt x="1986848" y="2583089"/>
                  </a:lnTo>
                  <a:lnTo>
                    <a:pt x="1962507" y="2618703"/>
                  </a:lnTo>
                  <a:lnTo>
                    <a:pt x="1933863" y="2650863"/>
                  </a:lnTo>
                  <a:lnTo>
                    <a:pt x="1901320" y="2679170"/>
                  </a:lnTo>
                  <a:lnTo>
                    <a:pt x="1865282" y="2703225"/>
                  </a:lnTo>
                  <a:lnTo>
                    <a:pt x="1826153" y="2722628"/>
                  </a:lnTo>
                  <a:lnTo>
                    <a:pt x="1784335" y="2736982"/>
                  </a:lnTo>
                  <a:lnTo>
                    <a:pt x="1740234" y="2745887"/>
                  </a:lnTo>
                  <a:lnTo>
                    <a:pt x="1694253" y="2748944"/>
                  </a:lnTo>
                  <a:lnTo>
                    <a:pt x="20" y="2748944"/>
                  </a:lnTo>
                  <a:lnTo>
                    <a:pt x="0" y="334874"/>
                  </a:lnTo>
                  <a:lnTo>
                    <a:pt x="3093" y="289433"/>
                  </a:lnTo>
                  <a:lnTo>
                    <a:pt x="12104" y="245850"/>
                  </a:lnTo>
                  <a:lnTo>
                    <a:pt x="26629" y="204524"/>
                  </a:lnTo>
                  <a:lnTo>
                    <a:pt x="46264" y="165855"/>
                  </a:lnTo>
                  <a:lnTo>
                    <a:pt x="70605" y="130241"/>
                  </a:lnTo>
                  <a:lnTo>
                    <a:pt x="99249" y="98081"/>
                  </a:lnTo>
                  <a:lnTo>
                    <a:pt x="131792" y="69774"/>
                  </a:lnTo>
                  <a:lnTo>
                    <a:pt x="167830" y="45719"/>
                  </a:lnTo>
                  <a:lnTo>
                    <a:pt x="206959" y="26315"/>
                  </a:lnTo>
                  <a:lnTo>
                    <a:pt x="248776" y="11961"/>
                  </a:lnTo>
                  <a:lnTo>
                    <a:pt x="292877" y="3056"/>
                  </a:lnTo>
                  <a:lnTo>
                    <a:pt x="338858" y="0"/>
                  </a:lnTo>
                  <a:close/>
                </a:path>
              </a:pathLst>
            </a:custGeom>
            <a:ln w="888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4946" y="4225709"/>
              <a:ext cx="3206076" cy="26322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77846" y="4568609"/>
              <a:ext cx="2520276" cy="19752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33387" y="4524141"/>
              <a:ext cx="2609215" cy="2064385"/>
            </a:xfrm>
            <a:custGeom>
              <a:avLst/>
              <a:gdLst/>
              <a:ahLst/>
              <a:cxnLst/>
              <a:rect l="l" t="t" r="r" b="b"/>
              <a:pathLst>
                <a:path w="2609215" h="2064384">
                  <a:moveTo>
                    <a:pt x="340831" y="0"/>
                  </a:moveTo>
                  <a:lnTo>
                    <a:pt x="2609152" y="0"/>
                  </a:lnTo>
                  <a:lnTo>
                    <a:pt x="2609177" y="1720096"/>
                  </a:lnTo>
                  <a:lnTo>
                    <a:pt x="2606065" y="1766778"/>
                  </a:lnTo>
                  <a:lnTo>
                    <a:pt x="2597002" y="1811551"/>
                  </a:lnTo>
                  <a:lnTo>
                    <a:pt x="2582392" y="1854006"/>
                  </a:lnTo>
                  <a:lnTo>
                    <a:pt x="2562643" y="1893732"/>
                  </a:lnTo>
                  <a:lnTo>
                    <a:pt x="2538159" y="1930319"/>
                  </a:lnTo>
                  <a:lnTo>
                    <a:pt x="2509349" y="1963358"/>
                  </a:lnTo>
                  <a:lnTo>
                    <a:pt x="2476617" y="1992439"/>
                  </a:lnTo>
                  <a:lnTo>
                    <a:pt x="2440370" y="2017151"/>
                  </a:lnTo>
                  <a:lnTo>
                    <a:pt x="2401013" y="2037085"/>
                  </a:lnTo>
                  <a:lnTo>
                    <a:pt x="2358954" y="2051831"/>
                  </a:lnTo>
                  <a:lnTo>
                    <a:pt x="2314599" y="2060980"/>
                  </a:lnTo>
                  <a:lnTo>
                    <a:pt x="2268352" y="2064120"/>
                  </a:lnTo>
                  <a:lnTo>
                    <a:pt x="22" y="2064120"/>
                  </a:lnTo>
                  <a:lnTo>
                    <a:pt x="2" y="344049"/>
                  </a:lnTo>
                  <a:lnTo>
                    <a:pt x="3113" y="297366"/>
                  </a:lnTo>
                  <a:lnTo>
                    <a:pt x="12176" y="252592"/>
                  </a:lnTo>
                  <a:lnTo>
                    <a:pt x="26785" y="210135"/>
                  </a:lnTo>
                  <a:lnTo>
                    <a:pt x="46534" y="170407"/>
                  </a:lnTo>
                  <a:lnTo>
                    <a:pt x="71017" y="133816"/>
                  </a:lnTo>
                  <a:lnTo>
                    <a:pt x="99827" y="100774"/>
                  </a:lnTo>
                  <a:lnTo>
                    <a:pt x="132559" y="71691"/>
                  </a:lnTo>
                  <a:lnTo>
                    <a:pt x="168806" y="46975"/>
                  </a:lnTo>
                  <a:lnTo>
                    <a:pt x="208163" y="27039"/>
                  </a:lnTo>
                  <a:lnTo>
                    <a:pt x="250224" y="12290"/>
                  </a:lnTo>
                  <a:lnTo>
                    <a:pt x="294582" y="3141"/>
                  </a:lnTo>
                  <a:lnTo>
                    <a:pt x="340831" y="0"/>
                  </a:lnTo>
                  <a:close/>
                </a:path>
              </a:pathLst>
            </a:custGeom>
            <a:ln w="8889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8600" y="2156333"/>
            <a:ext cx="2133600" cy="140968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Бусы </a:t>
            </a:r>
            <a:r>
              <a:rPr sz="18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собираем</a:t>
            </a:r>
            <a:r>
              <a:rPr sz="1800" b="1" spc="-1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800" b="1" spc="-4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макарон, </a:t>
            </a:r>
            <a:r>
              <a:rPr sz="1800" b="1" spc="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sz="1800" b="1" spc="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</a:t>
            </a:r>
            <a:r>
              <a:rPr sz="1800" b="1" spc="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</a:t>
            </a:r>
            <a:r>
              <a:rPr sz="18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800" b="1" spc="2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sz="1800" b="1" spc="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ых  </a:t>
            </a:r>
            <a:r>
              <a:rPr sz="1800" b="1" spc="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фигурок </a:t>
            </a:r>
            <a:r>
              <a:rPr sz="1800" b="1" spc="2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800" b="1" spc="229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бусинок</a:t>
            </a:r>
            <a:endParaRPr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97823" y="228600"/>
            <a:ext cx="6946176" cy="6629398"/>
            <a:chOff x="2197823" y="228600"/>
            <a:chExt cx="6946176" cy="6629398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7823" y="1859851"/>
              <a:ext cx="2880321" cy="26440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4285" y="228600"/>
              <a:ext cx="1979714" cy="28373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1369" y="2257463"/>
              <a:ext cx="2326347" cy="28649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32689" y="4038599"/>
              <a:ext cx="2411310" cy="28193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953000" y="4191001"/>
            <a:ext cx="2362200" cy="168943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b="1" spc="1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  <a:r>
              <a:rPr b="1"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spc="2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-1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b="1" spc="2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b="1" spc="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b="1" spc="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spc="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r>
              <a:rPr b="1" spc="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75565">
              <a:lnSpc>
                <a:spcPct val="100699"/>
              </a:lnSpc>
            </a:pPr>
            <a:r>
              <a:rPr b="1" spc="6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зрительное </a:t>
            </a:r>
            <a:r>
              <a:rPr b="1" spc="7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внимание, </a:t>
            </a:r>
            <a:r>
              <a:rPr b="1" spc="114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b="1" spc="2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-114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ффе</a:t>
            </a:r>
            <a:r>
              <a:rPr b="1" spc="-9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b="1" spc="1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b="1" spc="10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b="1" spc="2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  </a:t>
            </a:r>
            <a:r>
              <a:rPr b="1" spc="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овать </a:t>
            </a:r>
            <a:r>
              <a:rPr b="1" spc="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цвета: </a:t>
            </a:r>
            <a:r>
              <a:rPr b="1" spc="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красный, </a:t>
            </a:r>
            <a:r>
              <a:rPr b="1" spc="6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желтый, </a:t>
            </a:r>
            <a:r>
              <a:rPr b="1" spc="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1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синий,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87031" y="2945244"/>
            <a:ext cx="133286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90" dirty="0">
                <a:solidFill>
                  <a:srgbClr val="C00000"/>
                </a:solidFill>
                <a:latin typeface="Roboto Bk"/>
                <a:cs typeface="Roboto Bk"/>
              </a:rPr>
              <a:t>Игра</a:t>
            </a:r>
            <a:endParaRPr sz="1600" dirty="0">
              <a:latin typeface="Roboto Bk"/>
              <a:cs typeface="Roboto Bk"/>
            </a:endParaRPr>
          </a:p>
          <a:p>
            <a:pPr marL="12700" marR="5080">
              <a:lnSpc>
                <a:spcPct val="101600"/>
              </a:lnSpc>
            </a:pPr>
            <a:r>
              <a:rPr sz="1600" b="1" spc="25" dirty="0">
                <a:solidFill>
                  <a:srgbClr val="C00000"/>
                </a:solidFill>
                <a:latin typeface="Roboto Bk"/>
                <a:cs typeface="Roboto Bk"/>
              </a:rPr>
              <a:t>«Разложи</a:t>
            </a:r>
            <a:r>
              <a:rPr sz="1600" b="1" spc="-70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95" dirty="0">
                <a:solidFill>
                  <a:srgbClr val="C00000"/>
                </a:solidFill>
                <a:latin typeface="Roboto Bk"/>
                <a:cs typeface="Roboto Bk"/>
              </a:rPr>
              <a:t>по </a:t>
            </a:r>
            <a:r>
              <a:rPr sz="1600" b="1" spc="-385" dirty="0">
                <a:solidFill>
                  <a:srgbClr val="C00000"/>
                </a:solidFill>
                <a:latin typeface="Roboto Bk"/>
                <a:cs typeface="Roboto Bk"/>
              </a:rPr>
              <a:t> </a:t>
            </a:r>
            <a:r>
              <a:rPr sz="1600" b="1" spc="45" dirty="0">
                <a:solidFill>
                  <a:srgbClr val="C00000"/>
                </a:solidFill>
                <a:latin typeface="Roboto Bk"/>
                <a:cs typeface="Roboto Bk"/>
              </a:rPr>
              <a:t>цвету»</a:t>
            </a:r>
            <a:endParaRPr sz="1600" dirty="0">
              <a:latin typeface="Roboto Bk"/>
              <a:cs typeface="Roboto B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508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Учить детей расстегивать и  застегивать пуговицы,  молнии. Развивать ловкость  пальцев, мелкую моторику.</vt:lpstr>
      <vt:lpstr>«Разложи по цвету»</vt:lpstr>
      <vt:lpstr>Игры с прищепками..</vt:lpstr>
      <vt:lpstr>Игры с крышками</vt:lpstr>
      <vt:lpstr>«Раскрась картинку»</vt:lpstr>
      <vt:lpstr>«Собери бусы» Продолжаем учить детей выбирать предметы  определённой формы и цвета. Развивать  зрительную память, моторику кончиков пальцев,  выполняя нанизывание мелких деталей на шнур.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Future</dc:creator>
  <cp:lastModifiedBy>Future</cp:lastModifiedBy>
  <cp:revision>4</cp:revision>
  <dcterms:created xsi:type="dcterms:W3CDTF">2024-10-31T18:52:40Z</dcterms:created>
  <dcterms:modified xsi:type="dcterms:W3CDTF">2024-10-31T19:18:43Z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2024-10-31T00:00:00Z</vt:filetime>
  </property>
</Properties>
</file>