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66" r:id="rId2"/>
    <p:sldId id="256" r:id="rId3"/>
    <p:sldId id="258" r:id="rId4"/>
    <p:sldId id="259" r:id="rId5"/>
    <p:sldId id="262" r:id="rId6"/>
    <p:sldId id="260" r:id="rId7"/>
    <p:sldId id="261" r:id="rId8"/>
    <p:sldId id="267" r:id="rId9"/>
    <p:sldId id="268" r:id="rId10"/>
    <p:sldId id="257" r:id="rId11"/>
    <p:sldId id="263" r:id="rId12"/>
    <p:sldId id="269" r:id="rId13"/>
    <p:sldId id="264" r:id="rId14"/>
    <p:sldId id="265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16.09.2021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85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16.09.2021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932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16.09.2021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971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16.09.2021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782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16.09.2021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375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16.09.2021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095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16.09.2021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970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16.09.2021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299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16.09.2021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627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16.09.2021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213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16.09.2021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952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16.09.2021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333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7920880" cy="792088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ru-RU" sz="18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Муниципальное дошкольное образовательное автономное  учреждение  </a:t>
            </a:r>
            <a:br>
              <a:rPr lang="ru-RU" sz="18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18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«Детский сад № 106 «Анютины глазки» комбинированного вида» г. Орска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268760"/>
            <a:ext cx="8064896" cy="532859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Сенсорная интеграция в работе                                 учителя-дефектолога ДОУ</a:t>
            </a:r>
          </a:p>
          <a:p>
            <a:pPr marL="0" indent="0" algn="ctr">
              <a:buNone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ru-RU" sz="1800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Учитель-дефектолог  1КК Булатова Р.Р.</a:t>
            </a:r>
          </a:p>
          <a:p>
            <a:pPr marL="0" indent="0" algn="r">
              <a:buNone/>
            </a:pPr>
            <a:r>
              <a:rPr lang="ru-RU" sz="1800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Учитель-дефектолог ВКК Лагутина С.Р</a:t>
            </a:r>
            <a:r>
              <a:rPr lang="ru-RU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r">
              <a:buNone/>
            </a:pPr>
            <a:endParaRPr lang="ru-RU" sz="1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ru-RU" sz="1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8027" y="2487635"/>
            <a:ext cx="4032448" cy="26811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2270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86646"/>
            <a:ext cx="4680520" cy="6194681"/>
          </a:xfrm>
        </p:spPr>
        <p:txBody>
          <a:bodyPr>
            <a:normAutofit fontScale="47500" lnSpcReduction="20000"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2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Одним из современных средств реализации метода сенсорной интеграции </a:t>
            </a:r>
            <a:r>
              <a:rPr lang="ru-RU" sz="42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 работе учителя-дефектолога с детьми с ЗПР 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2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является </a:t>
            </a:r>
            <a:r>
              <a:rPr lang="ru-RU" sz="42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специально оборудованная сенсорная </a:t>
            </a:r>
            <a:r>
              <a:rPr lang="ru-RU" sz="42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комната или уголок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2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(центр сенсорного развития).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2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Они представляет </a:t>
            </a:r>
            <a:r>
              <a:rPr lang="ru-RU" sz="42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собой искусственно созданное окружение, где </a:t>
            </a:r>
            <a:r>
              <a:rPr lang="ru-RU" sz="42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ребенок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2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42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 </a:t>
            </a:r>
            <a:r>
              <a:rPr lang="ru-RU" sz="42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ЗПР, </a:t>
            </a:r>
            <a:r>
              <a:rPr lang="ru-RU" sz="42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пребывая в безопасной, комфортной обстановке, наполненной разнообразными стимулами, самостоятельно или при ненавязчивом сопровождении специалиста исследует среду. </a:t>
            </a:r>
            <a:endParaRPr lang="ru-RU" sz="4200" b="1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2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Одновременная </a:t>
            </a:r>
            <a:r>
              <a:rPr lang="ru-RU" sz="42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стимуляция нескольких сенсорных систем приводит не только к повышению активности восприятия, но и к обеспечению сенсорной интеграции.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7656" y="493941"/>
            <a:ext cx="4212468" cy="56166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6417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620688"/>
            <a:ext cx="8568952" cy="5904656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Комплектация </a:t>
            </a:r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сенсорной комнаты (уголка/центра </a:t>
            </a: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сенсорного развития)</a:t>
            </a:r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содержит следующие элементы.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2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Мягкая среда: </a:t>
            </a:r>
            <a:r>
              <a:rPr lang="ru-RU" sz="22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маты, </a:t>
            </a:r>
            <a:r>
              <a:rPr lang="ru-RU" sz="22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мягкие игровые </a:t>
            </a:r>
            <a:r>
              <a:rPr lang="ru-RU" sz="22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модули, </a:t>
            </a:r>
            <a:r>
              <a:rPr lang="ru-RU" sz="22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подушки, </a:t>
            </a:r>
            <a:r>
              <a:rPr lang="ru-RU" sz="22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сухой бассейн, валики </a:t>
            </a:r>
            <a:r>
              <a:rPr lang="ru-RU" sz="22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и </a:t>
            </a:r>
            <a:r>
              <a:rPr lang="ru-RU" sz="22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мячи, одеяла</a:t>
            </a:r>
            <a:r>
              <a:rPr lang="ru-RU" sz="22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22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и др.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2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Зрительная среда: </a:t>
            </a:r>
            <a:r>
              <a:rPr lang="ru-RU" sz="22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интерактивные панели, зеркало</a:t>
            </a:r>
            <a:r>
              <a:rPr lang="ru-RU" sz="22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</a:t>
            </a:r>
            <a:r>
              <a:rPr lang="ru-RU" sz="22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подвески</a:t>
            </a:r>
            <a:r>
              <a:rPr lang="ru-RU" sz="22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</a:t>
            </a:r>
            <a:r>
              <a:rPr lang="ru-RU" sz="22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22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световые </a:t>
            </a:r>
            <a:r>
              <a:rPr lang="ru-RU" sz="22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картины, </a:t>
            </a:r>
            <a:r>
              <a:rPr lang="ru-RU" sz="22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фотообои с изображением природного ландшафта</a:t>
            </a:r>
            <a:r>
              <a:rPr lang="ru-RU" sz="22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2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Звуковая среда: музыкальный центр с набором кассет или CD </a:t>
            </a:r>
            <a:r>
              <a:rPr lang="ru-RU" sz="22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дисков, музыкальные инструменты, </a:t>
            </a:r>
            <a:r>
              <a:rPr lang="ru-RU" sz="22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музыкальные </a:t>
            </a:r>
            <a:r>
              <a:rPr lang="ru-RU" sz="22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игрушки.</a:t>
            </a:r>
            <a:endParaRPr lang="ru-RU" sz="2200" b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2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Тактильная среда: сухой душ из </a:t>
            </a:r>
            <a:r>
              <a:rPr lang="ru-RU" sz="22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лент. </a:t>
            </a:r>
            <a:r>
              <a:rPr lang="ru-RU" sz="22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тактильные панно из разнообразных </a:t>
            </a:r>
            <a:r>
              <a:rPr lang="ru-RU" sz="22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материалов, </a:t>
            </a:r>
            <a:r>
              <a:rPr lang="ru-RU" sz="22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стенды с различными видами застежек, </a:t>
            </a:r>
            <a:r>
              <a:rPr lang="ru-RU" sz="22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шнуровки, сенсорная </a:t>
            </a:r>
            <a:r>
              <a:rPr lang="ru-RU" sz="22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тропа для </a:t>
            </a:r>
            <a:r>
              <a:rPr lang="ru-RU" sz="22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ног, </a:t>
            </a:r>
            <a:r>
              <a:rPr lang="ru-RU" sz="22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ребристый </a:t>
            </a:r>
            <a:r>
              <a:rPr lang="ru-RU" sz="22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мостик, </a:t>
            </a:r>
            <a:r>
              <a:rPr lang="ru-RU" sz="22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стол-ванна для песка и </a:t>
            </a:r>
            <a:r>
              <a:rPr lang="ru-RU" sz="22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воды,  </a:t>
            </a:r>
            <a:r>
              <a:rPr lang="ru-RU" sz="22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пальчиковые бассейны </a:t>
            </a:r>
            <a:r>
              <a:rPr lang="ru-RU" sz="22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наполнители (горох</a:t>
            </a:r>
            <a:r>
              <a:rPr lang="ru-RU" sz="22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 фасоль, </a:t>
            </a:r>
            <a:r>
              <a:rPr lang="ru-RU" sz="22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каштаны), крупы, </a:t>
            </a:r>
            <a:r>
              <a:rPr lang="ru-RU" sz="22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массажный коврик</a:t>
            </a:r>
            <a:r>
              <a:rPr lang="ru-RU" sz="22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2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Воздушная среда: </a:t>
            </a:r>
            <a:r>
              <a:rPr lang="ru-RU" sz="22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вентилятор, ароматические масла, </a:t>
            </a:r>
            <a:r>
              <a:rPr lang="ru-RU" sz="22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ароматические </a:t>
            </a:r>
            <a:r>
              <a:rPr lang="ru-RU" sz="22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палочки, </a:t>
            </a:r>
            <a:r>
              <a:rPr lang="ru-RU" sz="22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ароматические мешочки </a:t>
            </a:r>
            <a:r>
              <a:rPr lang="ru-RU" sz="22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саше, </a:t>
            </a:r>
            <a:r>
              <a:rPr lang="ru-RU" sz="22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комнатные растения.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919543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" t="18482" r="9181" b="4971"/>
          <a:stretch/>
        </p:blipFill>
        <p:spPr bwMode="auto">
          <a:xfrm>
            <a:off x="683568" y="170638"/>
            <a:ext cx="3312368" cy="32387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4" t="27764" r="1694" b="7654"/>
          <a:stretch/>
        </p:blipFill>
        <p:spPr bwMode="auto">
          <a:xfrm>
            <a:off x="611560" y="3654601"/>
            <a:ext cx="3384376" cy="30018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0638"/>
            <a:ext cx="4248472" cy="31863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3573016"/>
            <a:ext cx="4248472" cy="31046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91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980728"/>
            <a:ext cx="8208912" cy="4896544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2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Таким образом, способность </a:t>
            </a:r>
            <a:r>
              <a:rPr lang="ru-RU" sz="2600" b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 сенсорной интеграции позволяет ребёнку с </a:t>
            </a:r>
            <a:r>
              <a:rPr lang="ru-RU" sz="2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ЗПР синтезировать </a:t>
            </a:r>
            <a:r>
              <a:rPr lang="ru-RU" sz="2600" b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целостную картину окружающего мира и адекватно взаимодействовать с ним. </a:t>
            </a:r>
            <a:endParaRPr lang="ru-RU" sz="2600" b="1" dirty="0" smtClean="0">
              <a:solidFill>
                <a:srgbClr val="00206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ru-RU" sz="2600" b="1" dirty="0" smtClean="0">
              <a:solidFill>
                <a:srgbClr val="00206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26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Её </a:t>
            </a:r>
            <a:r>
              <a:rPr lang="ru-RU" sz="26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дисфункция приводит к деформации </a:t>
            </a:r>
            <a:r>
              <a:rPr lang="ru-RU" sz="26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поведения, самозащите или </a:t>
            </a:r>
            <a:r>
              <a:rPr lang="ru-RU" sz="26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аутостимуляции, провоцирует возникновение трудностей в организации активных и гибких отношений со средой. </a:t>
            </a:r>
            <a:endParaRPr lang="ru-RU" sz="2600" b="1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ru-RU" sz="2600" b="1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26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Метод </a:t>
            </a:r>
            <a:r>
              <a:rPr lang="ru-RU" sz="26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сенсорной интеграции позволяет нормализовать чувствительность ребенка с </a:t>
            </a:r>
            <a:r>
              <a:rPr lang="ru-RU" sz="26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ЗПР </a:t>
            </a:r>
            <a:r>
              <a:rPr lang="ru-RU" sz="26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и оказать ему помощь в приёме, переработке и использовании сенсорной информации.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8124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19256" cy="490066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/>
            </a:r>
            <a:br>
              <a:rPr lang="ru-RU" dirty="0" smtClean="0">
                <a:latin typeface="Times New Roman"/>
                <a:ea typeface="Calibri"/>
                <a:cs typeface="Times New Roman"/>
              </a:rPr>
            </a:br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ЛИТЕРАТУРА</a:t>
            </a: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endParaRPr lang="ru-RU" sz="2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908720"/>
            <a:ext cx="8568952" cy="5544616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Э. Джин Айрес при участии </a:t>
            </a:r>
            <a:r>
              <a:rPr lang="ru-RU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Джеффа</a:t>
            </a:r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Роббинса</a:t>
            </a:r>
            <a:r>
              <a:rPr lang="ru-RU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Ребёнок </a:t>
            </a:r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сенсорная интеграция понимание скрытых проблем развития с практическими рекомендациями для родителей и </a:t>
            </a:r>
            <a:r>
              <a:rPr lang="ru-RU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специалистов, </a:t>
            </a:r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5-е </a:t>
            </a:r>
            <a:r>
              <a:rPr lang="ru-RU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издание, </a:t>
            </a:r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Москва Теревинф </a:t>
            </a:r>
            <a:r>
              <a:rPr lang="ru-RU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2011.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1900" b="1" dirty="0" err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Миненкова</a:t>
            </a:r>
            <a:r>
              <a:rPr lang="ru-RU" sz="19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9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И.Н. Обеспечение сенсорной интеграции в коррекционно-развивающей работе с детьми с тяжёлыми и или множественными нарушениями психофизического </a:t>
            </a:r>
            <a:r>
              <a:rPr lang="ru-RU" sz="19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развития. </a:t>
            </a:r>
            <a:r>
              <a:rPr lang="ru-RU" sz="19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И.Н. Миненкова Обучение и воспитание детей в условиях центра коррекционно-развивающего обучения и реабилитации: учеб.-метод. пособие С.Е. Гайдукевич и др.; науч. ред. С.Е. Гайдукевич. — Мн: УО БГПУ им. М. Танка, 2007. — С. 86-92</a:t>
            </a:r>
            <a:r>
              <a:rPr lang="ru-RU" sz="19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</a:t>
            </a:r>
            <a:endParaRPr lang="ru-RU" sz="1900" b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19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Эллнеби</a:t>
            </a:r>
            <a:r>
              <a:rPr lang="ru-RU" sz="19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 И. Право детей на развитие И. Эллнеби. — Мн.: БелАПДИ — Открытые </a:t>
            </a:r>
            <a:r>
              <a:rPr lang="ru-RU" sz="19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двери.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19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Воспитание сенсорной культуры ребенка : От рождения до 6 лет: Кн. для воспитателя дет. сада / Л.А. Венгер, Э.Г. Пилюгина, Н.Б. Венгер ; Под ред. Венгера Л.А</a:t>
            </a:r>
            <a:r>
              <a:rPr lang="ru-RU" sz="19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</a:t>
            </a:r>
            <a:r>
              <a:rPr lang="ru-RU" sz="19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М. : Просвещение, </a:t>
            </a:r>
            <a:r>
              <a:rPr lang="ru-RU" sz="19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1988.</a:t>
            </a:r>
            <a:endParaRPr lang="ru-RU" sz="1900" b="1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2400" dirty="0"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5073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30738"/>
            <a:ext cx="8820473" cy="6638621"/>
          </a:xfrm>
        </p:spPr>
        <p:txBody>
          <a:bodyPr>
            <a:normAutofit fontScale="32500" lnSpcReduction="20000"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ru-RU" sz="6200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62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Восприятие сигналов из внешнего мира и внутренней среды организма формируется на основе совместной деятельности ряда сенсорных систем: </a:t>
            </a:r>
            <a:r>
              <a:rPr lang="ru-RU" sz="62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зрительной, слуховой, тактильной, проприоцептивной, вестибулярной, вкусовой и обонятельной. </a:t>
            </a:r>
            <a:r>
              <a:rPr lang="ru-RU" sz="62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62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                 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62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Многоканальный характер восприятия позволяет человеку использовать несколько органов чувств одновременно: ощущения различных модальностей в результате сложной аналитико-синтетической деятельности мозга объединяются в целостный образ предмета, ситуации  интерпретируются в соответствии с прежним сенсорным опытом. Например, при условии нормального развития, ребёнок способен видеть какой-либо предмет, одновременно с этим ощупывать его, слышать название и понимать, </a:t>
            </a:r>
            <a:r>
              <a:rPr lang="ru-RU" sz="62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 чём идёт речь</a:t>
            </a:r>
            <a:r>
              <a:rPr lang="ru-RU" sz="62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ru-RU" sz="6200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6200" b="1" i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Восприятие информации, одновременно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6200" b="1" i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поступающей по </a:t>
            </a:r>
            <a:r>
              <a:rPr lang="ru-RU" sz="6200" b="1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нескольким </a:t>
            </a:r>
            <a:r>
              <a:rPr lang="ru-RU" sz="6200" b="1" i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чувственным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6200" b="1" i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каналам</a:t>
            </a:r>
            <a:r>
              <a:rPr lang="ru-RU" sz="6200" b="1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 и </a:t>
            </a:r>
            <a:r>
              <a:rPr lang="ru-RU" sz="6200" b="1" i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объединение этой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6200" b="1" i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информации </a:t>
            </a:r>
            <a:r>
              <a:rPr lang="ru-RU" sz="6200" b="1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 единое целое </a:t>
            </a:r>
            <a:r>
              <a:rPr lang="ru-RU" sz="6200" b="1" i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называется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62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сенсорной </a:t>
            </a:r>
            <a:r>
              <a:rPr lang="ru-RU" sz="62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интеграцией.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8" t="2529" r="7307"/>
          <a:stretch/>
        </p:blipFill>
        <p:spPr bwMode="auto">
          <a:xfrm>
            <a:off x="5420249" y="3761656"/>
            <a:ext cx="3447035" cy="3096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2040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332656"/>
            <a:ext cx="8712968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002060"/>
                </a:solidFill>
                <a:latin typeface="Times New Roman"/>
                <a:ea typeface="Calibri"/>
              </a:rPr>
              <a:t>Многие проблемы обучения и поведения детей с </a:t>
            </a:r>
            <a:r>
              <a:rPr lang="ru-RU" sz="2000" b="1" dirty="0" smtClean="0">
                <a:solidFill>
                  <a:srgbClr val="002060"/>
                </a:solidFill>
                <a:latin typeface="Times New Roman"/>
                <a:ea typeface="Calibri"/>
              </a:rPr>
              <a:t>ЗПР </a:t>
            </a:r>
            <a:r>
              <a:rPr lang="ru-RU" sz="2000" b="1" dirty="0">
                <a:solidFill>
                  <a:srgbClr val="002060"/>
                </a:solidFill>
                <a:latin typeface="Times New Roman"/>
                <a:ea typeface="Calibri"/>
              </a:rPr>
              <a:t>являются результатом искажения процесса восприятия сенсорной информации. </a:t>
            </a:r>
            <a:endParaRPr lang="ru-RU" sz="2000" b="1" dirty="0" smtClean="0">
              <a:solidFill>
                <a:srgbClr val="002060"/>
              </a:solidFill>
              <a:latin typeface="Times New Roman"/>
              <a:ea typeface="Calibri"/>
            </a:endParaRPr>
          </a:p>
          <a:p>
            <a:pPr algn="just"/>
            <a:endParaRPr lang="ru-RU" sz="2000" b="1" dirty="0" smtClean="0">
              <a:latin typeface="Times New Roman"/>
              <a:ea typeface="Calibri"/>
            </a:endParaRPr>
          </a:p>
          <a:p>
            <a:pPr algn="just"/>
            <a:r>
              <a:rPr lang="ru-RU" sz="2000" b="1" dirty="0" smtClean="0">
                <a:latin typeface="Times New Roman"/>
                <a:ea typeface="Calibri"/>
              </a:rPr>
              <a:t>Для </a:t>
            </a:r>
            <a:r>
              <a:rPr lang="ru-RU" sz="2000" b="1" dirty="0">
                <a:latin typeface="Times New Roman"/>
                <a:ea typeface="Calibri"/>
              </a:rPr>
              <a:t>них характерна неспособность интегрировать сенсорную информацию, поступающую от различных органов чувств, для того чтобы получить точную картину реального окружения</a:t>
            </a:r>
            <a:r>
              <a:rPr lang="ru-RU" sz="2000" b="1" dirty="0" smtClean="0">
                <a:latin typeface="Times New Roman"/>
                <a:ea typeface="Calibri"/>
              </a:rPr>
              <a:t>.</a:t>
            </a:r>
          </a:p>
          <a:p>
            <a:pPr algn="just"/>
            <a:r>
              <a:rPr lang="ru-RU" sz="2000" b="1" dirty="0" smtClean="0">
                <a:latin typeface="Times New Roman"/>
                <a:ea typeface="Calibri"/>
              </a:rPr>
              <a:t>Например</a:t>
            </a:r>
            <a:r>
              <a:rPr lang="ru-RU" sz="2000" b="1" dirty="0">
                <a:latin typeface="Times New Roman"/>
                <a:ea typeface="Calibri"/>
              </a:rPr>
              <a:t>, для некоторых детей понять, что им говорят, если к ним в это же время прикасаются, невозможно: они либо понимают, что им говорят, но не чувствуют прикосновения, либо чувствуют прикосновение, но не понимают, </a:t>
            </a:r>
            <a:r>
              <a:rPr lang="ru-RU" sz="2000" b="1" dirty="0" smtClean="0">
                <a:latin typeface="Times New Roman"/>
                <a:ea typeface="Calibri"/>
              </a:rPr>
              <a:t>о </a:t>
            </a:r>
            <a:r>
              <a:rPr lang="ru-RU" sz="2000" b="1" dirty="0">
                <a:latin typeface="Times New Roman"/>
                <a:ea typeface="Calibri"/>
              </a:rPr>
              <a:t>чем идет речь </a:t>
            </a:r>
            <a:r>
              <a:rPr lang="ru-RU" sz="2000" b="1" dirty="0" smtClean="0">
                <a:latin typeface="Times New Roman"/>
                <a:ea typeface="Calibri"/>
              </a:rPr>
              <a:t>(Д</a:t>
            </a:r>
            <a:r>
              <a:rPr lang="ru-RU" sz="2000" b="1" dirty="0">
                <a:latin typeface="Times New Roman"/>
                <a:ea typeface="Calibri"/>
              </a:rPr>
              <a:t>. </a:t>
            </a:r>
            <a:r>
              <a:rPr lang="ru-RU" sz="2000" b="1" dirty="0" smtClean="0">
                <a:latin typeface="Times New Roman"/>
                <a:ea typeface="Calibri"/>
              </a:rPr>
              <a:t>Вильямс). </a:t>
            </a:r>
          </a:p>
          <a:p>
            <a:pPr algn="just"/>
            <a:r>
              <a:rPr lang="ru-RU" sz="2000" b="1" dirty="0" smtClean="0">
                <a:latin typeface="Times New Roman"/>
                <a:ea typeface="Calibri"/>
              </a:rPr>
              <a:t>В </a:t>
            </a:r>
            <a:r>
              <a:rPr lang="ru-RU" sz="2000" b="1" dirty="0">
                <a:latin typeface="Times New Roman"/>
                <a:ea typeface="Calibri"/>
              </a:rPr>
              <a:t>данной ситуации мы имеем дело с дисфункцией сенсорной интеграции или нарушением процесса переработки информации, поступающей от органов чувств. </a:t>
            </a:r>
            <a:endParaRPr lang="ru-RU" sz="2000" b="1" dirty="0" smtClean="0">
              <a:latin typeface="Times New Roman"/>
              <a:ea typeface="Calibri"/>
            </a:endParaRPr>
          </a:p>
          <a:p>
            <a:pPr algn="just"/>
            <a:endParaRPr lang="ru-RU" sz="2000" b="1" dirty="0" smtClean="0">
              <a:latin typeface="Times New Roman"/>
              <a:ea typeface="Calibri"/>
            </a:endParaRPr>
          </a:p>
          <a:p>
            <a:pPr algn="just"/>
            <a:r>
              <a:rPr lang="ru-RU" sz="2000" b="1" dirty="0" smtClean="0">
                <a:latin typeface="Times New Roman"/>
                <a:ea typeface="Calibri"/>
              </a:rPr>
              <a:t>Люди </a:t>
            </a:r>
            <a:r>
              <a:rPr lang="ru-RU" sz="2000" b="1" dirty="0">
                <a:latin typeface="Times New Roman"/>
                <a:ea typeface="Calibri"/>
              </a:rPr>
              <a:t>с дисфункцией сенсорной интеграции имеют моноканальный характер восприятия: они вычленяют </a:t>
            </a:r>
            <a:r>
              <a:rPr lang="ru-RU" sz="2000" b="1" dirty="0" smtClean="0">
                <a:latin typeface="Times New Roman"/>
                <a:ea typeface="Calibri"/>
              </a:rPr>
              <a:t>из </a:t>
            </a:r>
            <a:r>
              <a:rPr lang="ru-RU" sz="2000" b="1" dirty="0">
                <a:latin typeface="Times New Roman"/>
                <a:ea typeface="Calibri"/>
              </a:rPr>
              <a:t>широкого спектра сенсорных сигналов отдельные аффективно значимые для них </a:t>
            </a:r>
            <a:r>
              <a:rPr lang="ru-RU" sz="2000" b="1" dirty="0" smtClean="0">
                <a:latin typeface="Times New Roman"/>
                <a:ea typeface="Calibri"/>
              </a:rPr>
              <a:t>раздражители: </a:t>
            </a:r>
            <a:r>
              <a:rPr lang="ru-RU" sz="2000" b="1" i="1" dirty="0">
                <a:latin typeface="Times New Roman"/>
                <a:ea typeface="Calibri"/>
              </a:rPr>
              <a:t>цвета, формы, звуки, запахи и пр</a:t>
            </a:r>
            <a:r>
              <a:rPr lang="ru-RU" sz="2000" b="1" dirty="0">
                <a:latin typeface="Times New Roman"/>
                <a:ea typeface="Calibri"/>
              </a:rPr>
              <a:t>., поэтому окружающий мир выступает для них как хаотичный и раздробленный.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4048017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642873"/>
            <a:ext cx="4680520" cy="54643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/>
                <a:ea typeface="Calibri"/>
                <a:cs typeface="Times New Roman"/>
              </a:rPr>
              <a:t>Очевидно, что </a:t>
            </a:r>
            <a:r>
              <a:rPr lang="ru-RU" sz="2400" b="1" dirty="0" smtClean="0">
                <a:latin typeface="Times New Roman"/>
                <a:ea typeface="Calibri"/>
                <a:cs typeface="Times New Roman"/>
              </a:rPr>
              <a:t>дети</a:t>
            </a:r>
          </a:p>
          <a:p>
            <a:pPr algn="ctr"/>
            <a:r>
              <a:rPr lang="ru-RU" sz="2400" b="1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400" b="1" dirty="0">
                <a:latin typeface="Times New Roman"/>
                <a:ea typeface="Calibri"/>
                <a:cs typeface="Times New Roman"/>
              </a:rPr>
              <a:t>с дисфункцией сенсорной интеграции не могут самостоятельно справиться с перечисленными проблемами. Их профилактика и преодоление сопряжены с проведением специальных коррекционно-развивающих мероприятий, направленных на улучшение интеграции между различными сенсорными системами</a:t>
            </a:r>
            <a:r>
              <a:rPr lang="ru-RU" sz="2400" b="1" dirty="0" smtClean="0">
                <a:latin typeface="Times New Roman"/>
                <a:ea typeface="Calibri"/>
                <a:cs typeface="Times New Roman"/>
              </a:rPr>
              <a:t>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1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4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95"/>
          <a:stretch/>
        </p:blipFill>
        <p:spPr bwMode="auto">
          <a:xfrm>
            <a:off x="4872866" y="548680"/>
            <a:ext cx="3833427" cy="56527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5084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764704"/>
            <a:ext cx="8928992" cy="4752528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Метод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сенсорной интеграции предполагает стимуляцию работы органов чувств в условиях координации различных сенсорных систем. </a:t>
            </a:r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b="1" i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 работе учителя дефектолога он </a:t>
            </a:r>
            <a:r>
              <a:rPr lang="ru-RU" sz="2000" b="1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реализуется в двух глобальных </a:t>
            </a:r>
            <a:r>
              <a:rPr lang="ru-RU" sz="2000" b="1" i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направлениях: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2000" b="1" i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457200" indent="-457200" algn="just">
              <a:spcBef>
                <a:spcPts val="0"/>
              </a:spcBef>
              <a:buAutoNum type="arabicPeriod"/>
            </a:pP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Создание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специальных средовых условий, облегчающих восприятие окружающих объектов и продуктивное взаимодействие с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ними,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адаптация среды с учётом потребностей ребёнка с дисфункцией сенсорной интеграции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2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 Развитие способов </a:t>
            </a:r>
            <a:r>
              <a:rPr lang="ru-RU" sz="20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полисенсорного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восприятия, они в свою очередь </a:t>
            </a:r>
            <a:r>
              <a:rPr lang="ru-RU" sz="20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предполагают:</a:t>
            </a: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0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во-первы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х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 совершенствование отдельных перцептивных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умений: зрительных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 слуховых, тактильных и др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во-вторых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 обучение комплексному использованию этих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умений</a:t>
            </a:r>
            <a:r>
              <a:rPr lang="ru-RU" sz="20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синтез информации, поступающих от различных органов чувств.</a:t>
            </a:r>
          </a:p>
          <a:p>
            <a:pPr marL="0" indent="0">
              <a:buNone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5031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6856" y="260648"/>
            <a:ext cx="8229600" cy="1600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658052"/>
            <a:ext cx="514806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/>
                <a:ea typeface="Calibri"/>
                <a:cs typeface="Times New Roman"/>
              </a:rPr>
              <a:t>Метод сенсорной интеграции удовлетворяет потребность ребёнка в осознании себя, а также окружающего предметного мира, обеспечивает развитие моторных, </a:t>
            </a:r>
            <a:r>
              <a:rPr lang="ru-RU" sz="2000" b="1" dirty="0" smtClean="0">
                <a:latin typeface="Times New Roman"/>
                <a:ea typeface="Calibri"/>
                <a:cs typeface="Times New Roman"/>
              </a:rPr>
              <a:t>познавательных, </a:t>
            </a:r>
            <a:r>
              <a:rPr lang="ru-RU" sz="2000" b="1" dirty="0">
                <a:latin typeface="Times New Roman"/>
                <a:ea typeface="Calibri"/>
                <a:cs typeface="Times New Roman"/>
              </a:rPr>
              <a:t>сенсорных и досуговых умений ребёнка с </a:t>
            </a:r>
            <a:r>
              <a:rPr lang="ru-RU" sz="2000" b="1" dirty="0" smtClean="0">
                <a:latin typeface="Times New Roman"/>
                <a:ea typeface="Calibri"/>
                <a:cs typeface="Times New Roman"/>
              </a:rPr>
              <a:t>ЗПР. </a:t>
            </a:r>
          </a:p>
          <a:p>
            <a:pPr algn="ctr"/>
            <a:r>
              <a:rPr lang="ru-RU" sz="2000" b="1" dirty="0" smtClean="0">
                <a:latin typeface="Times New Roman"/>
                <a:ea typeface="Calibri"/>
                <a:cs typeface="Times New Roman"/>
              </a:rPr>
              <a:t>Важно</a:t>
            </a:r>
            <a:r>
              <a:rPr lang="ru-RU" sz="2000" b="1" dirty="0">
                <a:latin typeface="Times New Roman"/>
                <a:ea typeface="Calibri"/>
                <a:cs typeface="Times New Roman"/>
              </a:rPr>
              <a:t>, чтобы при выполнении упражнений было как можно меньше принуждения. </a:t>
            </a:r>
            <a:endParaRPr lang="ru-RU" sz="2000" b="1" dirty="0" smtClean="0">
              <a:latin typeface="Times New Roman"/>
              <a:ea typeface="Calibri"/>
              <a:cs typeface="Times New Roman"/>
            </a:endParaRPr>
          </a:p>
          <a:p>
            <a:pPr algn="ctr"/>
            <a:r>
              <a:rPr lang="ru-RU" sz="2000" b="1" dirty="0" smtClean="0">
                <a:latin typeface="Times New Roman"/>
                <a:ea typeface="Calibri"/>
                <a:cs typeface="Times New Roman"/>
              </a:rPr>
              <a:t>Ребёнок </a:t>
            </a:r>
            <a:r>
              <a:rPr lang="ru-RU" sz="2000" b="1" dirty="0">
                <a:latin typeface="Times New Roman"/>
                <a:ea typeface="Calibri"/>
                <a:cs typeface="Times New Roman"/>
              </a:rPr>
              <a:t>не должен испытывать даже кратковременного стресса, поэтому лучше начинать с таких воздействий, которые он хорошо переносит, постепенно переходя к менее приятным для него</a:t>
            </a:r>
            <a:r>
              <a:rPr lang="ru-RU" sz="2000" b="1" dirty="0" smtClean="0">
                <a:latin typeface="Times New Roman"/>
                <a:ea typeface="Calibri"/>
                <a:cs typeface="Times New Roman"/>
              </a:rPr>
              <a:t>.</a:t>
            </a:r>
          </a:p>
          <a:p>
            <a:pPr algn="ctr"/>
            <a:r>
              <a:rPr lang="ru-RU" sz="2000" b="1" dirty="0" smtClean="0">
                <a:latin typeface="Times New Roman"/>
                <a:ea typeface="Calibri"/>
                <a:cs typeface="Times New Roman"/>
              </a:rPr>
              <a:t>В </a:t>
            </a:r>
            <a:r>
              <a:rPr lang="ru-RU" sz="2000" b="1" dirty="0">
                <a:latin typeface="Times New Roman"/>
                <a:ea typeface="Calibri"/>
                <a:cs typeface="Times New Roman"/>
              </a:rPr>
              <a:t>выполнении данных упражнений ребёнку отводится активная роль, </a:t>
            </a:r>
            <a:endParaRPr lang="ru-RU" sz="2000" b="1" dirty="0" smtClean="0">
              <a:latin typeface="Times New Roman"/>
              <a:ea typeface="Calibri"/>
              <a:cs typeface="Times New Roman"/>
            </a:endParaRPr>
          </a:p>
          <a:p>
            <a:pPr algn="ctr"/>
            <a:r>
              <a:rPr lang="ru-RU" sz="2000" b="1" dirty="0" smtClean="0">
                <a:latin typeface="Times New Roman"/>
                <a:ea typeface="Calibri"/>
                <a:cs typeface="Times New Roman"/>
              </a:rPr>
              <a:t>в </a:t>
            </a:r>
            <a:r>
              <a:rPr lang="ru-RU" sz="2000" b="1" dirty="0">
                <a:latin typeface="Times New Roman"/>
                <a:ea typeface="Calibri"/>
                <a:cs typeface="Times New Roman"/>
              </a:rPr>
              <a:t>отличие от метода базальной стимуляции.</a:t>
            </a:r>
            <a:endParaRPr lang="ru-RU" sz="2000" b="1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50" t="3848" r="8159" b="7100"/>
          <a:stretch/>
        </p:blipFill>
        <p:spPr bwMode="auto">
          <a:xfrm>
            <a:off x="5148064" y="620688"/>
            <a:ext cx="3878317" cy="54815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7322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8864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0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18547" y="650305"/>
            <a:ext cx="8573933" cy="57405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Коррекционно-развивающую работу в данном направлении можно проиллюстрировать следующим комплексом специальных игр и </a:t>
            </a:r>
            <a:r>
              <a:rPr lang="ru-RU" sz="2000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упражнений:</a:t>
            </a:r>
            <a:endParaRPr lang="ru-RU" sz="2000" b="1" dirty="0" smtClean="0">
              <a:solidFill>
                <a:prstClr val="black"/>
              </a:solidFill>
              <a:latin typeface="Times New Roman"/>
              <a:ea typeface="Calibri"/>
              <a:cs typeface="Times New Roman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0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в</a:t>
            </a:r>
            <a:r>
              <a:rPr lang="ru-RU" sz="2000" b="1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ращение </a:t>
            </a:r>
            <a:r>
              <a:rPr lang="ru-RU" sz="20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по </a:t>
            </a:r>
            <a:r>
              <a:rPr lang="ru-RU" sz="2000" b="1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кругу;</a:t>
            </a:r>
            <a:endParaRPr lang="ru-RU" sz="2000" b="1" dirty="0">
              <a:solidFill>
                <a:prstClr val="black"/>
              </a:solidFill>
              <a:latin typeface="Times New Roman"/>
              <a:ea typeface="Calibri"/>
              <a:cs typeface="Times New Roman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0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п</a:t>
            </a:r>
            <a:r>
              <a:rPr lang="ru-RU" sz="2000" b="1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ерекатывание </a:t>
            </a:r>
            <a:r>
              <a:rPr lang="ru-RU" sz="20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со спины на </a:t>
            </a:r>
            <a:r>
              <a:rPr lang="ru-RU" sz="2000" b="1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живот;</a:t>
            </a:r>
            <a:endParaRPr lang="ru-RU" sz="2000" b="1" dirty="0">
              <a:solidFill>
                <a:prstClr val="black"/>
              </a:solidFill>
              <a:latin typeface="Times New Roman"/>
              <a:ea typeface="Calibri"/>
              <a:cs typeface="Times New Roman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0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з</a:t>
            </a:r>
            <a:r>
              <a:rPr lang="ru-RU" sz="2000" b="1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аворачивание </a:t>
            </a:r>
            <a:r>
              <a:rPr lang="ru-RU" sz="20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в </a:t>
            </a:r>
            <a:r>
              <a:rPr lang="ru-RU" sz="2000" b="1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одеяло</a:t>
            </a:r>
            <a:r>
              <a:rPr lang="ru-RU" sz="20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, тяжёлые ткани, рулон </a:t>
            </a:r>
            <a:r>
              <a:rPr lang="ru-RU" sz="2000" b="1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бумаги;</a:t>
            </a:r>
            <a:endParaRPr lang="ru-RU" sz="2000" b="1" dirty="0">
              <a:solidFill>
                <a:prstClr val="black"/>
              </a:solidFill>
              <a:latin typeface="Times New Roman"/>
              <a:ea typeface="Calibri"/>
              <a:cs typeface="Times New Roman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0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п</a:t>
            </a:r>
            <a:r>
              <a:rPr lang="ru-RU" sz="2000" b="1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ролезание </a:t>
            </a:r>
            <a:r>
              <a:rPr lang="ru-RU" sz="20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в ограниченное пространство, преодоление </a:t>
            </a:r>
            <a:r>
              <a:rPr lang="ru-RU" sz="2000" b="1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препятствий;</a:t>
            </a:r>
            <a:endParaRPr lang="ru-RU" sz="2000" b="1" dirty="0">
              <a:solidFill>
                <a:prstClr val="black"/>
              </a:solidFill>
              <a:latin typeface="Times New Roman"/>
              <a:ea typeface="Calibri"/>
              <a:cs typeface="Times New Roman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толкание </a:t>
            </a:r>
            <a:r>
              <a:rPr lang="ru-RU" sz="20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тяжёлых предметов, игры с тяжёлым </a:t>
            </a:r>
            <a:r>
              <a:rPr lang="ru-RU" sz="2000" b="1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мячом;</a:t>
            </a:r>
            <a:endParaRPr lang="ru-RU" sz="2000" b="1" dirty="0">
              <a:solidFill>
                <a:prstClr val="black"/>
              </a:solidFill>
              <a:latin typeface="Times New Roman"/>
              <a:ea typeface="Calibri"/>
              <a:cs typeface="Times New Roman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0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р</a:t>
            </a:r>
            <a:r>
              <a:rPr lang="ru-RU" sz="2000" b="1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астягивание </a:t>
            </a:r>
            <a:r>
              <a:rPr lang="ru-RU" sz="20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эластичных </a:t>
            </a:r>
            <a:r>
              <a:rPr lang="ru-RU" sz="2000" b="1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лент;</a:t>
            </a:r>
            <a:endParaRPr lang="ru-RU" sz="2000" b="1" dirty="0">
              <a:solidFill>
                <a:prstClr val="black"/>
              </a:solidFill>
              <a:latin typeface="Times New Roman"/>
              <a:ea typeface="Calibri"/>
              <a:cs typeface="Times New Roman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0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б</a:t>
            </a:r>
            <a:r>
              <a:rPr lang="ru-RU" sz="2000" b="1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алансирование </a:t>
            </a:r>
            <a:r>
              <a:rPr lang="ru-RU" sz="20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на гимнастических </a:t>
            </a:r>
            <a:r>
              <a:rPr lang="ru-RU" sz="2000" b="1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мячах;</a:t>
            </a:r>
            <a:endParaRPr lang="ru-RU" sz="2000" b="1" dirty="0">
              <a:solidFill>
                <a:prstClr val="black"/>
              </a:solidFill>
              <a:latin typeface="Times New Roman"/>
              <a:ea typeface="Calibri"/>
              <a:cs typeface="Times New Roman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0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к</a:t>
            </a:r>
            <a:r>
              <a:rPr lang="ru-RU" sz="2000" b="1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атание </a:t>
            </a:r>
            <a:r>
              <a:rPr lang="ru-RU" sz="20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на животе на роликовой </a:t>
            </a:r>
            <a:r>
              <a:rPr lang="ru-RU" sz="2000" b="1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доске;</a:t>
            </a:r>
            <a:endParaRPr lang="ru-RU" sz="2000" b="1" dirty="0">
              <a:solidFill>
                <a:prstClr val="black"/>
              </a:solidFill>
              <a:latin typeface="Times New Roman"/>
              <a:ea typeface="Calibri"/>
              <a:cs typeface="Times New Roman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0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п</a:t>
            </a:r>
            <a:r>
              <a:rPr lang="ru-RU" sz="2000" b="1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рыжки </a:t>
            </a:r>
            <a:r>
              <a:rPr lang="ru-RU" sz="20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на мате, </a:t>
            </a:r>
            <a:r>
              <a:rPr lang="ru-RU" sz="2000" b="1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батуте</a:t>
            </a:r>
            <a:r>
              <a:rPr lang="ru-RU" sz="20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, в мешке, через </a:t>
            </a:r>
            <a:r>
              <a:rPr lang="ru-RU" sz="2000" b="1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скакалку;</a:t>
            </a:r>
            <a:endParaRPr lang="ru-RU" sz="2000" b="1" dirty="0">
              <a:solidFill>
                <a:prstClr val="black"/>
              </a:solidFill>
              <a:latin typeface="Times New Roman"/>
              <a:ea typeface="Calibri"/>
              <a:cs typeface="Times New Roman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0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п</a:t>
            </a:r>
            <a:r>
              <a:rPr lang="ru-RU" sz="2000" b="1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рыжки </a:t>
            </a:r>
            <a:r>
              <a:rPr lang="ru-RU" sz="20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с маракасами в </a:t>
            </a:r>
            <a:r>
              <a:rPr lang="ru-RU" sz="2000" b="1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руках;</a:t>
            </a:r>
            <a:endParaRPr lang="ru-RU" sz="2000" b="1" dirty="0">
              <a:solidFill>
                <a:prstClr val="black"/>
              </a:solidFill>
              <a:latin typeface="Times New Roman"/>
              <a:ea typeface="Calibri"/>
              <a:cs typeface="Times New Roman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0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п</a:t>
            </a:r>
            <a:r>
              <a:rPr lang="ru-RU" sz="2000" b="1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рыжки </a:t>
            </a:r>
            <a:r>
              <a:rPr lang="ru-RU" sz="20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на палочке лошадка в ритме </a:t>
            </a:r>
            <a:r>
              <a:rPr lang="ru-RU" sz="2000" b="1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музыки;</a:t>
            </a:r>
            <a:endParaRPr lang="ru-RU" sz="2000" b="1" dirty="0">
              <a:solidFill>
                <a:prstClr val="black"/>
              </a:solidFill>
              <a:latin typeface="Times New Roman"/>
              <a:ea typeface="Calibri"/>
              <a:cs typeface="Times New Roman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0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и</a:t>
            </a:r>
            <a:r>
              <a:rPr lang="ru-RU" sz="2000" b="1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митация </a:t>
            </a:r>
            <a:r>
              <a:rPr lang="ru-RU" sz="20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движений </a:t>
            </a:r>
            <a:r>
              <a:rPr lang="ru-RU" sz="2000" b="1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животных;</a:t>
            </a:r>
            <a:endParaRPr lang="ru-RU" sz="2000" b="1" dirty="0">
              <a:solidFill>
                <a:prstClr val="black"/>
              </a:solidFill>
              <a:latin typeface="Times New Roman"/>
              <a:ea typeface="Calibri"/>
              <a:cs typeface="Times New Roman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0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п</a:t>
            </a:r>
            <a:r>
              <a:rPr lang="ru-RU" sz="2000" b="1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одражание </a:t>
            </a:r>
            <a:r>
              <a:rPr lang="ru-RU" sz="20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позам и очерёдности движений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 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6751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8864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0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75560"/>
            <a:ext cx="9144000" cy="15814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Дидактические </a:t>
            </a: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игры на материале твердых и мягких вкладок, мозаик, матрешек, конструктивных, разбирающихся по частям предметов и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игрушек</a:t>
            </a:r>
            <a:endParaRPr lang="ru-RU" sz="2000" b="1" i="1" dirty="0">
              <a:solidFill>
                <a:srgbClr val="00206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4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4" t="6127" r="8697" b="15119"/>
          <a:stretch/>
        </p:blipFill>
        <p:spPr bwMode="auto">
          <a:xfrm>
            <a:off x="539552" y="1254389"/>
            <a:ext cx="3597024" cy="26025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7" t="4100" r="7015" b="17460"/>
          <a:stretch/>
        </p:blipFill>
        <p:spPr bwMode="auto">
          <a:xfrm>
            <a:off x="4797032" y="3996712"/>
            <a:ext cx="3604811" cy="25377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5" t="6416" r="6565" b="11056"/>
          <a:stretch/>
        </p:blipFill>
        <p:spPr bwMode="auto">
          <a:xfrm>
            <a:off x="539552" y="4002958"/>
            <a:ext cx="3597024" cy="25825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58" r="4005" b="3075"/>
          <a:stretch/>
        </p:blipFill>
        <p:spPr bwMode="auto">
          <a:xfrm>
            <a:off x="4797032" y="1254389"/>
            <a:ext cx="3563869" cy="25162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068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8864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0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5575" y="229740"/>
            <a:ext cx="8880921" cy="17184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Исследовательские </a:t>
            </a: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игры с водой, с песком, камешками, ракушками, в сухом бассейне, игры с надувными и плавающими предметами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2000" dirty="0">
              <a:latin typeface="Calibri"/>
              <a:ea typeface="Calibri"/>
              <a:cs typeface="Times New Roman"/>
            </a:endParaRPr>
          </a:p>
          <a:p>
            <a:endParaRPr lang="ru-RU" sz="20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5" t="19934" r="9014" b="7938"/>
          <a:stretch/>
        </p:blipFill>
        <p:spPr bwMode="auto">
          <a:xfrm>
            <a:off x="827584" y="1307732"/>
            <a:ext cx="3136756" cy="31747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2" descr="IMG_7_09550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65" t="5480" r="14276" b="23545"/>
          <a:stretch/>
        </p:blipFill>
        <p:spPr bwMode="auto">
          <a:xfrm>
            <a:off x="5148064" y="1263767"/>
            <a:ext cx="3252340" cy="31833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46" t="44541" r="6723" b="7180"/>
          <a:stretch/>
        </p:blipFill>
        <p:spPr bwMode="auto">
          <a:xfrm>
            <a:off x="2779656" y="3785911"/>
            <a:ext cx="3416733" cy="29510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825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544</TotalTime>
  <Words>1116</Words>
  <Application>Microsoft Office PowerPoint</Application>
  <PresentationFormat>Экран (4:3)</PresentationFormat>
  <Paragraphs>84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Муниципальное дошкольное образовательное автономное  учреждение   «Детский сад № 106 «Анютины глазки» комбинированного вида» г. Орска</vt:lpstr>
      <vt:lpstr>Презентация PowerPoint</vt:lpstr>
      <vt:lpstr>Презентация PowerPoint</vt:lpstr>
      <vt:lpstr>Презентация PowerPoint</vt:lpstr>
      <vt:lpstr>Презентация PowerPoint</vt:lpstr>
      <vt:lpstr>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ЛИТЕРАТУРА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Samsung</dc:creator>
  <cp:lastModifiedBy>Samsung</cp:lastModifiedBy>
  <cp:revision>46</cp:revision>
  <dcterms:created xsi:type="dcterms:W3CDTF">2021-08-31T04:35:22Z</dcterms:created>
  <dcterms:modified xsi:type="dcterms:W3CDTF">2021-09-16T09:18:29Z</dcterms:modified>
</cp:coreProperties>
</file>