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57" r:id="rId3"/>
    <p:sldId id="281" r:id="rId4"/>
    <p:sldId id="258" r:id="rId5"/>
    <p:sldId id="275" r:id="rId6"/>
    <p:sldId id="282" r:id="rId7"/>
    <p:sldId id="278" r:id="rId8"/>
    <p:sldId id="279" r:id="rId9"/>
    <p:sldId id="265" r:id="rId10"/>
    <p:sldId id="259" r:id="rId11"/>
    <p:sldId id="283" r:id="rId12"/>
    <p:sldId id="284" r:id="rId13"/>
    <p:sldId id="285" r:id="rId14"/>
    <p:sldId id="286" r:id="rId15"/>
    <p:sldId id="260" r:id="rId16"/>
    <p:sldId id="261" r:id="rId17"/>
    <p:sldId id="264" r:id="rId18"/>
    <p:sldId id="267" r:id="rId19"/>
    <p:sldId id="270" r:id="rId20"/>
    <p:sldId id="269" r:id="rId21"/>
    <p:sldId id="271" r:id="rId22"/>
    <p:sldId id="272" r:id="rId23"/>
    <p:sldId id="277" r:id="rId24"/>
    <p:sldId id="276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71" autoAdjust="0"/>
  </p:normalViewPr>
  <p:slideViewPr>
    <p:cSldViewPr>
      <p:cViewPr>
        <p:scale>
          <a:sx n="81" d="100"/>
          <a:sy n="81" d="100"/>
        </p:scale>
        <p:origin x="-105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explosion val="3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низкий</c:v>
                </c:pt>
                <c:pt idx="2">
                  <c:v>средний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45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3796643959276444"/>
          <c:y val="0.24852144516923766"/>
          <c:w val="0.36203356040723556"/>
          <c:h val="0.660133962316974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Декабрь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Май</c:v>
                </c:pt>
              </c:strCache>
            </c:strRef>
          </c:tx>
          <c:explosion val="3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низкий</c:v>
                </c:pt>
                <c:pt idx="2">
                  <c:v>средний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CA9B4-021F-4F04-ABCD-3D9F4105193F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DD0D7-922F-403F-B13C-0E2D5F60C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4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DD0D7-922F-403F-B13C-0E2D5F60C53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DD0D7-922F-403F-B13C-0E2D5F60C53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1В отечественной педагогике дошкольное воспитание является важным этапом, определяющим всё дальнейшее развитие ребенка. Период раннего и младшего дошкольного возраста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8864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002060"/>
                </a:solidFill>
                <a:latin typeface="Academy" pitchFamily="2" charset="0"/>
              </a:rPr>
              <a:t>МУНИЦИПАЛЬНОЕ ДОШКОЛЬНОЕ ОБРАЗОВАТЕЛЬНОЕ  АВТОНОМНОЕ УЧРЕЖДЕНИЕ « ДЕТСКИЙ САД № 106 « АНЮТИНЫ ГЛАЗКИ» КОМБИНИРОВАННОГО ВИДА» г. Орска.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68760"/>
            <a:ext cx="8678198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7188" indent="177800" algn="ctr"/>
            <a:r>
              <a:rPr kumimoji="0" lang="ru-RU" sz="4000" b="1" i="1" u="none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Презентация опыта работы на тему</a:t>
            </a:r>
          </a:p>
          <a:p>
            <a:pPr marL="357188" indent="177800" algn="ctr"/>
            <a:r>
              <a:rPr kumimoji="0" lang="ru-RU" sz="4000" b="1" i="1" u="none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1" u="none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Сенсорное воспитание</a:t>
            </a:r>
            <a:r>
              <a:rPr kumimoji="0" lang="ru-RU" sz="3200" b="1" i="1" u="none" strike="noStrike" cap="none" spc="200" normalizeH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детей    </a:t>
            </a:r>
            <a:r>
              <a:rPr lang="ru-RU" sz="3200" b="1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через использование </a:t>
            </a:r>
            <a:r>
              <a:rPr kumimoji="0" lang="ru-RU" sz="3200" b="1" i="1" u="none" strike="noStrike" cap="none" spc="200" normalizeH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00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дидактических игр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5" y="4725144"/>
            <a:ext cx="6156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r>
              <a:rPr lang="ru-RU" b="1" i="1" dirty="0" smtClean="0">
                <a:solidFill>
                  <a:srgbClr val="0000CC"/>
                </a:solidFill>
                <a:latin typeface="Bookman Old Style" pitchFamily="18" charset="0"/>
              </a:rPr>
              <a:t>Воспитатель:  </a:t>
            </a:r>
          </a:p>
          <a:p>
            <a:pPr algn="ctr"/>
            <a:r>
              <a:rPr lang="ru-RU" b="1" i="1" dirty="0" smtClean="0">
                <a:solidFill>
                  <a:srgbClr val="0000CC"/>
                </a:solidFill>
                <a:latin typeface="Bookman Old Style" pitchFamily="18" charset="0"/>
              </a:rPr>
              <a:t>Назарова Татьяна Вячеславовна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 </a:t>
            </a:r>
          </a:p>
        </p:txBody>
      </p:sp>
      <p:pic>
        <p:nvPicPr>
          <p:cNvPr id="1026" name="Picture 2" descr="C:\Users\user\Desktop\Новая папка (5)\Camera\IMG_20170425_171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2088232" cy="257182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12004" y="6002564"/>
            <a:ext cx="1353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       г. Орск</a:t>
            </a:r>
          </a:p>
          <a:p>
            <a:r>
              <a:rPr lang="ru-RU" dirty="0" smtClean="0">
                <a:latin typeface="Book Antiqua" pitchFamily="18" charset="0"/>
              </a:rPr>
              <a:t>         2019г.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82261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692696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chemeClr val="accent1"/>
                </a:solidFill>
                <a:latin typeface="Monotype Corsiva" pitchFamily="66" charset="0"/>
              </a:rPr>
              <a:t>Сенсорные игрушки</a:t>
            </a:r>
            <a:endParaRPr lang="ru-RU" sz="5400" b="1" i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836712"/>
            <a:ext cx="8291264" cy="5760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Мягкие игрушки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Новая папка (4)\SAM_3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509120"/>
            <a:ext cx="4680520" cy="2193853"/>
          </a:xfrm>
          <a:prstGeom prst="rect">
            <a:avLst/>
          </a:prstGeom>
          <a:noFill/>
        </p:spPr>
      </p:pic>
      <p:pic>
        <p:nvPicPr>
          <p:cNvPr id="3074" name="Picture 2" descr="G:\DCIM\102MSDCF\DSC02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3100" r="5060"/>
          <a:stretch/>
        </p:blipFill>
        <p:spPr bwMode="auto">
          <a:xfrm>
            <a:off x="395536" y="1700808"/>
            <a:ext cx="3456384" cy="26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2MSDCF\DSC025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 r="7610"/>
          <a:stretch/>
        </p:blipFill>
        <p:spPr bwMode="auto">
          <a:xfrm>
            <a:off x="5004048" y="1700808"/>
            <a:ext cx="3575609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Игры-поручения</a:t>
            </a:r>
            <a:endParaRPr lang="ru-RU" dirty="0"/>
          </a:p>
        </p:txBody>
      </p:sp>
      <p:pic>
        <p:nvPicPr>
          <p:cNvPr id="4" name="Picture 4" descr="C:\Users\win\Desktop\мастер-класс\картинки\2403_2_2129_detai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340768"/>
            <a:ext cx="3810000" cy="2385060"/>
          </a:xfrm>
          <a:prstGeom prst="rect">
            <a:avLst/>
          </a:prstGeom>
          <a:noFill/>
        </p:spPr>
      </p:pic>
      <p:pic>
        <p:nvPicPr>
          <p:cNvPr id="5" name="Picture 5" descr="C:\Users\win\Desktop\мастер-класс\картинки\28025e73bc0b11e2b1c6005056c00008_6c25daeb7f124f328aef73ded039f16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9000"/>
            <a:ext cx="4443886" cy="3071810"/>
          </a:xfrm>
          <a:prstGeom prst="rect">
            <a:avLst/>
          </a:prstGeom>
          <a:noFill/>
        </p:spPr>
      </p:pic>
      <p:pic>
        <p:nvPicPr>
          <p:cNvPr id="6" name="Picture 3" descr="C:\Users\win\Desktop\мастер-класс\картинки\3godatoys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3360" y="1340768"/>
            <a:ext cx="3313786" cy="1898066"/>
          </a:xfrm>
          <a:prstGeom prst="rect">
            <a:avLst/>
          </a:prstGeom>
          <a:noFill/>
        </p:spPr>
      </p:pic>
      <p:pic>
        <p:nvPicPr>
          <p:cNvPr id="7" name="Picture 2" descr="C:\Users\win\Desktop\мастер-класс\картинки\ef3a0c4f4d67b75b741ae9d46ae15d5a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4077072"/>
            <a:ext cx="3391822" cy="245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4" descr="S30213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936" y="2852936"/>
            <a:ext cx="2241480" cy="154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79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Игры с прятаньем и поиском</a:t>
            </a:r>
            <a:br>
              <a:rPr lang="ru-RU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9" y="1089944"/>
            <a:ext cx="3699481" cy="248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528392" cy="241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3"/>
            <a:ext cx="303530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221088"/>
            <a:ext cx="3491880" cy="235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81" y="2652641"/>
            <a:ext cx="30178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9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Игры с загадыванием и отгадыванием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52839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33" y="4221089"/>
            <a:ext cx="357593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5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  <a:t>Сюжетно -ролевые дидактические игры</a:t>
            </a:r>
            <a:br>
              <a:rPr lang="ru-RU" sz="36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rPr>
            </a:br>
            <a:endParaRPr lang="ru-RU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952">
            <a:off x="251520" y="980728"/>
            <a:ext cx="2952328" cy="336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197">
            <a:off x="6141549" y="1124744"/>
            <a:ext cx="271987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8578"/>
            <a:ext cx="30607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07" y="4335796"/>
            <a:ext cx="3578225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2252663"/>
            <a:ext cx="3109913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1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527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Игрушки, развивающие точность и </a:t>
            </a:r>
            <a:b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координацию движений детей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 (5)\Camera\IMG_20170425_171630.jpg"/>
          <p:cNvPicPr>
            <a:picLocks noChangeAspect="1" noChangeArrowheads="1"/>
          </p:cNvPicPr>
          <p:nvPr/>
        </p:nvPicPr>
        <p:blipFill>
          <a:blip r:embed="rId2" cstate="print">
            <a:lum bright="3000" contrast="10000"/>
          </a:blip>
          <a:srcRect/>
          <a:stretch>
            <a:fillRect/>
          </a:stretch>
        </p:blipFill>
        <p:spPr bwMode="auto">
          <a:xfrm>
            <a:off x="755576" y="4437112"/>
            <a:ext cx="3168352" cy="22729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r="2154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contourW="12700">
            <a:bevelT w="152400" h="50800" prst="softRound"/>
            <a:bevelB w="139700" h="139700" prst="divot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2050" name="Picture 2" descr="G:\DCIM\102MSDCF\DSC025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3342" r="20455"/>
          <a:stretch/>
        </p:blipFill>
        <p:spPr bwMode="auto">
          <a:xfrm>
            <a:off x="4788024" y="1124744"/>
            <a:ext cx="2952328" cy="30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2MSDCF\DSC025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25401"/>
          <a:stretch/>
        </p:blipFill>
        <p:spPr bwMode="auto">
          <a:xfrm>
            <a:off x="1115616" y="1124744"/>
            <a:ext cx="23042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02MSDCF\DSC02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2"/>
            <a:ext cx="3528392" cy="22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8367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Игрушки с функцией простого конструктора</a:t>
            </a:r>
            <a:endParaRPr lang="ru-RU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Новая папка (4)\SAM_3516.JPG"/>
          <p:cNvPicPr>
            <a:picLocks noChangeAspect="1" noChangeArrowheads="1"/>
          </p:cNvPicPr>
          <p:nvPr/>
        </p:nvPicPr>
        <p:blipFill>
          <a:blip r:embed="rId3" cstate="print">
            <a:lum bright="11000" contrast="25000"/>
          </a:blip>
          <a:srcRect/>
          <a:stretch>
            <a:fillRect/>
          </a:stretch>
        </p:blipFill>
        <p:spPr bwMode="auto">
          <a:xfrm rot="20860406">
            <a:off x="385174" y="1110131"/>
            <a:ext cx="2185745" cy="1488167"/>
          </a:xfrm>
          <a:prstGeom prst="rect">
            <a:avLst/>
          </a:prstGeom>
          <a:noFill/>
        </p:spPr>
      </p:pic>
      <p:pic>
        <p:nvPicPr>
          <p:cNvPr id="4101" name="Picture 5" descr="C:\Users\user\Desktop\Новая папка (4)\SAM_3532 - копия.JPG"/>
          <p:cNvPicPr>
            <a:picLocks noChangeAspect="1" noChangeArrowheads="1"/>
          </p:cNvPicPr>
          <p:nvPr/>
        </p:nvPicPr>
        <p:blipFill>
          <a:blip r:embed="rId4" cstate="print">
            <a:lum bright="1000" contrast="13000"/>
          </a:blip>
          <a:srcRect/>
          <a:stretch>
            <a:fillRect/>
          </a:stretch>
        </p:blipFill>
        <p:spPr bwMode="auto">
          <a:xfrm rot="768326">
            <a:off x="6654144" y="1373885"/>
            <a:ext cx="1760215" cy="1442133"/>
          </a:xfrm>
          <a:prstGeom prst="rect">
            <a:avLst/>
          </a:prstGeom>
          <a:noFill/>
        </p:spPr>
      </p:pic>
      <p:pic>
        <p:nvPicPr>
          <p:cNvPr id="4102" name="Picture 6" descr="C:\Users\user\Desktop\Новая папка (4)\SAM_3480.JPG"/>
          <p:cNvPicPr>
            <a:picLocks noChangeAspect="1" noChangeArrowheads="1"/>
          </p:cNvPicPr>
          <p:nvPr/>
        </p:nvPicPr>
        <p:blipFill>
          <a:blip r:embed="rId5" cstate="print">
            <a:lum bright="5000" contrast="35000"/>
          </a:blip>
          <a:srcRect/>
          <a:stretch>
            <a:fillRect/>
          </a:stretch>
        </p:blipFill>
        <p:spPr bwMode="auto">
          <a:xfrm>
            <a:off x="323528" y="4005064"/>
            <a:ext cx="3672408" cy="2610290"/>
          </a:xfrm>
          <a:prstGeom prst="rect">
            <a:avLst/>
          </a:prstGeom>
          <a:noFill/>
        </p:spPr>
      </p:pic>
      <p:pic>
        <p:nvPicPr>
          <p:cNvPr id="12" name="Picture 2" descr="C:\Users\user\Desktop\Новая папка (4)\SAM_3491.JPG"/>
          <p:cNvPicPr>
            <a:picLocks noChangeAspect="1" noChangeArrowheads="1"/>
          </p:cNvPicPr>
          <p:nvPr/>
        </p:nvPicPr>
        <p:blipFill>
          <a:blip r:embed="rId6" cstate="print">
            <a:lum bright="-19000" contrast="27000"/>
          </a:blip>
          <a:srcRect/>
          <a:stretch>
            <a:fillRect/>
          </a:stretch>
        </p:blipFill>
        <p:spPr bwMode="auto">
          <a:xfrm>
            <a:off x="5109353" y="4005064"/>
            <a:ext cx="3672409" cy="2610291"/>
          </a:xfrm>
          <a:prstGeom prst="rect">
            <a:avLst/>
          </a:prstGeom>
          <a:noFill/>
        </p:spPr>
      </p:pic>
      <p:pic>
        <p:nvPicPr>
          <p:cNvPr id="14" name="Picture 2" descr="C:\Users\user\Desktop\Новая папка (5)\SAM_3326.JPG"/>
          <p:cNvPicPr>
            <a:picLocks noChangeAspect="1" noChangeArrowheads="1"/>
          </p:cNvPicPr>
          <p:nvPr/>
        </p:nvPicPr>
        <p:blipFill>
          <a:blip r:embed="rId7" cstate="print"/>
          <a:srcRect t="4599"/>
          <a:stretch>
            <a:fillRect/>
          </a:stretch>
        </p:blipFill>
        <p:spPr bwMode="auto">
          <a:xfrm>
            <a:off x="3275856" y="791467"/>
            <a:ext cx="2422012" cy="29975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ser\Desktop\Новая папка (4)\SAM_3488.JPG"/>
          <p:cNvPicPr>
            <a:picLocks noChangeAspect="1" noChangeArrowheads="1"/>
          </p:cNvPicPr>
          <p:nvPr/>
        </p:nvPicPr>
        <p:blipFill>
          <a:blip r:embed="rId2" cstate="print">
            <a:lum bright="-3000" contrast="16000"/>
          </a:blip>
          <a:srcRect/>
          <a:stretch>
            <a:fillRect/>
          </a:stretch>
        </p:blipFill>
        <p:spPr bwMode="auto">
          <a:xfrm>
            <a:off x="395536" y="548680"/>
            <a:ext cx="2347025" cy="3361953"/>
          </a:xfrm>
          <a:prstGeom prst="rect">
            <a:avLst/>
          </a:prstGeom>
          <a:noFill/>
        </p:spPr>
      </p:pic>
      <p:pic>
        <p:nvPicPr>
          <p:cNvPr id="5126" name="Picture 6" descr="C:\Users\user\Desktop\WhatsApp Images\IMG-20170514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57987"/>
            <a:ext cx="2792332" cy="3902918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5)\SAM_3359.JPG"/>
          <p:cNvPicPr>
            <a:picLocks noChangeAspect="1" noChangeArrowheads="1"/>
          </p:cNvPicPr>
          <p:nvPr/>
        </p:nvPicPr>
        <p:blipFill>
          <a:blip r:embed="rId4" cstate="print">
            <a:lum bright="5000" contrast="24000"/>
          </a:blip>
          <a:srcRect/>
          <a:stretch>
            <a:fillRect/>
          </a:stretch>
        </p:blipFill>
        <p:spPr bwMode="auto">
          <a:xfrm>
            <a:off x="5364089" y="4247589"/>
            <a:ext cx="3456384" cy="2439800"/>
          </a:xfrm>
          <a:prstGeom prst="rect">
            <a:avLst/>
          </a:prstGeom>
          <a:noFill/>
        </p:spPr>
      </p:pic>
      <p:pic>
        <p:nvPicPr>
          <p:cNvPr id="4098" name="Picture 2" descr="G:\DCIM\102MSDCF\DSC025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6" t="3086" r="3257" b="10889"/>
          <a:stretch/>
        </p:blipFill>
        <p:spPr bwMode="auto">
          <a:xfrm>
            <a:off x="6372200" y="620688"/>
            <a:ext cx="2448272" cy="32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02MSDCF\DSC00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47590"/>
            <a:ext cx="3456383" cy="24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24128" y="3212976"/>
            <a:ext cx="190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«Собери бусы»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6021288"/>
            <a:ext cx="333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«Волшебный шнурок»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Новая папка (4)\SAM_350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7000"/>
          </a:blip>
          <a:srcRect/>
          <a:stretch>
            <a:fillRect/>
          </a:stretch>
        </p:blipFill>
        <p:spPr bwMode="auto">
          <a:xfrm>
            <a:off x="4644008" y="260648"/>
            <a:ext cx="4032448" cy="3024337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4)\SAM_3483.JPG"/>
          <p:cNvPicPr>
            <a:picLocks noChangeAspect="1" noChangeArrowheads="1"/>
          </p:cNvPicPr>
          <p:nvPr/>
        </p:nvPicPr>
        <p:blipFill>
          <a:blip r:embed="rId3" cstate="print">
            <a:lum bright="7000" contrast="24000"/>
          </a:blip>
          <a:srcRect/>
          <a:stretch>
            <a:fillRect/>
          </a:stretch>
        </p:blipFill>
        <p:spPr bwMode="auto">
          <a:xfrm>
            <a:off x="467544" y="548680"/>
            <a:ext cx="3744417" cy="5544616"/>
          </a:xfrm>
          <a:prstGeom prst="rect">
            <a:avLst/>
          </a:prstGeom>
          <a:noFill/>
        </p:spPr>
      </p:pic>
      <p:pic>
        <p:nvPicPr>
          <p:cNvPr id="7173" name="Picture 5" descr="C:\Users\user\Desktop\Новая папка (4)\SAM_352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5000"/>
          </a:blip>
          <a:srcRect/>
          <a:stretch>
            <a:fillRect/>
          </a:stretch>
        </p:blipFill>
        <p:spPr bwMode="auto">
          <a:xfrm>
            <a:off x="4644008" y="3645024"/>
            <a:ext cx="4032448" cy="302433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292080" y="6457890"/>
            <a:ext cx="245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Найди свое место»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17032"/>
            <a:ext cx="3744416" cy="2977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Природный материал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4" y="620688"/>
            <a:ext cx="2214246" cy="2952328"/>
          </a:xfrm>
          <a:prstGeom prst="rect">
            <a:avLst/>
          </a:prstGeom>
          <a:noFill/>
        </p:spPr>
      </p:pic>
      <p:pic>
        <p:nvPicPr>
          <p:cNvPr id="3076" name="Picture 4" descr="C:\Users\user\Desktop\OnLqj5XSGW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08720"/>
            <a:ext cx="3338015" cy="2592288"/>
          </a:xfrm>
          <a:prstGeom prst="rect">
            <a:avLst/>
          </a:prstGeom>
          <a:noFill/>
        </p:spPr>
      </p:pic>
      <p:pic>
        <p:nvPicPr>
          <p:cNvPr id="3077" name="Picture 5" descr="C:\Users\user\Desktop\image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60648"/>
            <a:ext cx="2019032" cy="3096344"/>
          </a:xfrm>
          <a:prstGeom prst="rect">
            <a:avLst/>
          </a:prstGeom>
          <a:noFill/>
        </p:spPr>
      </p:pic>
      <p:pic>
        <p:nvPicPr>
          <p:cNvPr id="3078" name="Picture 6" descr="C:\Users\user\Desktop\image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717032"/>
            <a:ext cx="2088232" cy="29162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6768752" cy="4536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«Все дело в том, что мы, взрослые, если можно так выразиться, мыслим словами, словесными формулами, а маленькие дети – вещами, предметами предметного мира. Их мысль на первых порах связана только с конкретными образами». </a:t>
            </a: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К.И. Чуковский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3901516" cy="64921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Все для детского сада\WhatsApp Images\IMG-20170126-WA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4965057" cy="2792846"/>
          </a:xfrm>
          <a:prstGeom prst="rect">
            <a:avLst/>
          </a:prstGeom>
          <a:noFill/>
        </p:spPr>
      </p:pic>
      <p:pic>
        <p:nvPicPr>
          <p:cNvPr id="8194" name="Picture 2" descr="C:\Users\user\Desktop\WhatsApp Images\IMG-20170514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2656"/>
            <a:ext cx="2779719" cy="3456232"/>
          </a:xfrm>
          <a:prstGeom prst="rect">
            <a:avLst/>
          </a:prstGeom>
          <a:noFill/>
        </p:spPr>
      </p:pic>
      <p:pic>
        <p:nvPicPr>
          <p:cNvPr id="5" name="Picture 2" descr="G:\DCIM\102MSDCF\DSC02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8884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2MSDCF\DSC02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61" y="3987948"/>
            <a:ext cx="3563792" cy="2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овая папка (4)\SAM_3538.JPG"/>
          <p:cNvPicPr>
            <a:picLocks noChangeAspect="1" noChangeArrowheads="1"/>
          </p:cNvPicPr>
          <p:nvPr/>
        </p:nvPicPr>
        <p:blipFill>
          <a:blip r:embed="rId2" cstate="print">
            <a:lum bright="3000" contrast="7000"/>
          </a:blip>
          <a:srcRect/>
          <a:stretch>
            <a:fillRect/>
          </a:stretch>
        </p:blipFill>
        <p:spPr bwMode="auto">
          <a:xfrm rot="21226338">
            <a:off x="323478" y="3499125"/>
            <a:ext cx="3888397" cy="312670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71400"/>
            <a:ext cx="6912768" cy="91886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 (5)\Camera\image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247207">
            <a:off x="466363" y="639561"/>
            <a:ext cx="4074382" cy="2862217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4)\SAM_3521.JPG"/>
          <p:cNvPicPr>
            <a:picLocks noChangeAspect="1" noChangeArrowheads="1"/>
          </p:cNvPicPr>
          <p:nvPr/>
        </p:nvPicPr>
        <p:blipFill>
          <a:blip r:embed="rId4" cstate="print">
            <a:lum bright="9000" contrast="17000"/>
          </a:blip>
          <a:srcRect/>
          <a:stretch>
            <a:fillRect/>
          </a:stretch>
        </p:blipFill>
        <p:spPr bwMode="auto">
          <a:xfrm rot="332431">
            <a:off x="4708692" y="3664601"/>
            <a:ext cx="3816424" cy="3016207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4)\SAM_3524.JPG"/>
          <p:cNvPicPr>
            <a:picLocks noChangeAspect="1" noChangeArrowheads="1"/>
          </p:cNvPicPr>
          <p:nvPr/>
        </p:nvPicPr>
        <p:blipFill>
          <a:blip r:embed="rId5" cstate="print">
            <a:lum bright="2000" contrast="4000"/>
          </a:blip>
          <a:srcRect/>
          <a:stretch>
            <a:fillRect/>
          </a:stretch>
        </p:blipFill>
        <p:spPr bwMode="auto">
          <a:xfrm rot="21274795">
            <a:off x="4910792" y="705614"/>
            <a:ext cx="3453635" cy="27629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43192" cy="41805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Обмен опытом </a:t>
            </a:r>
            <a:endParaRPr lang="ru-RU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040560"/>
          </a:xfrm>
        </p:spPr>
        <p:txBody>
          <a:bodyPr>
            <a:normAutofit/>
          </a:bodyPr>
          <a:lstStyle/>
          <a:p>
            <a:pPr marL="0" indent="173038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   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G:\фото с компьютора\Фото с телефона Альбины\IMG_0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783" r="17890" b="-783"/>
          <a:stretch/>
        </p:blipFill>
        <p:spPr bwMode="auto">
          <a:xfrm>
            <a:off x="611560" y="620688"/>
            <a:ext cx="3024337" cy="29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фото с компьютора\Фото с телефона Альбины\IMG_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3" b="12157"/>
          <a:stretch/>
        </p:blipFill>
        <p:spPr bwMode="auto">
          <a:xfrm>
            <a:off x="5076056" y="3717032"/>
            <a:ext cx="3024336" cy="29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20170518_173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672408" cy="2793542"/>
          </a:xfrm>
          <a:prstGeom prst="rect">
            <a:avLst/>
          </a:prstGeom>
          <a:noFill/>
        </p:spPr>
      </p:pic>
      <p:pic>
        <p:nvPicPr>
          <p:cNvPr id="1027" name="Picture 3" descr="C:\Users\user\Desktop\IMG_20170518_173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3555261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01122" cy="17145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основу в проведении работы по выявлению и оценке сенсорного развития детей была взята методика Николаевой Т.В.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71472" y="2071678"/>
          <a:ext cx="3071834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80949311"/>
              </p:ext>
            </p:extLst>
          </p:nvPr>
        </p:nvGraphicFramePr>
        <p:xfrm>
          <a:off x="5000628" y="2000240"/>
          <a:ext cx="340519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643192" cy="41805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</a:t>
            </a:r>
            <a:endParaRPr lang="ru-RU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рррр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1898196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5-goods.ozstatic.by/480/99/420/10/10420099_0_Sensornoe_vospitanie_detey_rannego_vozrasta_Yuliya_Hohryakov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cbook.ru/data/book/78/7852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071546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noska.ru/images/covers/e6/36/e636fe8e-0077-5c15-ae1c-7a69c991c6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214818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Сенсорное развитие детей дошкольного возраст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4286256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программа.jpg"/>
          <p:cNvPicPr/>
          <p:nvPr/>
        </p:nvPicPr>
        <p:blipFill>
          <a:blip r:embed="rId7" cstate="print"/>
          <a:srcRect l="20844" r="20470"/>
          <a:stretch>
            <a:fillRect/>
          </a:stretch>
        </p:blipFill>
        <p:spPr bwMode="auto">
          <a:xfrm>
            <a:off x="3286116" y="928670"/>
            <a:ext cx="2357454" cy="31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772816"/>
            <a:ext cx="77316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5875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8000" b="1" cap="none" spc="50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Спасибо </a:t>
            </a:r>
          </a:p>
          <a:p>
            <a:pPr algn="ctr"/>
            <a:r>
              <a:rPr lang="ru-RU" sz="8000" b="1" cap="none" spc="50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за внимание!</a:t>
            </a:r>
            <a:endParaRPr lang="ru-RU" sz="8000" b="1" cap="none" spc="5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20689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Основное  условие правильного воспитания ребенка дошкольного  возраста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достаточного разнообразия внешних воздействий, организация зрительного и слухового мира (Л.А.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Венгер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Ш.А. Абдуллаева, Э.Г. Пилюгина, Н.П.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Сакулина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др.).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этого необходимо: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соответствующее оборудование помещения и, особенно, окружающего ребенка пространства;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постоянное общение взрослого с ребенком;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систематическое проведение специальных занятий.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43998" cy="836712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>Отечественные и зарубежные педагоги</a:t>
            </a:r>
            <a:endParaRPr lang="ru-RU" sz="5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фреб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1800200" cy="2483727"/>
          </a:xfrm>
          <a:prstGeom prst="rect">
            <a:avLst/>
          </a:prstGeom>
          <a:noFill/>
        </p:spPr>
      </p:pic>
      <p:pic>
        <p:nvPicPr>
          <p:cNvPr id="1027" name="Picture 3" descr="C:\Users\user\Desktop\мо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556792"/>
            <a:ext cx="1787699" cy="2376264"/>
          </a:xfrm>
          <a:prstGeom prst="rect">
            <a:avLst/>
          </a:prstGeom>
          <a:noFill/>
        </p:spPr>
      </p:pic>
      <p:pic>
        <p:nvPicPr>
          <p:cNvPr id="1028" name="Picture 4" descr="C:\Users\user\Desktop\декрол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08720"/>
            <a:ext cx="2030809" cy="2560773"/>
          </a:xfrm>
          <a:prstGeom prst="rect">
            <a:avLst/>
          </a:prstGeom>
          <a:noFill/>
        </p:spPr>
      </p:pic>
      <p:pic>
        <p:nvPicPr>
          <p:cNvPr id="1029" name="Picture 5" descr="C:\Users\user\Desktop\Tixee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1979712" cy="2681096"/>
          </a:xfrm>
          <a:prstGeom prst="rect">
            <a:avLst/>
          </a:prstGeom>
          <a:noFill/>
        </p:spPr>
      </p:pic>
      <p:pic>
        <p:nvPicPr>
          <p:cNvPr id="1030" name="Picture 6" descr="C:\Users\user\Desktop\vladimirovich-rebeno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221088"/>
            <a:ext cx="1728192" cy="2373864"/>
          </a:xfrm>
          <a:prstGeom prst="rect">
            <a:avLst/>
          </a:prstGeom>
          <a:noFill/>
        </p:spPr>
      </p:pic>
      <p:pic>
        <p:nvPicPr>
          <p:cNvPr id="1031" name="Picture 7" descr="C:\Users\user\Desktop\foto-istoriya-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89040"/>
            <a:ext cx="1891710" cy="2808312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99592" y="321297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Ф. Фребель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491880" y="3861048"/>
            <a:ext cx="1763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М. Монтессори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444208" y="3429000"/>
            <a:ext cx="1308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О. Декроли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99592" y="6488668"/>
            <a:ext cx="1389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Е.И.Тихеева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3563888" y="6488668"/>
            <a:ext cx="1681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А.В.Запорожец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444208" y="6488668"/>
            <a:ext cx="1195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А.П.Усова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32" grpId="0"/>
      <p:bldP spid="1033" grpId="0"/>
      <p:bldP spid="1034" grpId="0"/>
      <p:bldP spid="1035" grpId="0"/>
      <p:bldP spid="1036" grpId="0"/>
      <p:bldP spid="10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429716" cy="1285884"/>
          </a:xfrm>
        </p:spPr>
        <p:txBody>
          <a:bodyPr>
            <a:noAutofit/>
          </a:bodyPr>
          <a:lstStyle/>
          <a:p>
            <a:pPr algn="l"/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r>
              <a:rPr lang="ru-RU" sz="5400" dirty="0" smtClean="0"/>
              <a:t> 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создать условия для сенсорного развития детей младшего дошкольного возраста через использование дидактических игр.</a:t>
            </a:r>
            <a: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2400" b="1" dirty="0" smtClean="0">
                <a:solidFill>
                  <a:srgbClr val="0000CC"/>
                </a:solidFill>
              </a:rPr>
              <a:t>-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развивать  у детей все виды восприятия;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совершенствовать умение сравнивать предметы, группировать, классифицировать, устанавливать их сходство и различие;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формировать умение использовать сенсорные эталоны как общественно обозначенные свойства и качества предметов;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-продолжать развивать мелкую моторику рук, совершенствовать координацию руки и глаза;</a:t>
            </a:r>
            <a:b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расширять уровень знаний у родителей по сенсорному развитию и воспитанию дошкольников.</a:t>
            </a:r>
            <a:r>
              <a:rPr lang="ru-RU" sz="2400" b="1" dirty="0" smtClean="0">
                <a:solidFill>
                  <a:srgbClr val="0000CC"/>
                </a:solidFill>
              </a:rPr>
              <a:t/>
            </a:r>
            <a:br>
              <a:rPr lang="ru-RU" sz="2400" b="1" dirty="0" smtClean="0">
                <a:solidFill>
                  <a:srgbClr val="0000CC"/>
                </a:solidFill>
              </a:rPr>
            </a:br>
            <a:endParaRPr lang="ru-RU" sz="2400" b="1" i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9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Сенсорное развитие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целенаправленное развитие и совершенствование таких сенсорных процессов, как ощущение, восприятие, представление. 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задача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научить детей воспринимать предметы, четко различать их многочисленные свойства и отношения (форму, цвет, величину, расположение в пространстве и др.) </a:t>
            </a:r>
          </a:p>
        </p:txBody>
      </p:sp>
    </p:spTree>
    <p:extLst>
      <p:ext uri="{BB962C8B-B14F-4D97-AF65-F5344CB8AC3E}">
        <p14:creationId xmlns:p14="http://schemas.microsoft.com/office/powerpoint/2010/main" val="31921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Для Тани\img_user_file_59893555ded46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592392" cy="56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2696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Times New Roman" pitchFamily="18" charset="0"/>
              </a:rPr>
              <a:t>Обследование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Times New Roman" pitchFamily="18" charset="0"/>
              </a:rPr>
              <a:t> –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Times New Roman" pitchFamily="18" charset="0"/>
              </a:rPr>
              <a:t>специально организованное восприятие предметов с целью использования его результатов в той или иной содержательной деятельности.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 pitchFamily="34" charset="0"/>
              </a:rPr>
              <a:t>Дидактические игры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 pitchFamily="34" charset="0"/>
              </a:rPr>
              <a:t>—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 pitchFamily="34" charset="0"/>
              </a:rPr>
              <a:t>это разновидность игр с правилами, специально создаваемых педагогикой в целях обучения и воспитания детей. Они направлены на решение конкретных задач обучения детей, но в то же время в них проявляется воспитательное и развивающее влияние игровой деятельности.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Arial" pitchFamily="34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88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5008" y="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Сенсорный уголок</a:t>
            </a:r>
            <a:endParaRPr lang="ru-RU" sz="54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Пользователь\Desktop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4387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imag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58" y="1054387"/>
            <a:ext cx="3834398" cy="511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319</Words>
  <Application>Microsoft Office PowerPoint</Application>
  <PresentationFormat>Экран (4:3)</PresentationFormat>
  <Paragraphs>55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1В отечественной педагогике дошкольное воспитание является важным этапом, определяющим всё дальнейшее развитие ребенка. Период раннего и младшего дошкольного возраста </vt:lpstr>
      <vt:lpstr>Презентация PowerPoint</vt:lpstr>
      <vt:lpstr>Презентация PowerPoint</vt:lpstr>
      <vt:lpstr> Отечественные и зарубежные педагоги</vt:lpstr>
      <vt:lpstr>      Цель : создать условия для сенсорного развития детей младшего дошкольного возраста через использование дидактических игр. Задачи:  -развивать  у детей все виды восприятия; - совершенствовать умение сравнивать предметы, группировать, классифицировать, устанавливать их сходство и различие; - формировать умение использовать сенсорные эталоны как общественно обозначенные свойства и качества предметов; -продолжать развивать мелкую моторику рук, совершенствовать координацию руки и глаза; - расширять уровень знаний у родителей по сенсорному развитию и воспитанию дошкольников.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Сенсорные игрушки</vt:lpstr>
      <vt:lpstr>Игры-поручения</vt:lpstr>
      <vt:lpstr>Игры с прятаньем и поиском </vt:lpstr>
      <vt:lpstr>Игры с загадыванием и отгадыванием </vt:lpstr>
      <vt:lpstr>Сюжетно -ролевые дидактические игры </vt:lpstr>
      <vt:lpstr>Игрушки, развивающие точность и  координацию движений детей</vt:lpstr>
      <vt:lpstr>Игрушки с функцией простого конструктора</vt:lpstr>
      <vt:lpstr>Презентация PowerPoint</vt:lpstr>
      <vt:lpstr>Презентация PowerPoint</vt:lpstr>
      <vt:lpstr>Природный материал</vt:lpstr>
      <vt:lpstr>Прогулка</vt:lpstr>
      <vt:lpstr>Работа с родителями</vt:lpstr>
      <vt:lpstr>Обмен опытом </vt:lpstr>
      <vt:lpstr>За основу в проведении работы по выявлению и оценке сенсорного развития детей была взята методика Николаевой Т.В.</vt:lpstr>
      <vt:lpstr>Методическая 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«Сенсорное развитие детей младшего дошкольного возраста   посредством дидактических игр»</dc:title>
  <dc:creator>Admin</dc:creator>
  <cp:lastModifiedBy>Пользователь Windows</cp:lastModifiedBy>
  <cp:revision>124</cp:revision>
  <dcterms:created xsi:type="dcterms:W3CDTF">2016-08-02T10:33:50Z</dcterms:created>
  <dcterms:modified xsi:type="dcterms:W3CDTF">2019-01-15T09:19:39Z</dcterms:modified>
</cp:coreProperties>
</file>